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71" r:id="rId4"/>
    <p:sldId id="268" r:id="rId5"/>
    <p:sldId id="266" r:id="rId6"/>
    <p:sldId id="269" r:id="rId7"/>
    <p:sldId id="276" r:id="rId8"/>
    <p:sldId id="277" r:id="rId9"/>
    <p:sldId id="278" r:id="rId10"/>
    <p:sldId id="275" r:id="rId11"/>
    <p:sldId id="279" r:id="rId12"/>
    <p:sldId id="270" r:id="rId13"/>
    <p:sldId id="272" r:id="rId14"/>
    <p:sldId id="280" r:id="rId15"/>
    <p:sldId id="273" r:id="rId16"/>
    <p:sldId id="274" r:id="rId17"/>
    <p:sldId id="267"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D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90" d="100"/>
          <a:sy n="90" d="100"/>
        </p:scale>
        <p:origin x="576" y="10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63471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63640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85915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064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4069"/>
            <a:ext cx="10515600" cy="1327151"/>
          </a:xfrm>
        </p:spPr>
        <p:txBody>
          <a:bodyPr/>
          <a:lstStyle/>
          <a:p>
            <a:r>
              <a:rPr lang="zh-CN" altLang="en-US"/>
              <a:t>单击此处编辑母版标题样式</a:t>
            </a:r>
          </a:p>
        </p:txBody>
      </p:sp>
      <p:sp>
        <p:nvSpPr>
          <p:cNvPr id="3" name="Date Placeholder 3"/>
          <p:cNvSpPr>
            <a:spLocks noGrp="1" noChangeArrowheads="1"/>
          </p:cNvSpPr>
          <p:nvPr>
            <p:ph type="dt" sz="half" idx="10"/>
          </p:nvPr>
        </p:nvSpPr>
        <p:spPr>
          <a:ln/>
        </p:spPr>
        <p:txBody>
          <a:bodyPr/>
          <a:lstStyle>
            <a:lvl1pPr>
              <a:defRPr/>
            </a:lvl1pPr>
          </a:lstStyle>
          <a:p>
            <a:pPr fontAlgn="base">
              <a:spcBef>
                <a:spcPct val="0"/>
              </a:spcBef>
              <a:spcAft>
                <a:spcPct val="0"/>
              </a:spcAft>
              <a:defRPr/>
            </a:pPr>
            <a:fld id="{BF817420-7A5F-4E8A-8A95-A1D1AB6D74FC}" type="datetime1">
              <a:rPr lang="zh-CN" altLang="en-US" smtClean="0">
                <a:latin typeface="Arial" panose="020B0604020202020204" pitchFamily="34" charset="0"/>
                <a:ea typeface="宋体" panose="02010600030101010101" pitchFamily="2" charset="-122"/>
              </a:rPr>
              <a:pPr fontAlgn="base">
                <a:spcBef>
                  <a:spcPct val="0"/>
                </a:spcBef>
                <a:spcAft>
                  <a:spcPct val="0"/>
                </a:spcAft>
                <a:defRPr/>
              </a:pPr>
              <a:t>2022/9/30</a:t>
            </a:fld>
            <a:endParaRPr lang="zh-CN" altLang="en-US" sz="2400">
              <a:solidFill>
                <a:srgbClr val="000000"/>
              </a:solidFill>
              <a:latin typeface="Arial" panose="020B0604020202020204" pitchFamily="34" charset="0"/>
              <a:ea typeface="宋体" panose="02010600030101010101" pitchFamily="2" charset="-122"/>
            </a:endParaRPr>
          </a:p>
        </p:txBody>
      </p:sp>
      <p:sp>
        <p:nvSpPr>
          <p:cNvPr id="4" name="Footer Placeholder 4"/>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zh-CN" altLang="zh-CN">
              <a:latin typeface="Arial" panose="020B0604020202020204" pitchFamily="34" charset="0"/>
              <a:ea typeface="宋体" panose="02010600030101010101" pitchFamily="2" charset="-122"/>
            </a:endParaRPr>
          </a:p>
        </p:txBody>
      </p:sp>
      <p:sp>
        <p:nvSpPr>
          <p:cNvPr id="5" name="Slide Number Placeholder 5"/>
          <p:cNvSpPr>
            <a:spLocks noGrp="1" noChangeArrowheads="1"/>
          </p:cNvSpPr>
          <p:nvPr>
            <p:ph type="sldNum" sz="quarter" idx="12"/>
          </p:nvPr>
        </p:nvSpPr>
        <p:spPr>
          <a:ln/>
        </p:spPr>
        <p:txBody>
          <a:bodyPr/>
          <a:lstStyle>
            <a:lvl1pPr>
              <a:defRPr/>
            </a:lvl1pPr>
          </a:lstStyle>
          <a:p>
            <a:pPr defTabSz="912261" fontAlgn="base">
              <a:spcBef>
                <a:spcPct val="0"/>
              </a:spcBef>
              <a:spcAft>
                <a:spcPct val="0"/>
              </a:spcAft>
              <a:defRPr/>
            </a:pPr>
            <a:fld id="{62E0817F-478C-43E8-B957-E97021C4B95C}" type="slidenum">
              <a:rPr lang="zh-CN" altLang="en-US" smtClean="0">
                <a:latin typeface="Arial" panose="020B0604020202020204" pitchFamily="34" charset="0"/>
                <a:ea typeface="宋体" panose="02010600030101010101" pitchFamily="2" charset="-122"/>
              </a:rPr>
              <a:pPr defTabSz="912261" fontAlgn="base">
                <a:spcBef>
                  <a:spcPct val="0"/>
                </a:spcBef>
                <a:spcAft>
                  <a:spcPct val="0"/>
                </a:spcAft>
                <a:defRPr/>
              </a:pPr>
              <a:t>‹#›</a:t>
            </a:fld>
            <a:endParaRPr lang="zh-CN" altLang="en-US" sz="2400">
              <a:solidFill>
                <a:srgbClr val="000000"/>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401787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25966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39492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708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5719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22653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62169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04032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9719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99210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0" y="0"/>
            <a:ext cx="12192000" cy="6858000"/>
          </a:xfrm>
          <a:prstGeom prst="rect">
            <a:avLst/>
          </a:prstGeom>
          <a:blipFill>
            <a:blip r:embed="rId2"/>
            <a:srcRect/>
            <a:stretch>
              <a:fillRect t="-68518" b="-685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sp>
        <p:nvSpPr>
          <p:cNvPr id="3" name="Pentagon 8"/>
          <p:cNvSpPr/>
          <p:nvPr/>
        </p:nvSpPr>
        <p:spPr>
          <a:xfrm rot="5400000">
            <a:off x="3850550" y="-2255278"/>
            <a:ext cx="4490900" cy="10531420"/>
          </a:xfrm>
          <a:prstGeom prst="homePlate">
            <a:avLst>
              <a:gd name="adj" fmla="val 29908"/>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FBFBFB"/>
              </a:solidFill>
              <a:effectLst/>
              <a:uLnTx/>
              <a:uFillTx/>
              <a:latin typeface="微软雅黑" panose="020B0503020204020204" pitchFamily="34" charset="-122"/>
              <a:ea typeface="微软雅黑" panose="020B0503020204020204" pitchFamily="34" charset="-122"/>
              <a:cs typeface="+mn-cs"/>
              <a:sym typeface="+mn-lt"/>
            </a:endParaRPr>
          </a:p>
        </p:txBody>
      </p:sp>
      <p:sp>
        <p:nvSpPr>
          <p:cNvPr id="4" name="Title 5"/>
          <p:cNvSpPr txBox="1"/>
          <p:nvPr/>
        </p:nvSpPr>
        <p:spPr>
          <a:xfrm>
            <a:off x="1819142" y="1881164"/>
            <a:ext cx="8553713" cy="7989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4800" b="0" i="0" u="none" strike="noStrike" kern="1200" cap="none" spc="600" normalizeH="0" baseline="0" noProof="0" dirty="0">
                <a:ln>
                  <a:noFill/>
                </a:ln>
                <a:solidFill>
                  <a:srgbClr val="FFFFFF"/>
                </a:solidFill>
                <a:effectLst/>
                <a:uLnTx/>
                <a:uFillTx/>
                <a:latin typeface="FZQingKeBenYueSongS-R-GB" panose="02000000000000000000" pitchFamily="2" charset="-122"/>
                <a:ea typeface="FZQingKeBenYueSongS-R-GB" panose="02000000000000000000" pitchFamily="2" charset="-122"/>
                <a:cs typeface="+mn-ea"/>
                <a:sym typeface="+mn-lt"/>
              </a:rPr>
              <a:t>金融服务师认证培训</a:t>
            </a:r>
          </a:p>
        </p:txBody>
      </p:sp>
      <p:sp>
        <p:nvSpPr>
          <p:cNvPr id="5" name="文本框 6"/>
          <p:cNvSpPr txBox="1"/>
          <p:nvPr/>
        </p:nvSpPr>
        <p:spPr>
          <a:xfrm>
            <a:off x="2089350" y="2811300"/>
            <a:ext cx="8097388" cy="645160"/>
          </a:xfrm>
          <a:prstGeom prst="rect">
            <a:avLst/>
          </a:prstGeom>
          <a:solidFill>
            <a:schemeClr val="tx1">
              <a:alpha val="0"/>
            </a:schemeClr>
          </a:solidFill>
          <a:effectLst/>
        </p:spPr>
        <p:txBody>
          <a:bodyPr wrap="square" rtlCol="0">
            <a:spAutoFit/>
          </a:bodyPr>
          <a:lstStyle>
            <a:defPPr>
              <a:defRPr lang="zh-CN"/>
            </a:defPPr>
            <a:lvl1pPr>
              <a:defRPr sz="4800">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ea"/>
              <a:sym typeface="+mn-lt"/>
            </a:endParaRPr>
          </a:p>
        </p:txBody>
      </p:sp>
      <p:sp>
        <p:nvSpPr>
          <p:cNvPr id="7" name="Freeform 19"/>
          <p:cNvSpPr/>
          <p:nvPr/>
        </p:nvSpPr>
        <p:spPr bwMode="auto">
          <a:xfrm rot="5400000" flipH="1">
            <a:off x="4907006" y="-661857"/>
            <a:ext cx="2462075" cy="12276083"/>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Tree>
    <p:extLst>
      <p:ext uri="{BB962C8B-B14F-4D97-AF65-F5344CB8AC3E}">
        <p14:creationId xmlns:p14="http://schemas.microsoft.com/office/powerpoint/2010/main" val="40607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 y="301326"/>
            <a:ext cx="12192000" cy="6556674"/>
            <a:chOff x="1" y="301326"/>
            <a:chExt cx="12192000" cy="6556674"/>
          </a:xfrm>
        </p:grpSpPr>
        <p:sp>
          <p:nvSpPr>
            <p:cNvPr id="1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1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20"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116" name="文本框 115">
            <a:extLst>
              <a:ext uri="{FF2B5EF4-FFF2-40B4-BE49-F238E27FC236}">
                <a16:creationId xmlns:a16="http://schemas.microsoft.com/office/drawing/2014/main" id="{007FCE4A-5ED1-4D1B-A2D7-4702A3FB250B}"/>
              </a:ext>
            </a:extLst>
          </p:cNvPr>
          <p:cNvSpPr txBox="1"/>
          <p:nvPr/>
        </p:nvSpPr>
        <p:spPr>
          <a:xfrm>
            <a:off x="933097" y="1666451"/>
            <a:ext cx="1911985" cy="400110"/>
          </a:xfrm>
          <a:prstGeom prst="rect">
            <a:avLst/>
          </a:prstGeom>
          <a:noFill/>
        </p:spPr>
        <p:txBody>
          <a:bodyPr wrap="square">
            <a:spAutoFit/>
          </a:bodyPr>
          <a:lstStyle/>
          <a:p>
            <a:r>
              <a:rPr lang="zh-CN" altLang="en-US" sz="2000" b="1" dirty="0">
                <a:latin typeface="微软雅黑" panose="020B0503020204020204" pitchFamily="34" charset="-122"/>
                <a:ea typeface="微软雅黑" panose="020B0503020204020204" pitchFamily="34" charset="-122"/>
              </a:rPr>
              <a:t>限额与准备金</a:t>
            </a:r>
          </a:p>
        </p:txBody>
      </p:sp>
      <p:sp>
        <p:nvSpPr>
          <p:cNvPr id="41" name="Rectangle 18">
            <a:extLst>
              <a:ext uri="{FF2B5EF4-FFF2-40B4-BE49-F238E27FC236}">
                <a16:creationId xmlns:a16="http://schemas.microsoft.com/office/drawing/2014/main" id="{1764C20A-415A-43BE-8F62-A32D61C65443}"/>
              </a:ext>
            </a:extLst>
          </p:cNvPr>
          <p:cNvSpPr/>
          <p:nvPr/>
        </p:nvSpPr>
        <p:spPr>
          <a:xfrm>
            <a:off x="1009860" y="402584"/>
            <a:ext cx="451929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贷款环境分析</a:t>
            </a:r>
            <a:r>
              <a:rPr kumimoji="0" lang="en-US" altLang="zh-CN"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a:t>
            </a:r>
            <a:r>
              <a:rPr kumimoji="0" lang="zh-CN" altLang="en-US"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国别风险分析</a:t>
            </a:r>
          </a:p>
        </p:txBody>
      </p:sp>
      <p:pic>
        <p:nvPicPr>
          <p:cNvPr id="48" name="图片 47">
            <a:extLst>
              <a:ext uri="{FF2B5EF4-FFF2-40B4-BE49-F238E27FC236}">
                <a16:creationId xmlns:a16="http://schemas.microsoft.com/office/drawing/2014/main" id="{708390B0-C21E-4C0F-A396-447463A1A1C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618749" y="1407822"/>
            <a:ext cx="6573251" cy="4382167"/>
          </a:xfrm>
          <a:prstGeom prst="rect">
            <a:avLst/>
          </a:prstGeom>
        </p:spPr>
      </p:pic>
      <p:sp>
        <p:nvSpPr>
          <p:cNvPr id="49" name="矩形 48">
            <a:extLst>
              <a:ext uri="{FF2B5EF4-FFF2-40B4-BE49-F238E27FC236}">
                <a16:creationId xmlns:a16="http://schemas.microsoft.com/office/drawing/2014/main" id="{7CF11AF0-02AB-4A43-B094-E791FABB678E}"/>
              </a:ext>
            </a:extLst>
          </p:cNvPr>
          <p:cNvSpPr/>
          <p:nvPr/>
        </p:nvSpPr>
        <p:spPr>
          <a:xfrm>
            <a:off x="5618749" y="1431757"/>
            <a:ext cx="6573251" cy="4358233"/>
          </a:xfrm>
          <a:prstGeom prst="rect">
            <a:avLst/>
          </a:prstGeom>
          <a:solidFill>
            <a:sysClr val="windowText" lastClr="000000">
              <a:alpha val="47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cs typeface="+mn-cs"/>
            </a:endParaRPr>
          </a:p>
        </p:txBody>
      </p:sp>
      <p:sp>
        <p:nvSpPr>
          <p:cNvPr id="50" name="矩形 49">
            <a:extLst>
              <a:ext uri="{FF2B5EF4-FFF2-40B4-BE49-F238E27FC236}">
                <a16:creationId xmlns:a16="http://schemas.microsoft.com/office/drawing/2014/main" id="{33FA3D4C-A743-4CE5-90F2-B5D08D8EAFB5}"/>
              </a:ext>
            </a:extLst>
          </p:cNvPr>
          <p:cNvSpPr/>
          <p:nvPr/>
        </p:nvSpPr>
        <p:spPr>
          <a:xfrm>
            <a:off x="578361" y="2216801"/>
            <a:ext cx="4607250" cy="3003515"/>
          </a:xfrm>
          <a:prstGeom prst="rect">
            <a:avLst/>
          </a:prstGeom>
        </p:spPr>
        <p:txBody>
          <a:bodyPr wrap="square">
            <a:spAutoFit/>
          </a:bodyPr>
          <a:lstStyle/>
          <a:p>
            <a:pPr latinLnBrk="1">
              <a:lnSpc>
                <a:spcPct val="150000"/>
              </a:lnSpc>
            </a:pPr>
            <a:r>
              <a:rPr lang="zh-CN" altLang="en-US" sz="1600" dirty="0">
                <a:solidFill>
                  <a:prstClr val="black"/>
                </a:solidFill>
                <a:latin typeface="思源黑体 CN Normal" panose="020B0400000000000000" pitchFamily="34" charset="-122"/>
                <a:ea typeface="思源黑体 CN Normal" panose="020B0400000000000000" pitchFamily="34" charset="-122"/>
              </a:rPr>
              <a:t>按照</a:t>
            </a:r>
            <a:r>
              <a:rPr lang="en-US" altLang="zh-CN" sz="1600" dirty="0">
                <a:solidFill>
                  <a:prstClr val="black"/>
                </a:solidFill>
                <a:latin typeface="思源黑体 CN Normal" panose="020B0400000000000000" pitchFamily="34" charset="-122"/>
                <a:ea typeface="思源黑体 CN Normal" panose="020B0400000000000000" pitchFamily="34" charset="-122"/>
              </a:rPr>
              <a:t>《</a:t>
            </a:r>
            <a:r>
              <a:rPr lang="zh-CN" altLang="en-US" sz="1600" dirty="0">
                <a:solidFill>
                  <a:prstClr val="black"/>
                </a:solidFill>
                <a:latin typeface="思源黑体 CN Normal" panose="020B0400000000000000" pitchFamily="34" charset="-122"/>
                <a:ea typeface="思源黑体 CN Normal" panose="020B0400000000000000" pitchFamily="34" charset="-122"/>
              </a:rPr>
              <a:t>银行业金融机构国别风险管理指引</a:t>
            </a:r>
            <a:r>
              <a:rPr lang="en-US" altLang="zh-CN" sz="1600" dirty="0">
                <a:solidFill>
                  <a:prstClr val="black"/>
                </a:solidFill>
                <a:latin typeface="思源黑体 CN Normal" panose="020B0400000000000000" pitchFamily="34" charset="-122"/>
                <a:ea typeface="思源黑体 CN Normal" panose="020B0400000000000000" pitchFamily="34" charset="-122"/>
              </a:rPr>
              <a:t>》</a:t>
            </a:r>
            <a:r>
              <a:rPr lang="zh-CN" altLang="en-US" sz="1600" dirty="0">
                <a:solidFill>
                  <a:prstClr val="black"/>
                </a:solidFill>
                <a:latin typeface="思源黑体 CN Normal" panose="020B0400000000000000" pitchFamily="34" charset="-122"/>
                <a:ea typeface="思源黑体 CN Normal" panose="020B0400000000000000" pitchFamily="34" charset="-122"/>
              </a:rPr>
              <a:t>的要求，银行还应当按国别风险分类情况，在考虑风险转移和风险缓释因素后，参照以下标准对具有国别风险的资产计提国别风险准备金：低国别风险不低于</a:t>
            </a:r>
            <a:r>
              <a:rPr lang="en-US" altLang="zh-CN" sz="1600" dirty="0">
                <a:solidFill>
                  <a:prstClr val="black"/>
                </a:solidFill>
                <a:latin typeface="思源黑体 CN Normal" panose="020B0400000000000000" pitchFamily="34" charset="-122"/>
                <a:ea typeface="思源黑体 CN Normal" panose="020B0400000000000000" pitchFamily="34" charset="-122"/>
              </a:rPr>
              <a:t>0.5</a:t>
            </a:r>
            <a:r>
              <a:rPr lang="zh-CN" altLang="en-US" sz="1600" dirty="0">
                <a:solidFill>
                  <a:prstClr val="black"/>
                </a:solidFill>
                <a:latin typeface="思源黑体 CN Normal" panose="020B0400000000000000" pitchFamily="34" charset="-122"/>
                <a:ea typeface="思源黑体 CN Normal" panose="020B0400000000000000" pitchFamily="34" charset="-122"/>
              </a:rPr>
              <a:t>％；较低国别风险不低于</a:t>
            </a:r>
            <a:r>
              <a:rPr lang="en-US" altLang="zh-CN" sz="1600" dirty="0">
                <a:solidFill>
                  <a:prstClr val="black"/>
                </a:solidFill>
                <a:latin typeface="思源黑体 CN Normal" panose="020B0400000000000000" pitchFamily="34" charset="-122"/>
                <a:ea typeface="思源黑体 CN Normal" panose="020B0400000000000000" pitchFamily="34" charset="-122"/>
              </a:rPr>
              <a:t>1</a:t>
            </a:r>
            <a:r>
              <a:rPr lang="zh-CN" altLang="en-US" sz="1600" dirty="0">
                <a:solidFill>
                  <a:prstClr val="black"/>
                </a:solidFill>
                <a:latin typeface="思源黑体 CN Normal" panose="020B0400000000000000" pitchFamily="34" charset="-122"/>
                <a:ea typeface="思源黑体 CN Normal" panose="020B0400000000000000" pitchFamily="34" charset="-122"/>
              </a:rPr>
              <a:t>％；中等国别风险不低于</a:t>
            </a:r>
            <a:r>
              <a:rPr lang="en-US" altLang="zh-CN" sz="1600" dirty="0">
                <a:solidFill>
                  <a:prstClr val="black"/>
                </a:solidFill>
                <a:latin typeface="思源黑体 CN Normal" panose="020B0400000000000000" pitchFamily="34" charset="-122"/>
                <a:ea typeface="思源黑体 CN Normal" panose="020B0400000000000000" pitchFamily="34" charset="-122"/>
              </a:rPr>
              <a:t>15</a:t>
            </a:r>
            <a:r>
              <a:rPr lang="zh-CN" altLang="en-US" sz="1600" dirty="0">
                <a:solidFill>
                  <a:prstClr val="black"/>
                </a:solidFill>
                <a:latin typeface="思源黑体 CN Normal" panose="020B0400000000000000" pitchFamily="34" charset="-122"/>
                <a:ea typeface="思源黑体 CN Normal" panose="020B0400000000000000" pitchFamily="34" charset="-122"/>
              </a:rPr>
              <a:t>％；较高国别风险不低于</a:t>
            </a:r>
            <a:r>
              <a:rPr lang="en-US" altLang="zh-CN" sz="1600" dirty="0">
                <a:solidFill>
                  <a:prstClr val="black"/>
                </a:solidFill>
                <a:latin typeface="思源黑体 CN Normal" panose="020B0400000000000000" pitchFamily="34" charset="-122"/>
                <a:ea typeface="思源黑体 CN Normal" panose="020B0400000000000000" pitchFamily="34" charset="-122"/>
              </a:rPr>
              <a:t>25</a:t>
            </a:r>
            <a:r>
              <a:rPr lang="zh-CN" altLang="en-US" sz="1600" dirty="0">
                <a:solidFill>
                  <a:prstClr val="black"/>
                </a:solidFill>
                <a:latin typeface="思源黑体 CN Normal" panose="020B0400000000000000" pitchFamily="34" charset="-122"/>
                <a:ea typeface="思源黑体 CN Normal" panose="020B0400000000000000" pitchFamily="34" charset="-122"/>
              </a:rPr>
              <a:t>％；高国别风险不低于</a:t>
            </a:r>
            <a:r>
              <a:rPr lang="en-US" altLang="zh-CN" sz="1600" dirty="0">
                <a:solidFill>
                  <a:prstClr val="black"/>
                </a:solidFill>
                <a:latin typeface="思源黑体 CN Normal" panose="020B0400000000000000" pitchFamily="34" charset="-122"/>
                <a:ea typeface="思源黑体 CN Normal" panose="020B0400000000000000" pitchFamily="34" charset="-122"/>
              </a:rPr>
              <a:t>50</a:t>
            </a:r>
            <a:r>
              <a:rPr lang="zh-CN" altLang="en-US" sz="1600" dirty="0">
                <a:solidFill>
                  <a:prstClr val="black"/>
                </a:solidFill>
                <a:latin typeface="思源黑体 CN Normal" panose="020B0400000000000000" pitchFamily="34" charset="-122"/>
                <a:ea typeface="思源黑体 CN Normal" panose="020B0400000000000000" pitchFamily="34" charset="-122"/>
              </a:rPr>
              <a:t>％。国别风险准备金应当作为资产减值准备的组成部分。</a:t>
            </a:r>
          </a:p>
        </p:txBody>
      </p:sp>
      <p:cxnSp>
        <p:nvCxnSpPr>
          <p:cNvPr id="53" name="直接连接符 52">
            <a:extLst>
              <a:ext uri="{FF2B5EF4-FFF2-40B4-BE49-F238E27FC236}">
                <a16:creationId xmlns:a16="http://schemas.microsoft.com/office/drawing/2014/main" id="{9D3F6194-CA92-4865-8902-C4AFD635AF7B}"/>
              </a:ext>
            </a:extLst>
          </p:cNvPr>
          <p:cNvCxnSpPr>
            <a:cxnSpLocks/>
          </p:cNvCxnSpPr>
          <p:nvPr/>
        </p:nvCxnSpPr>
        <p:spPr>
          <a:xfrm>
            <a:off x="695001" y="1618224"/>
            <a:ext cx="0" cy="512997"/>
          </a:xfrm>
          <a:prstGeom prst="line">
            <a:avLst/>
          </a:prstGeom>
          <a:noFill/>
          <a:ln w="76200" cap="flat" cmpd="sng" algn="ctr">
            <a:solidFill>
              <a:schemeClr val="accent1"/>
            </a:solidFill>
            <a:prstDash val="solid"/>
            <a:miter lim="800000"/>
          </a:ln>
          <a:effectLst/>
        </p:spPr>
      </p:cxnSp>
    </p:spTree>
    <p:extLst>
      <p:ext uri="{BB962C8B-B14F-4D97-AF65-F5344CB8AC3E}">
        <p14:creationId xmlns:p14="http://schemas.microsoft.com/office/powerpoint/2010/main" val="87122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15" name="标题 4">
            <a:extLst>
              <a:ext uri="{FF2B5EF4-FFF2-40B4-BE49-F238E27FC236}">
                <a16:creationId xmlns:a16="http://schemas.microsoft.com/office/drawing/2014/main" id="{6DC9C9F3-850C-471D-A55C-8D20582B85D9}"/>
              </a:ext>
            </a:extLst>
          </p:cNvPr>
          <p:cNvSpPr txBox="1">
            <a:spLocks/>
          </p:cNvSpPr>
          <p:nvPr/>
        </p:nvSpPr>
        <p:spPr bwMode="auto">
          <a:xfrm>
            <a:off x="3386137" y="1257750"/>
            <a:ext cx="54197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endPar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6" name="标题 4">
            <a:extLst>
              <a:ext uri="{FF2B5EF4-FFF2-40B4-BE49-F238E27FC236}">
                <a16:creationId xmlns:a16="http://schemas.microsoft.com/office/drawing/2014/main" id="{0EBA9694-9A91-457F-82D8-0F7E729134C9}"/>
              </a:ext>
            </a:extLst>
          </p:cNvPr>
          <p:cNvSpPr txBox="1">
            <a:spLocks/>
          </p:cNvSpPr>
          <p:nvPr/>
        </p:nvSpPr>
        <p:spPr bwMode="auto">
          <a:xfrm>
            <a:off x="3386137" y="1640520"/>
            <a:ext cx="5419725" cy="201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贷款环境分析</a:t>
            </a:r>
          </a:p>
          <a:p>
            <a:pPr algn="ctr">
              <a:lnSpc>
                <a:spcPct val="210000"/>
              </a:lnSpc>
            </a:pPr>
            <a:r>
              <a:rPr lang="zh-CN" altLang="en-US" sz="24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区域风险分析</a:t>
            </a:r>
          </a:p>
        </p:txBody>
      </p:sp>
    </p:spTree>
    <p:extLst>
      <p:ext uri="{BB962C8B-B14F-4D97-AF65-F5344CB8AC3E}">
        <p14:creationId xmlns:p14="http://schemas.microsoft.com/office/powerpoint/2010/main" val="17503931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nodePh="1">
                                  <p:stCondLst>
                                    <p:cond delay="0"/>
                                  </p:stCondLst>
                                  <p:endCondLst>
                                    <p:cond evt="begin" delay="0">
                                      <p:tn val="21"/>
                                    </p:cond>
                                  </p:end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 y="301326"/>
            <a:ext cx="12192000" cy="6556674"/>
            <a:chOff x="1" y="301326"/>
            <a:chExt cx="12192000" cy="6556674"/>
          </a:xfrm>
        </p:grpSpPr>
        <p:sp>
          <p:nvSpPr>
            <p:cNvPr id="1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1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19" name="Rectangle 18"/>
            <p:cNvSpPr/>
            <p:nvPr/>
          </p:nvSpPr>
          <p:spPr>
            <a:xfrm>
              <a:off x="1009860" y="402584"/>
              <a:ext cx="451929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贷款环境分析</a:t>
              </a:r>
              <a:r>
                <a:rPr kumimoji="0" lang="en-US" altLang="zh-CN"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a:t>
              </a:r>
              <a:r>
                <a:rPr lang="zh-CN" altLang="en-US" sz="2000" b="1" dirty="0">
                  <a:solidFill>
                    <a:srgbClr val="004D73"/>
                  </a:solidFill>
                  <a:latin typeface="微软雅黑" panose="020B0503020204020204" pitchFamily="34" charset="-122"/>
                  <a:ea typeface="微软雅黑" panose="020B0503020204020204" pitchFamily="34" charset="-122"/>
                  <a:sym typeface="+mn-ea"/>
                </a:rPr>
                <a:t>区域风险分析</a:t>
              </a:r>
            </a:p>
          </p:txBody>
        </p:sp>
        <p:sp>
          <p:nvSpPr>
            <p:cNvPr id="20"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grpSp>
        <p:nvGrpSpPr>
          <p:cNvPr id="125" name="组合 124">
            <a:extLst>
              <a:ext uri="{FF2B5EF4-FFF2-40B4-BE49-F238E27FC236}">
                <a16:creationId xmlns:a16="http://schemas.microsoft.com/office/drawing/2014/main" id="{4072BC33-9776-46E5-B4C6-0A0BA9B162DE}"/>
              </a:ext>
            </a:extLst>
          </p:cNvPr>
          <p:cNvGrpSpPr/>
          <p:nvPr/>
        </p:nvGrpSpPr>
        <p:grpSpPr>
          <a:xfrm>
            <a:off x="3854809" y="1443464"/>
            <a:ext cx="4239010" cy="4332972"/>
            <a:chOff x="4629220" y="1958182"/>
            <a:chExt cx="2877846" cy="2941636"/>
          </a:xfrm>
        </p:grpSpPr>
        <p:sp>
          <p:nvSpPr>
            <p:cNvPr id="126" name="Freeform 6">
              <a:extLst>
                <a:ext uri="{FF2B5EF4-FFF2-40B4-BE49-F238E27FC236}">
                  <a16:creationId xmlns:a16="http://schemas.microsoft.com/office/drawing/2014/main" id="{2E61E236-486E-480F-ACEF-05B5D7B00348}"/>
                </a:ext>
              </a:extLst>
            </p:cNvPr>
            <p:cNvSpPr>
              <a:spLocks/>
            </p:cNvSpPr>
            <p:nvPr/>
          </p:nvSpPr>
          <p:spPr bwMode="auto">
            <a:xfrm>
              <a:off x="5364126" y="1958182"/>
              <a:ext cx="1466781" cy="1469809"/>
            </a:xfrm>
            <a:custGeom>
              <a:avLst/>
              <a:gdLst>
                <a:gd name="T0" fmla="*/ 362 w 725"/>
                <a:gd name="T1" fmla="*/ 0 h 725"/>
                <a:gd name="T2" fmla="*/ 0 w 725"/>
                <a:gd name="T3" fmla="*/ 363 h 725"/>
                <a:gd name="T4" fmla="*/ 362 w 725"/>
                <a:gd name="T5" fmla="*/ 725 h 725"/>
                <a:gd name="T6" fmla="*/ 725 w 725"/>
                <a:gd name="T7" fmla="*/ 363 h 725"/>
                <a:gd name="T8" fmla="*/ 362 w 725"/>
                <a:gd name="T9" fmla="*/ 0 h 725"/>
              </a:gdLst>
              <a:ahLst/>
              <a:cxnLst>
                <a:cxn ang="0">
                  <a:pos x="T0" y="T1"/>
                </a:cxn>
                <a:cxn ang="0">
                  <a:pos x="T2" y="T3"/>
                </a:cxn>
                <a:cxn ang="0">
                  <a:pos x="T4" y="T5"/>
                </a:cxn>
                <a:cxn ang="0">
                  <a:pos x="T6" y="T7"/>
                </a:cxn>
                <a:cxn ang="0">
                  <a:pos x="T8" y="T9"/>
                </a:cxn>
              </a:cxnLst>
              <a:rect l="0" t="0" r="r" b="b"/>
              <a:pathLst>
                <a:path w="725" h="725">
                  <a:moveTo>
                    <a:pt x="362" y="0"/>
                  </a:moveTo>
                  <a:cubicBezTo>
                    <a:pt x="162" y="0"/>
                    <a:pt x="0" y="162"/>
                    <a:pt x="0" y="363"/>
                  </a:cubicBezTo>
                  <a:cubicBezTo>
                    <a:pt x="200" y="363"/>
                    <a:pt x="362" y="525"/>
                    <a:pt x="362" y="725"/>
                  </a:cubicBezTo>
                  <a:cubicBezTo>
                    <a:pt x="563" y="725"/>
                    <a:pt x="725" y="563"/>
                    <a:pt x="725" y="363"/>
                  </a:cubicBezTo>
                  <a:cubicBezTo>
                    <a:pt x="725" y="162"/>
                    <a:pt x="563" y="0"/>
                    <a:pt x="362" y="0"/>
                  </a:cubicBezTo>
                  <a:close/>
                </a:path>
              </a:pathLst>
            </a:custGeom>
            <a:solidFill>
              <a:srgbClr val="004D73"/>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27" name="Freeform 7">
              <a:extLst>
                <a:ext uri="{FF2B5EF4-FFF2-40B4-BE49-F238E27FC236}">
                  <a16:creationId xmlns:a16="http://schemas.microsoft.com/office/drawing/2014/main" id="{2091B441-7716-409F-8F6C-028EC65B7762}"/>
                </a:ext>
              </a:extLst>
            </p:cNvPr>
            <p:cNvSpPr>
              <a:spLocks/>
            </p:cNvSpPr>
            <p:nvPr/>
          </p:nvSpPr>
          <p:spPr bwMode="auto">
            <a:xfrm>
              <a:off x="6038266" y="2694096"/>
              <a:ext cx="1468800" cy="1469809"/>
            </a:xfrm>
            <a:custGeom>
              <a:avLst/>
              <a:gdLst>
                <a:gd name="T0" fmla="*/ 363 w 726"/>
                <a:gd name="T1" fmla="*/ 0 h 725"/>
                <a:gd name="T2" fmla="*/ 0 w 726"/>
                <a:gd name="T3" fmla="*/ 362 h 725"/>
                <a:gd name="T4" fmla="*/ 363 w 726"/>
                <a:gd name="T5" fmla="*/ 725 h 725"/>
                <a:gd name="T6" fmla="*/ 726 w 726"/>
                <a:gd name="T7" fmla="*/ 362 h 725"/>
                <a:gd name="T8" fmla="*/ 363 w 726"/>
                <a:gd name="T9" fmla="*/ 0 h 725"/>
              </a:gdLst>
              <a:ahLst/>
              <a:cxnLst>
                <a:cxn ang="0">
                  <a:pos x="T0" y="T1"/>
                </a:cxn>
                <a:cxn ang="0">
                  <a:pos x="T2" y="T3"/>
                </a:cxn>
                <a:cxn ang="0">
                  <a:pos x="T4" y="T5"/>
                </a:cxn>
                <a:cxn ang="0">
                  <a:pos x="T6" y="T7"/>
                </a:cxn>
                <a:cxn ang="0">
                  <a:pos x="T8" y="T9"/>
                </a:cxn>
              </a:cxnLst>
              <a:rect l="0" t="0" r="r" b="b"/>
              <a:pathLst>
                <a:path w="726" h="725">
                  <a:moveTo>
                    <a:pt x="363" y="0"/>
                  </a:moveTo>
                  <a:cubicBezTo>
                    <a:pt x="363" y="200"/>
                    <a:pt x="201" y="362"/>
                    <a:pt x="0" y="362"/>
                  </a:cubicBezTo>
                  <a:cubicBezTo>
                    <a:pt x="0" y="562"/>
                    <a:pt x="163" y="725"/>
                    <a:pt x="363" y="725"/>
                  </a:cubicBezTo>
                  <a:cubicBezTo>
                    <a:pt x="563" y="725"/>
                    <a:pt x="726" y="562"/>
                    <a:pt x="726" y="362"/>
                  </a:cubicBezTo>
                  <a:cubicBezTo>
                    <a:pt x="726" y="162"/>
                    <a:pt x="563" y="0"/>
                    <a:pt x="363" y="0"/>
                  </a:cubicBezTo>
                  <a:close/>
                </a:path>
              </a:pathLst>
            </a:custGeom>
            <a:solidFill>
              <a:srgbClr val="FFC000"/>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28" name="Freeform 8">
              <a:extLst>
                <a:ext uri="{FF2B5EF4-FFF2-40B4-BE49-F238E27FC236}">
                  <a16:creationId xmlns:a16="http://schemas.microsoft.com/office/drawing/2014/main" id="{C039B3A5-FA9F-420E-89AC-DC594F208AE1}"/>
                </a:ext>
              </a:extLst>
            </p:cNvPr>
            <p:cNvSpPr>
              <a:spLocks/>
            </p:cNvSpPr>
            <p:nvPr/>
          </p:nvSpPr>
          <p:spPr bwMode="auto">
            <a:xfrm>
              <a:off x="4629220" y="2694096"/>
              <a:ext cx="1466781" cy="1469809"/>
            </a:xfrm>
            <a:custGeom>
              <a:avLst/>
              <a:gdLst>
                <a:gd name="T0" fmla="*/ 363 w 725"/>
                <a:gd name="T1" fmla="*/ 0 h 725"/>
                <a:gd name="T2" fmla="*/ 0 w 725"/>
                <a:gd name="T3" fmla="*/ 362 h 725"/>
                <a:gd name="T4" fmla="*/ 363 w 725"/>
                <a:gd name="T5" fmla="*/ 725 h 725"/>
                <a:gd name="T6" fmla="*/ 725 w 725"/>
                <a:gd name="T7" fmla="*/ 362 h 725"/>
                <a:gd name="T8" fmla="*/ 363 w 725"/>
                <a:gd name="T9" fmla="*/ 0 h 725"/>
              </a:gdLst>
              <a:ahLst/>
              <a:cxnLst>
                <a:cxn ang="0">
                  <a:pos x="T0" y="T1"/>
                </a:cxn>
                <a:cxn ang="0">
                  <a:pos x="T2" y="T3"/>
                </a:cxn>
                <a:cxn ang="0">
                  <a:pos x="T4" y="T5"/>
                </a:cxn>
                <a:cxn ang="0">
                  <a:pos x="T6" y="T7"/>
                </a:cxn>
                <a:cxn ang="0">
                  <a:pos x="T8" y="T9"/>
                </a:cxn>
              </a:cxnLst>
              <a:rect l="0" t="0" r="r" b="b"/>
              <a:pathLst>
                <a:path w="725" h="725">
                  <a:moveTo>
                    <a:pt x="363" y="0"/>
                  </a:moveTo>
                  <a:cubicBezTo>
                    <a:pt x="162" y="0"/>
                    <a:pt x="0" y="162"/>
                    <a:pt x="0" y="362"/>
                  </a:cubicBezTo>
                  <a:cubicBezTo>
                    <a:pt x="0" y="562"/>
                    <a:pt x="162" y="725"/>
                    <a:pt x="363" y="725"/>
                  </a:cubicBezTo>
                  <a:cubicBezTo>
                    <a:pt x="363" y="525"/>
                    <a:pt x="525" y="362"/>
                    <a:pt x="725" y="362"/>
                  </a:cubicBezTo>
                  <a:cubicBezTo>
                    <a:pt x="725" y="162"/>
                    <a:pt x="563" y="0"/>
                    <a:pt x="363" y="0"/>
                  </a:cubicBezTo>
                  <a:close/>
                </a:path>
              </a:pathLst>
            </a:custGeom>
            <a:solidFill>
              <a:srgbClr val="FFC000"/>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29" name="Freeform 9">
              <a:extLst>
                <a:ext uri="{FF2B5EF4-FFF2-40B4-BE49-F238E27FC236}">
                  <a16:creationId xmlns:a16="http://schemas.microsoft.com/office/drawing/2014/main" id="{CCD18F3B-664D-47EF-A7B9-D213D8017C3F}"/>
                </a:ext>
              </a:extLst>
            </p:cNvPr>
            <p:cNvSpPr>
              <a:spLocks/>
            </p:cNvSpPr>
            <p:nvPr/>
          </p:nvSpPr>
          <p:spPr bwMode="auto">
            <a:xfrm>
              <a:off x="5364125" y="3427990"/>
              <a:ext cx="1466781" cy="1471828"/>
            </a:xfrm>
            <a:custGeom>
              <a:avLst/>
              <a:gdLst>
                <a:gd name="T0" fmla="*/ 362 w 725"/>
                <a:gd name="T1" fmla="*/ 0 h 726"/>
                <a:gd name="T2" fmla="*/ 0 w 725"/>
                <a:gd name="T3" fmla="*/ 363 h 726"/>
                <a:gd name="T4" fmla="*/ 362 w 725"/>
                <a:gd name="T5" fmla="*/ 726 h 726"/>
                <a:gd name="T6" fmla="*/ 725 w 725"/>
                <a:gd name="T7" fmla="*/ 363 h 726"/>
                <a:gd name="T8" fmla="*/ 362 w 725"/>
                <a:gd name="T9" fmla="*/ 0 h 726"/>
              </a:gdLst>
              <a:ahLst/>
              <a:cxnLst>
                <a:cxn ang="0">
                  <a:pos x="T0" y="T1"/>
                </a:cxn>
                <a:cxn ang="0">
                  <a:pos x="T2" y="T3"/>
                </a:cxn>
                <a:cxn ang="0">
                  <a:pos x="T4" y="T5"/>
                </a:cxn>
                <a:cxn ang="0">
                  <a:pos x="T6" y="T7"/>
                </a:cxn>
                <a:cxn ang="0">
                  <a:pos x="T8" y="T9"/>
                </a:cxn>
              </a:cxnLst>
              <a:rect l="0" t="0" r="r" b="b"/>
              <a:pathLst>
                <a:path w="725" h="726">
                  <a:moveTo>
                    <a:pt x="362" y="0"/>
                  </a:moveTo>
                  <a:cubicBezTo>
                    <a:pt x="162" y="0"/>
                    <a:pt x="0" y="163"/>
                    <a:pt x="0" y="363"/>
                  </a:cubicBezTo>
                  <a:cubicBezTo>
                    <a:pt x="0" y="563"/>
                    <a:pt x="162" y="726"/>
                    <a:pt x="362" y="726"/>
                  </a:cubicBezTo>
                  <a:cubicBezTo>
                    <a:pt x="563" y="726"/>
                    <a:pt x="725" y="563"/>
                    <a:pt x="725" y="363"/>
                  </a:cubicBezTo>
                  <a:cubicBezTo>
                    <a:pt x="525" y="363"/>
                    <a:pt x="362" y="200"/>
                    <a:pt x="362" y="0"/>
                  </a:cubicBezTo>
                  <a:close/>
                </a:path>
              </a:pathLst>
            </a:custGeom>
            <a:solidFill>
              <a:srgbClr val="004D73"/>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grpSp>
          <p:nvGrpSpPr>
            <p:cNvPr id="130" name="组合 2">
              <a:extLst>
                <a:ext uri="{FF2B5EF4-FFF2-40B4-BE49-F238E27FC236}">
                  <a16:creationId xmlns:a16="http://schemas.microsoft.com/office/drawing/2014/main" id="{EAD15039-98F5-4108-B90F-2130209340D1}"/>
                </a:ext>
              </a:extLst>
            </p:cNvPr>
            <p:cNvGrpSpPr/>
            <p:nvPr/>
          </p:nvGrpSpPr>
          <p:grpSpPr>
            <a:xfrm>
              <a:off x="5900961" y="2388334"/>
              <a:ext cx="538024" cy="341732"/>
              <a:chOff x="5002704" y="503085"/>
              <a:chExt cx="1679575" cy="1066800"/>
            </a:xfrm>
            <a:solidFill>
              <a:sysClr val="window" lastClr="FFFFFF">
                <a:lumMod val="50000"/>
                <a:lumOff val="50000"/>
              </a:sysClr>
            </a:solidFill>
          </p:grpSpPr>
          <p:sp>
            <p:nvSpPr>
              <p:cNvPr id="149" name="Freeform 16">
                <a:extLst>
                  <a:ext uri="{FF2B5EF4-FFF2-40B4-BE49-F238E27FC236}">
                    <a16:creationId xmlns:a16="http://schemas.microsoft.com/office/drawing/2014/main" id="{6E8A4F0E-6A18-401C-B795-BE4D09953DC9}"/>
                  </a:ext>
                </a:extLst>
              </p:cNvPr>
              <p:cNvSpPr>
                <a:spLocks noEditPoints="1"/>
              </p:cNvSpPr>
              <p:nvPr/>
            </p:nvSpPr>
            <p:spPr bwMode="auto">
              <a:xfrm>
                <a:off x="6279053" y="528485"/>
                <a:ext cx="403226" cy="1041400"/>
              </a:xfrm>
              <a:custGeom>
                <a:avLst/>
                <a:gdLst>
                  <a:gd name="T0" fmla="*/ 105 w 150"/>
                  <a:gd name="T1" fmla="*/ 0 h 388"/>
                  <a:gd name="T2" fmla="*/ 44 w 150"/>
                  <a:gd name="T3" fmla="*/ 0 h 388"/>
                  <a:gd name="T4" fmla="*/ 0 w 150"/>
                  <a:gd name="T5" fmla="*/ 45 h 388"/>
                  <a:gd name="T6" fmla="*/ 0 w 150"/>
                  <a:gd name="T7" fmla="*/ 343 h 388"/>
                  <a:gd name="T8" fmla="*/ 44 w 150"/>
                  <a:gd name="T9" fmla="*/ 388 h 388"/>
                  <a:gd name="T10" fmla="*/ 105 w 150"/>
                  <a:gd name="T11" fmla="*/ 388 h 388"/>
                  <a:gd name="T12" fmla="*/ 150 w 150"/>
                  <a:gd name="T13" fmla="*/ 343 h 388"/>
                  <a:gd name="T14" fmla="*/ 150 w 150"/>
                  <a:gd name="T15" fmla="*/ 45 h 388"/>
                  <a:gd name="T16" fmla="*/ 105 w 150"/>
                  <a:gd name="T17" fmla="*/ 0 h 388"/>
                  <a:gd name="T18" fmla="*/ 75 w 150"/>
                  <a:gd name="T19" fmla="*/ 223 h 388"/>
                  <a:gd name="T20" fmla="*/ 62 w 150"/>
                  <a:gd name="T21" fmla="*/ 211 h 388"/>
                  <a:gd name="T22" fmla="*/ 75 w 150"/>
                  <a:gd name="T23" fmla="*/ 198 h 388"/>
                  <a:gd name="T24" fmla="*/ 87 w 150"/>
                  <a:gd name="T25" fmla="*/ 211 h 388"/>
                  <a:gd name="T26" fmla="*/ 75 w 150"/>
                  <a:gd name="T27" fmla="*/ 223 h 388"/>
                  <a:gd name="T28" fmla="*/ 69 w 150"/>
                  <a:gd name="T29" fmla="*/ 179 h 388"/>
                  <a:gd name="T30" fmla="*/ 75 w 150"/>
                  <a:gd name="T31" fmla="*/ 174 h 388"/>
                  <a:gd name="T32" fmla="*/ 80 w 150"/>
                  <a:gd name="T33" fmla="*/ 179 h 388"/>
                  <a:gd name="T34" fmla="*/ 75 w 150"/>
                  <a:gd name="T35" fmla="*/ 185 h 388"/>
                  <a:gd name="T36" fmla="*/ 69 w 150"/>
                  <a:gd name="T37" fmla="*/ 179 h 388"/>
                  <a:gd name="T38" fmla="*/ 119 w 150"/>
                  <a:gd name="T39" fmla="*/ 94 h 388"/>
                  <a:gd name="T40" fmla="*/ 30 w 150"/>
                  <a:gd name="T41" fmla="*/ 94 h 388"/>
                  <a:gd name="T42" fmla="*/ 26 w 150"/>
                  <a:gd name="T43" fmla="*/ 90 h 388"/>
                  <a:gd name="T44" fmla="*/ 30 w 150"/>
                  <a:gd name="T45" fmla="*/ 85 h 388"/>
                  <a:gd name="T46" fmla="*/ 119 w 150"/>
                  <a:gd name="T47" fmla="*/ 85 h 388"/>
                  <a:gd name="T48" fmla="*/ 123 w 150"/>
                  <a:gd name="T49" fmla="*/ 90 h 388"/>
                  <a:gd name="T50" fmla="*/ 119 w 150"/>
                  <a:gd name="T51" fmla="*/ 94 h 388"/>
                  <a:gd name="T52" fmla="*/ 119 w 150"/>
                  <a:gd name="T53" fmla="*/ 72 h 388"/>
                  <a:gd name="T54" fmla="*/ 30 w 150"/>
                  <a:gd name="T55" fmla="*/ 72 h 388"/>
                  <a:gd name="T56" fmla="*/ 26 w 150"/>
                  <a:gd name="T57" fmla="*/ 67 h 388"/>
                  <a:gd name="T58" fmla="*/ 30 w 150"/>
                  <a:gd name="T59" fmla="*/ 63 h 388"/>
                  <a:gd name="T60" fmla="*/ 119 w 150"/>
                  <a:gd name="T61" fmla="*/ 63 h 388"/>
                  <a:gd name="T62" fmla="*/ 123 w 150"/>
                  <a:gd name="T63" fmla="*/ 67 h 388"/>
                  <a:gd name="T64" fmla="*/ 119 w 150"/>
                  <a:gd name="T65" fmla="*/ 72 h 388"/>
                  <a:gd name="T66" fmla="*/ 119 w 150"/>
                  <a:gd name="T67" fmla="*/ 49 h 388"/>
                  <a:gd name="T68" fmla="*/ 30 w 150"/>
                  <a:gd name="T69" fmla="*/ 49 h 388"/>
                  <a:gd name="T70" fmla="*/ 26 w 150"/>
                  <a:gd name="T71" fmla="*/ 45 h 388"/>
                  <a:gd name="T72" fmla="*/ 30 w 150"/>
                  <a:gd name="T73" fmla="*/ 40 h 388"/>
                  <a:gd name="T74" fmla="*/ 119 w 150"/>
                  <a:gd name="T75" fmla="*/ 40 h 388"/>
                  <a:gd name="T76" fmla="*/ 123 w 150"/>
                  <a:gd name="T77" fmla="*/ 45 h 388"/>
                  <a:gd name="T78" fmla="*/ 119 w 150"/>
                  <a:gd name="T79" fmla="*/ 4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388">
                    <a:moveTo>
                      <a:pt x="105" y="0"/>
                    </a:moveTo>
                    <a:cubicBezTo>
                      <a:pt x="44" y="0"/>
                      <a:pt x="44" y="0"/>
                      <a:pt x="44" y="0"/>
                    </a:cubicBezTo>
                    <a:cubicBezTo>
                      <a:pt x="20" y="0"/>
                      <a:pt x="0" y="20"/>
                      <a:pt x="0" y="45"/>
                    </a:cubicBezTo>
                    <a:cubicBezTo>
                      <a:pt x="0" y="343"/>
                      <a:pt x="0" y="343"/>
                      <a:pt x="0" y="343"/>
                    </a:cubicBezTo>
                    <a:cubicBezTo>
                      <a:pt x="0" y="368"/>
                      <a:pt x="20" y="388"/>
                      <a:pt x="44" y="388"/>
                    </a:cubicBezTo>
                    <a:cubicBezTo>
                      <a:pt x="105" y="388"/>
                      <a:pt x="105" y="388"/>
                      <a:pt x="105" y="388"/>
                    </a:cubicBezTo>
                    <a:cubicBezTo>
                      <a:pt x="130" y="388"/>
                      <a:pt x="150" y="368"/>
                      <a:pt x="150" y="343"/>
                    </a:cubicBezTo>
                    <a:cubicBezTo>
                      <a:pt x="150" y="45"/>
                      <a:pt x="150" y="45"/>
                      <a:pt x="150" y="45"/>
                    </a:cubicBezTo>
                    <a:cubicBezTo>
                      <a:pt x="150" y="20"/>
                      <a:pt x="130" y="0"/>
                      <a:pt x="105" y="0"/>
                    </a:cubicBezTo>
                    <a:close/>
                    <a:moveTo>
                      <a:pt x="75" y="223"/>
                    </a:moveTo>
                    <a:cubicBezTo>
                      <a:pt x="68" y="223"/>
                      <a:pt x="62" y="218"/>
                      <a:pt x="62" y="211"/>
                    </a:cubicBezTo>
                    <a:cubicBezTo>
                      <a:pt x="62" y="204"/>
                      <a:pt x="68" y="198"/>
                      <a:pt x="75" y="198"/>
                    </a:cubicBezTo>
                    <a:cubicBezTo>
                      <a:pt x="82" y="198"/>
                      <a:pt x="87" y="204"/>
                      <a:pt x="87" y="211"/>
                    </a:cubicBezTo>
                    <a:cubicBezTo>
                      <a:pt x="87" y="218"/>
                      <a:pt x="82" y="223"/>
                      <a:pt x="75" y="223"/>
                    </a:cubicBezTo>
                    <a:close/>
                    <a:moveTo>
                      <a:pt x="69" y="179"/>
                    </a:moveTo>
                    <a:cubicBezTo>
                      <a:pt x="69" y="176"/>
                      <a:pt x="72" y="174"/>
                      <a:pt x="75" y="174"/>
                    </a:cubicBezTo>
                    <a:cubicBezTo>
                      <a:pt x="78" y="174"/>
                      <a:pt x="80" y="176"/>
                      <a:pt x="80" y="179"/>
                    </a:cubicBezTo>
                    <a:cubicBezTo>
                      <a:pt x="80" y="182"/>
                      <a:pt x="78" y="185"/>
                      <a:pt x="75" y="185"/>
                    </a:cubicBezTo>
                    <a:cubicBezTo>
                      <a:pt x="72" y="185"/>
                      <a:pt x="69" y="182"/>
                      <a:pt x="69" y="179"/>
                    </a:cubicBezTo>
                    <a:close/>
                    <a:moveTo>
                      <a:pt x="119" y="94"/>
                    </a:moveTo>
                    <a:cubicBezTo>
                      <a:pt x="30" y="94"/>
                      <a:pt x="30" y="94"/>
                      <a:pt x="30" y="94"/>
                    </a:cubicBezTo>
                    <a:cubicBezTo>
                      <a:pt x="28" y="94"/>
                      <a:pt x="26" y="92"/>
                      <a:pt x="26" y="90"/>
                    </a:cubicBezTo>
                    <a:cubicBezTo>
                      <a:pt x="26" y="87"/>
                      <a:pt x="28" y="85"/>
                      <a:pt x="30" y="85"/>
                    </a:cubicBezTo>
                    <a:cubicBezTo>
                      <a:pt x="119" y="85"/>
                      <a:pt x="119" y="85"/>
                      <a:pt x="119" y="85"/>
                    </a:cubicBezTo>
                    <a:cubicBezTo>
                      <a:pt x="121" y="85"/>
                      <a:pt x="123" y="87"/>
                      <a:pt x="123" y="90"/>
                    </a:cubicBezTo>
                    <a:cubicBezTo>
                      <a:pt x="123" y="92"/>
                      <a:pt x="121" y="94"/>
                      <a:pt x="119" y="94"/>
                    </a:cubicBezTo>
                    <a:close/>
                    <a:moveTo>
                      <a:pt x="119" y="72"/>
                    </a:moveTo>
                    <a:cubicBezTo>
                      <a:pt x="30" y="72"/>
                      <a:pt x="30" y="72"/>
                      <a:pt x="30" y="72"/>
                    </a:cubicBezTo>
                    <a:cubicBezTo>
                      <a:pt x="28" y="72"/>
                      <a:pt x="26" y="70"/>
                      <a:pt x="26" y="67"/>
                    </a:cubicBezTo>
                    <a:cubicBezTo>
                      <a:pt x="26" y="65"/>
                      <a:pt x="28" y="63"/>
                      <a:pt x="30" y="63"/>
                    </a:cubicBezTo>
                    <a:cubicBezTo>
                      <a:pt x="119" y="63"/>
                      <a:pt x="119" y="63"/>
                      <a:pt x="119" y="63"/>
                    </a:cubicBezTo>
                    <a:cubicBezTo>
                      <a:pt x="121" y="63"/>
                      <a:pt x="123" y="65"/>
                      <a:pt x="123" y="67"/>
                    </a:cubicBezTo>
                    <a:cubicBezTo>
                      <a:pt x="123" y="70"/>
                      <a:pt x="121" y="72"/>
                      <a:pt x="119" y="72"/>
                    </a:cubicBezTo>
                    <a:close/>
                    <a:moveTo>
                      <a:pt x="119" y="49"/>
                    </a:moveTo>
                    <a:cubicBezTo>
                      <a:pt x="30" y="49"/>
                      <a:pt x="30" y="49"/>
                      <a:pt x="30" y="49"/>
                    </a:cubicBezTo>
                    <a:cubicBezTo>
                      <a:pt x="28" y="49"/>
                      <a:pt x="26" y="47"/>
                      <a:pt x="26" y="45"/>
                    </a:cubicBezTo>
                    <a:cubicBezTo>
                      <a:pt x="26" y="42"/>
                      <a:pt x="28" y="40"/>
                      <a:pt x="30" y="40"/>
                    </a:cubicBezTo>
                    <a:cubicBezTo>
                      <a:pt x="119" y="40"/>
                      <a:pt x="119" y="40"/>
                      <a:pt x="119" y="40"/>
                    </a:cubicBezTo>
                    <a:cubicBezTo>
                      <a:pt x="121" y="40"/>
                      <a:pt x="123" y="42"/>
                      <a:pt x="123" y="45"/>
                    </a:cubicBezTo>
                    <a:cubicBezTo>
                      <a:pt x="123" y="47"/>
                      <a:pt x="121" y="49"/>
                      <a:pt x="119"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50" name="Freeform 17">
                <a:extLst>
                  <a:ext uri="{FF2B5EF4-FFF2-40B4-BE49-F238E27FC236}">
                    <a16:creationId xmlns:a16="http://schemas.microsoft.com/office/drawing/2014/main" id="{32B7D601-AC01-4022-9C98-251005DF338E}"/>
                  </a:ext>
                </a:extLst>
              </p:cNvPr>
              <p:cNvSpPr>
                <a:spLocks noEditPoints="1"/>
              </p:cNvSpPr>
              <p:nvPr/>
            </p:nvSpPr>
            <p:spPr bwMode="auto">
              <a:xfrm>
                <a:off x="5002704" y="503085"/>
                <a:ext cx="1244600" cy="869952"/>
              </a:xfrm>
              <a:custGeom>
                <a:avLst/>
                <a:gdLst>
                  <a:gd name="T0" fmla="*/ 407 w 464"/>
                  <a:gd name="T1" fmla="*/ 0 h 324"/>
                  <a:gd name="T2" fmla="*/ 57 w 464"/>
                  <a:gd name="T3" fmla="*/ 0 h 324"/>
                  <a:gd name="T4" fmla="*/ 0 w 464"/>
                  <a:gd name="T5" fmla="*/ 57 h 324"/>
                  <a:gd name="T6" fmla="*/ 0 w 464"/>
                  <a:gd name="T7" fmla="*/ 267 h 324"/>
                  <a:gd name="T8" fmla="*/ 57 w 464"/>
                  <a:gd name="T9" fmla="*/ 324 h 324"/>
                  <a:gd name="T10" fmla="*/ 407 w 464"/>
                  <a:gd name="T11" fmla="*/ 324 h 324"/>
                  <a:gd name="T12" fmla="*/ 464 w 464"/>
                  <a:gd name="T13" fmla="*/ 267 h 324"/>
                  <a:gd name="T14" fmla="*/ 464 w 464"/>
                  <a:gd name="T15" fmla="*/ 57 h 324"/>
                  <a:gd name="T16" fmla="*/ 407 w 464"/>
                  <a:gd name="T17" fmla="*/ 0 h 324"/>
                  <a:gd name="T18" fmla="*/ 351 w 464"/>
                  <a:gd name="T19" fmla="*/ 312 h 324"/>
                  <a:gd name="T20" fmla="*/ 305 w 464"/>
                  <a:gd name="T21" fmla="*/ 312 h 324"/>
                  <a:gd name="T22" fmla="*/ 300 w 464"/>
                  <a:gd name="T23" fmla="*/ 306 h 324"/>
                  <a:gd name="T24" fmla="*/ 305 w 464"/>
                  <a:gd name="T25" fmla="*/ 301 h 324"/>
                  <a:gd name="T26" fmla="*/ 351 w 464"/>
                  <a:gd name="T27" fmla="*/ 301 h 324"/>
                  <a:gd name="T28" fmla="*/ 357 w 464"/>
                  <a:gd name="T29" fmla="*/ 306 h 324"/>
                  <a:gd name="T30" fmla="*/ 351 w 464"/>
                  <a:gd name="T31" fmla="*/ 312 h 324"/>
                  <a:gd name="T32" fmla="*/ 371 w 464"/>
                  <a:gd name="T33" fmla="*/ 312 h 324"/>
                  <a:gd name="T34" fmla="*/ 365 w 464"/>
                  <a:gd name="T35" fmla="*/ 306 h 324"/>
                  <a:gd name="T36" fmla="*/ 371 w 464"/>
                  <a:gd name="T37" fmla="*/ 300 h 324"/>
                  <a:gd name="T38" fmla="*/ 377 w 464"/>
                  <a:gd name="T39" fmla="*/ 306 h 324"/>
                  <a:gd name="T40" fmla="*/ 371 w 464"/>
                  <a:gd name="T41" fmla="*/ 312 h 324"/>
                  <a:gd name="T42" fmla="*/ 431 w 464"/>
                  <a:gd name="T43" fmla="*/ 267 h 324"/>
                  <a:gd name="T44" fmla="*/ 407 w 464"/>
                  <a:gd name="T45" fmla="*/ 291 h 324"/>
                  <a:gd name="T46" fmla="*/ 57 w 464"/>
                  <a:gd name="T47" fmla="*/ 291 h 324"/>
                  <a:gd name="T48" fmla="*/ 33 w 464"/>
                  <a:gd name="T49" fmla="*/ 267 h 324"/>
                  <a:gd name="T50" fmla="*/ 33 w 464"/>
                  <a:gd name="T51" fmla="*/ 57 h 324"/>
                  <a:gd name="T52" fmla="*/ 57 w 464"/>
                  <a:gd name="T53" fmla="*/ 33 h 324"/>
                  <a:gd name="T54" fmla="*/ 407 w 464"/>
                  <a:gd name="T55" fmla="*/ 33 h 324"/>
                  <a:gd name="T56" fmla="*/ 431 w 464"/>
                  <a:gd name="T57" fmla="*/ 57 h 324"/>
                  <a:gd name="T58" fmla="*/ 431 w 464"/>
                  <a:gd name="T59" fmla="*/ 26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4" h="324">
                    <a:moveTo>
                      <a:pt x="407" y="0"/>
                    </a:moveTo>
                    <a:cubicBezTo>
                      <a:pt x="57" y="0"/>
                      <a:pt x="57" y="0"/>
                      <a:pt x="57" y="0"/>
                    </a:cubicBezTo>
                    <a:cubicBezTo>
                      <a:pt x="25" y="0"/>
                      <a:pt x="0" y="26"/>
                      <a:pt x="0" y="57"/>
                    </a:cubicBezTo>
                    <a:cubicBezTo>
                      <a:pt x="0" y="267"/>
                      <a:pt x="0" y="267"/>
                      <a:pt x="0" y="267"/>
                    </a:cubicBezTo>
                    <a:cubicBezTo>
                      <a:pt x="0" y="298"/>
                      <a:pt x="25" y="324"/>
                      <a:pt x="57" y="324"/>
                    </a:cubicBezTo>
                    <a:cubicBezTo>
                      <a:pt x="407" y="324"/>
                      <a:pt x="407" y="324"/>
                      <a:pt x="407" y="324"/>
                    </a:cubicBezTo>
                    <a:cubicBezTo>
                      <a:pt x="439" y="324"/>
                      <a:pt x="464" y="298"/>
                      <a:pt x="464" y="267"/>
                    </a:cubicBezTo>
                    <a:cubicBezTo>
                      <a:pt x="464" y="57"/>
                      <a:pt x="464" y="57"/>
                      <a:pt x="464" y="57"/>
                    </a:cubicBezTo>
                    <a:cubicBezTo>
                      <a:pt x="464" y="26"/>
                      <a:pt x="439" y="0"/>
                      <a:pt x="407" y="0"/>
                    </a:cubicBezTo>
                    <a:close/>
                    <a:moveTo>
                      <a:pt x="351" y="312"/>
                    </a:moveTo>
                    <a:cubicBezTo>
                      <a:pt x="305" y="312"/>
                      <a:pt x="305" y="312"/>
                      <a:pt x="305" y="312"/>
                    </a:cubicBezTo>
                    <a:cubicBezTo>
                      <a:pt x="302" y="312"/>
                      <a:pt x="300" y="310"/>
                      <a:pt x="300" y="306"/>
                    </a:cubicBezTo>
                    <a:cubicBezTo>
                      <a:pt x="300" y="303"/>
                      <a:pt x="302" y="301"/>
                      <a:pt x="305" y="301"/>
                    </a:cubicBezTo>
                    <a:cubicBezTo>
                      <a:pt x="351" y="301"/>
                      <a:pt x="351" y="301"/>
                      <a:pt x="351" y="301"/>
                    </a:cubicBezTo>
                    <a:cubicBezTo>
                      <a:pt x="355" y="301"/>
                      <a:pt x="357" y="303"/>
                      <a:pt x="357" y="306"/>
                    </a:cubicBezTo>
                    <a:cubicBezTo>
                      <a:pt x="357" y="310"/>
                      <a:pt x="355" y="312"/>
                      <a:pt x="351" y="312"/>
                    </a:cubicBezTo>
                    <a:close/>
                    <a:moveTo>
                      <a:pt x="371" y="312"/>
                    </a:moveTo>
                    <a:cubicBezTo>
                      <a:pt x="368" y="312"/>
                      <a:pt x="365" y="310"/>
                      <a:pt x="365" y="306"/>
                    </a:cubicBezTo>
                    <a:cubicBezTo>
                      <a:pt x="365" y="303"/>
                      <a:pt x="368" y="300"/>
                      <a:pt x="371" y="300"/>
                    </a:cubicBezTo>
                    <a:cubicBezTo>
                      <a:pt x="374" y="300"/>
                      <a:pt x="377" y="303"/>
                      <a:pt x="377" y="306"/>
                    </a:cubicBezTo>
                    <a:cubicBezTo>
                      <a:pt x="377" y="310"/>
                      <a:pt x="374" y="312"/>
                      <a:pt x="371" y="312"/>
                    </a:cubicBezTo>
                    <a:close/>
                    <a:moveTo>
                      <a:pt x="431" y="267"/>
                    </a:moveTo>
                    <a:cubicBezTo>
                      <a:pt x="431" y="280"/>
                      <a:pt x="420" y="291"/>
                      <a:pt x="407" y="291"/>
                    </a:cubicBezTo>
                    <a:cubicBezTo>
                      <a:pt x="57" y="291"/>
                      <a:pt x="57" y="291"/>
                      <a:pt x="57" y="291"/>
                    </a:cubicBezTo>
                    <a:cubicBezTo>
                      <a:pt x="44" y="291"/>
                      <a:pt x="33" y="280"/>
                      <a:pt x="33" y="267"/>
                    </a:cubicBezTo>
                    <a:cubicBezTo>
                      <a:pt x="33" y="57"/>
                      <a:pt x="33" y="57"/>
                      <a:pt x="33" y="57"/>
                    </a:cubicBezTo>
                    <a:cubicBezTo>
                      <a:pt x="33" y="44"/>
                      <a:pt x="44" y="33"/>
                      <a:pt x="57" y="33"/>
                    </a:cubicBezTo>
                    <a:cubicBezTo>
                      <a:pt x="407" y="33"/>
                      <a:pt x="407" y="33"/>
                      <a:pt x="407" y="33"/>
                    </a:cubicBezTo>
                    <a:cubicBezTo>
                      <a:pt x="420" y="33"/>
                      <a:pt x="431" y="44"/>
                      <a:pt x="431" y="57"/>
                    </a:cubicBezTo>
                    <a:lnTo>
                      <a:pt x="431" y="2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51" name="Freeform 18">
                <a:extLst>
                  <a:ext uri="{FF2B5EF4-FFF2-40B4-BE49-F238E27FC236}">
                    <a16:creationId xmlns:a16="http://schemas.microsoft.com/office/drawing/2014/main" id="{A5E9FB85-446B-4DAF-947E-CBAF15FEF07D}"/>
                  </a:ext>
                </a:extLst>
              </p:cNvPr>
              <p:cNvSpPr/>
              <p:nvPr/>
            </p:nvSpPr>
            <p:spPr bwMode="auto">
              <a:xfrm>
                <a:off x="5294804" y="1325409"/>
                <a:ext cx="660399" cy="244474"/>
              </a:xfrm>
              <a:custGeom>
                <a:avLst/>
                <a:gdLst>
                  <a:gd name="T0" fmla="*/ 242 w 246"/>
                  <a:gd name="T1" fmla="*/ 79 h 91"/>
                  <a:gd name="T2" fmla="*/ 230 w 246"/>
                  <a:gd name="T3" fmla="*/ 78 h 91"/>
                  <a:gd name="T4" fmla="*/ 174 w 246"/>
                  <a:gd name="T5" fmla="*/ 57 h 91"/>
                  <a:gd name="T6" fmla="*/ 167 w 246"/>
                  <a:gd name="T7" fmla="*/ 48 h 91"/>
                  <a:gd name="T8" fmla="*/ 167 w 246"/>
                  <a:gd name="T9" fmla="*/ 0 h 91"/>
                  <a:gd name="T10" fmla="*/ 78 w 246"/>
                  <a:gd name="T11" fmla="*/ 0 h 91"/>
                  <a:gd name="T12" fmla="*/ 78 w 246"/>
                  <a:gd name="T13" fmla="*/ 48 h 91"/>
                  <a:gd name="T14" fmla="*/ 75 w 246"/>
                  <a:gd name="T15" fmla="*/ 60 h 91"/>
                  <a:gd name="T16" fmla="*/ 32 w 246"/>
                  <a:gd name="T17" fmla="*/ 76 h 91"/>
                  <a:gd name="T18" fmla="*/ 17 w 246"/>
                  <a:gd name="T19" fmla="*/ 79 h 91"/>
                  <a:gd name="T20" fmla="*/ 8 w 246"/>
                  <a:gd name="T21" fmla="*/ 79 h 91"/>
                  <a:gd name="T22" fmla="*/ 0 w 246"/>
                  <a:gd name="T23" fmla="*/ 85 h 91"/>
                  <a:gd name="T24" fmla="*/ 0 w 246"/>
                  <a:gd name="T25" fmla="*/ 85 h 91"/>
                  <a:gd name="T26" fmla="*/ 8 w 246"/>
                  <a:gd name="T27" fmla="*/ 91 h 91"/>
                  <a:gd name="T28" fmla="*/ 238 w 246"/>
                  <a:gd name="T29" fmla="*/ 91 h 91"/>
                  <a:gd name="T30" fmla="*/ 246 w 246"/>
                  <a:gd name="T31" fmla="*/ 85 h 91"/>
                  <a:gd name="T32" fmla="*/ 246 w 246"/>
                  <a:gd name="T33" fmla="*/ 85 h 91"/>
                  <a:gd name="T34" fmla="*/ 242 w 246"/>
                  <a:gd name="T35" fmla="*/ 7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91">
                    <a:moveTo>
                      <a:pt x="242" y="79"/>
                    </a:moveTo>
                    <a:cubicBezTo>
                      <a:pt x="240" y="79"/>
                      <a:pt x="234" y="78"/>
                      <a:pt x="230" y="78"/>
                    </a:cubicBezTo>
                    <a:cubicBezTo>
                      <a:pt x="174" y="57"/>
                      <a:pt x="174" y="57"/>
                      <a:pt x="174" y="57"/>
                    </a:cubicBezTo>
                    <a:cubicBezTo>
                      <a:pt x="171" y="56"/>
                      <a:pt x="167" y="52"/>
                      <a:pt x="167" y="48"/>
                    </a:cubicBezTo>
                    <a:cubicBezTo>
                      <a:pt x="167" y="0"/>
                      <a:pt x="167" y="0"/>
                      <a:pt x="167" y="0"/>
                    </a:cubicBezTo>
                    <a:cubicBezTo>
                      <a:pt x="78" y="0"/>
                      <a:pt x="78" y="0"/>
                      <a:pt x="78" y="0"/>
                    </a:cubicBezTo>
                    <a:cubicBezTo>
                      <a:pt x="78" y="48"/>
                      <a:pt x="78" y="48"/>
                      <a:pt x="78" y="48"/>
                    </a:cubicBezTo>
                    <a:cubicBezTo>
                      <a:pt x="78" y="52"/>
                      <a:pt x="77" y="57"/>
                      <a:pt x="75" y="60"/>
                    </a:cubicBezTo>
                    <a:cubicBezTo>
                      <a:pt x="32" y="76"/>
                      <a:pt x="32" y="76"/>
                      <a:pt x="32" y="76"/>
                    </a:cubicBezTo>
                    <a:cubicBezTo>
                      <a:pt x="29" y="77"/>
                      <a:pt x="22" y="79"/>
                      <a:pt x="17" y="79"/>
                    </a:cubicBezTo>
                    <a:cubicBezTo>
                      <a:pt x="8" y="79"/>
                      <a:pt x="8" y="79"/>
                      <a:pt x="8" y="79"/>
                    </a:cubicBezTo>
                    <a:cubicBezTo>
                      <a:pt x="4" y="79"/>
                      <a:pt x="0" y="82"/>
                      <a:pt x="0" y="85"/>
                    </a:cubicBezTo>
                    <a:cubicBezTo>
                      <a:pt x="0" y="85"/>
                      <a:pt x="0" y="85"/>
                      <a:pt x="0" y="85"/>
                    </a:cubicBezTo>
                    <a:cubicBezTo>
                      <a:pt x="0" y="88"/>
                      <a:pt x="4" y="91"/>
                      <a:pt x="8" y="91"/>
                    </a:cubicBezTo>
                    <a:cubicBezTo>
                      <a:pt x="238" y="91"/>
                      <a:pt x="238" y="91"/>
                      <a:pt x="238" y="91"/>
                    </a:cubicBezTo>
                    <a:cubicBezTo>
                      <a:pt x="242" y="91"/>
                      <a:pt x="246" y="88"/>
                      <a:pt x="246" y="85"/>
                    </a:cubicBezTo>
                    <a:cubicBezTo>
                      <a:pt x="246" y="85"/>
                      <a:pt x="246" y="85"/>
                      <a:pt x="246" y="85"/>
                    </a:cubicBezTo>
                    <a:cubicBezTo>
                      <a:pt x="246" y="82"/>
                      <a:pt x="244" y="79"/>
                      <a:pt x="242"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52" name="Freeform 19">
                <a:extLst>
                  <a:ext uri="{FF2B5EF4-FFF2-40B4-BE49-F238E27FC236}">
                    <a16:creationId xmlns:a16="http://schemas.microsoft.com/office/drawing/2014/main" id="{6E9BD418-1A0C-4DC4-80A8-4FD4BE062562}"/>
                  </a:ext>
                </a:extLst>
              </p:cNvPr>
              <p:cNvSpPr/>
              <p:nvPr/>
            </p:nvSpPr>
            <p:spPr bwMode="auto">
              <a:xfrm>
                <a:off x="5131293" y="618972"/>
                <a:ext cx="987424" cy="638177"/>
              </a:xfrm>
              <a:custGeom>
                <a:avLst/>
                <a:gdLst>
                  <a:gd name="T0" fmla="*/ 368 w 368"/>
                  <a:gd name="T1" fmla="*/ 216 h 238"/>
                  <a:gd name="T2" fmla="*/ 346 w 368"/>
                  <a:gd name="T3" fmla="*/ 238 h 238"/>
                  <a:gd name="T4" fmla="*/ 22 w 368"/>
                  <a:gd name="T5" fmla="*/ 238 h 238"/>
                  <a:gd name="T6" fmla="*/ 0 w 368"/>
                  <a:gd name="T7" fmla="*/ 216 h 238"/>
                  <a:gd name="T8" fmla="*/ 0 w 368"/>
                  <a:gd name="T9" fmla="*/ 23 h 238"/>
                  <a:gd name="T10" fmla="*/ 22 w 368"/>
                  <a:gd name="T11" fmla="*/ 0 h 238"/>
                  <a:gd name="T12" fmla="*/ 346 w 368"/>
                  <a:gd name="T13" fmla="*/ 0 h 238"/>
                  <a:gd name="T14" fmla="*/ 368 w 368"/>
                  <a:gd name="T15" fmla="*/ 23 h 238"/>
                  <a:gd name="T16" fmla="*/ 368 w 368"/>
                  <a:gd name="T17" fmla="*/ 21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238">
                    <a:moveTo>
                      <a:pt x="368" y="216"/>
                    </a:moveTo>
                    <a:cubicBezTo>
                      <a:pt x="368" y="228"/>
                      <a:pt x="358" y="238"/>
                      <a:pt x="346" y="238"/>
                    </a:cubicBezTo>
                    <a:cubicBezTo>
                      <a:pt x="22" y="238"/>
                      <a:pt x="22" y="238"/>
                      <a:pt x="22" y="238"/>
                    </a:cubicBezTo>
                    <a:cubicBezTo>
                      <a:pt x="10" y="238"/>
                      <a:pt x="0" y="228"/>
                      <a:pt x="0" y="216"/>
                    </a:cubicBezTo>
                    <a:cubicBezTo>
                      <a:pt x="0" y="23"/>
                      <a:pt x="0" y="23"/>
                      <a:pt x="0" y="23"/>
                    </a:cubicBezTo>
                    <a:cubicBezTo>
                      <a:pt x="0" y="10"/>
                      <a:pt x="10" y="0"/>
                      <a:pt x="22" y="0"/>
                    </a:cubicBezTo>
                    <a:cubicBezTo>
                      <a:pt x="346" y="0"/>
                      <a:pt x="346" y="0"/>
                      <a:pt x="346" y="0"/>
                    </a:cubicBezTo>
                    <a:cubicBezTo>
                      <a:pt x="358" y="0"/>
                      <a:pt x="368" y="10"/>
                      <a:pt x="368" y="23"/>
                    </a:cubicBezTo>
                    <a:lnTo>
                      <a:pt x="368" y="2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grpSp>
        <p:grpSp>
          <p:nvGrpSpPr>
            <p:cNvPr id="131" name="组合 1">
              <a:extLst>
                <a:ext uri="{FF2B5EF4-FFF2-40B4-BE49-F238E27FC236}">
                  <a16:creationId xmlns:a16="http://schemas.microsoft.com/office/drawing/2014/main" id="{793BB9FC-ECF5-4356-B846-23BF43CD06A4}"/>
                </a:ext>
              </a:extLst>
            </p:cNvPr>
            <p:cNvGrpSpPr/>
            <p:nvPr/>
          </p:nvGrpSpPr>
          <p:grpSpPr>
            <a:xfrm>
              <a:off x="5781965" y="4028152"/>
              <a:ext cx="512600" cy="416996"/>
              <a:chOff x="7569200" y="627856"/>
              <a:chExt cx="1600200" cy="1301750"/>
            </a:xfrm>
            <a:solidFill>
              <a:sysClr val="window" lastClr="FFFFFF">
                <a:lumMod val="50000"/>
                <a:lumOff val="50000"/>
              </a:sysClr>
            </a:solidFill>
          </p:grpSpPr>
          <p:sp>
            <p:nvSpPr>
              <p:cNvPr id="141" name="Freeform 20">
                <a:extLst>
                  <a:ext uri="{FF2B5EF4-FFF2-40B4-BE49-F238E27FC236}">
                    <a16:creationId xmlns:a16="http://schemas.microsoft.com/office/drawing/2014/main" id="{EB6659AF-1392-47AE-9C2E-C2DC6979F541}"/>
                  </a:ext>
                </a:extLst>
              </p:cNvPr>
              <p:cNvSpPr>
                <a:spLocks noEditPoints="1"/>
              </p:cNvSpPr>
              <p:nvPr/>
            </p:nvSpPr>
            <p:spPr bwMode="auto">
              <a:xfrm>
                <a:off x="7948612" y="631031"/>
                <a:ext cx="842963" cy="839788"/>
              </a:xfrm>
              <a:custGeom>
                <a:avLst/>
                <a:gdLst>
                  <a:gd name="T0" fmla="*/ 55 w 314"/>
                  <a:gd name="T1" fmla="*/ 313 h 313"/>
                  <a:gd name="T2" fmla="*/ 0 w 314"/>
                  <a:gd name="T3" fmla="*/ 258 h 313"/>
                  <a:gd name="T4" fmla="*/ 0 w 314"/>
                  <a:gd name="T5" fmla="*/ 258 h 313"/>
                  <a:gd name="T6" fmla="*/ 0 w 314"/>
                  <a:gd name="T7" fmla="*/ 55 h 313"/>
                  <a:gd name="T8" fmla="*/ 55 w 314"/>
                  <a:gd name="T9" fmla="*/ 0 h 313"/>
                  <a:gd name="T10" fmla="*/ 55 w 314"/>
                  <a:gd name="T11" fmla="*/ 0 h 313"/>
                  <a:gd name="T12" fmla="*/ 259 w 314"/>
                  <a:gd name="T13" fmla="*/ 0 h 313"/>
                  <a:gd name="T14" fmla="*/ 265 w 314"/>
                  <a:gd name="T15" fmla="*/ 2 h 313"/>
                  <a:gd name="T16" fmla="*/ 265 w 314"/>
                  <a:gd name="T17" fmla="*/ 2 h 313"/>
                  <a:gd name="T18" fmla="*/ 311 w 314"/>
                  <a:gd name="T19" fmla="*/ 48 h 313"/>
                  <a:gd name="T20" fmla="*/ 305 w 314"/>
                  <a:gd name="T21" fmla="*/ 55 h 313"/>
                  <a:gd name="T22" fmla="*/ 311 w 314"/>
                  <a:gd name="T23" fmla="*/ 48 h 313"/>
                  <a:gd name="T24" fmla="*/ 314 w 314"/>
                  <a:gd name="T25" fmla="*/ 55 h 313"/>
                  <a:gd name="T26" fmla="*/ 314 w 314"/>
                  <a:gd name="T27" fmla="*/ 55 h 313"/>
                  <a:gd name="T28" fmla="*/ 314 w 314"/>
                  <a:gd name="T29" fmla="*/ 258 h 313"/>
                  <a:gd name="T30" fmla="*/ 259 w 314"/>
                  <a:gd name="T31" fmla="*/ 313 h 313"/>
                  <a:gd name="T32" fmla="*/ 259 w 314"/>
                  <a:gd name="T33" fmla="*/ 313 h 313"/>
                  <a:gd name="T34" fmla="*/ 55 w 314"/>
                  <a:gd name="T35" fmla="*/ 313 h 313"/>
                  <a:gd name="T36" fmla="*/ 18 w 314"/>
                  <a:gd name="T37" fmla="*/ 55 h 313"/>
                  <a:gd name="T38" fmla="*/ 18 w 314"/>
                  <a:gd name="T39" fmla="*/ 258 h 313"/>
                  <a:gd name="T40" fmla="*/ 55 w 314"/>
                  <a:gd name="T41" fmla="*/ 295 h 313"/>
                  <a:gd name="T42" fmla="*/ 55 w 314"/>
                  <a:gd name="T43" fmla="*/ 295 h 313"/>
                  <a:gd name="T44" fmla="*/ 259 w 314"/>
                  <a:gd name="T45" fmla="*/ 295 h 313"/>
                  <a:gd name="T46" fmla="*/ 295 w 314"/>
                  <a:gd name="T47" fmla="*/ 258 h 313"/>
                  <a:gd name="T48" fmla="*/ 295 w 314"/>
                  <a:gd name="T49" fmla="*/ 258 h 313"/>
                  <a:gd name="T50" fmla="*/ 295 w 314"/>
                  <a:gd name="T51" fmla="*/ 59 h 313"/>
                  <a:gd name="T52" fmla="*/ 255 w 314"/>
                  <a:gd name="T53" fmla="*/ 18 h 313"/>
                  <a:gd name="T54" fmla="*/ 55 w 314"/>
                  <a:gd name="T55" fmla="*/ 18 h 313"/>
                  <a:gd name="T56" fmla="*/ 18 w 314"/>
                  <a:gd name="T57" fmla="*/ 5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4" h="313">
                    <a:moveTo>
                      <a:pt x="55" y="313"/>
                    </a:moveTo>
                    <a:cubicBezTo>
                      <a:pt x="25" y="313"/>
                      <a:pt x="0" y="289"/>
                      <a:pt x="0" y="258"/>
                    </a:cubicBezTo>
                    <a:cubicBezTo>
                      <a:pt x="0" y="258"/>
                      <a:pt x="0" y="258"/>
                      <a:pt x="0" y="258"/>
                    </a:cubicBezTo>
                    <a:cubicBezTo>
                      <a:pt x="0" y="55"/>
                      <a:pt x="0" y="55"/>
                      <a:pt x="0" y="55"/>
                    </a:cubicBezTo>
                    <a:cubicBezTo>
                      <a:pt x="0" y="24"/>
                      <a:pt x="25" y="0"/>
                      <a:pt x="55" y="0"/>
                    </a:cubicBezTo>
                    <a:cubicBezTo>
                      <a:pt x="55" y="0"/>
                      <a:pt x="55" y="0"/>
                      <a:pt x="55" y="0"/>
                    </a:cubicBezTo>
                    <a:cubicBezTo>
                      <a:pt x="259" y="0"/>
                      <a:pt x="259" y="0"/>
                      <a:pt x="259" y="0"/>
                    </a:cubicBezTo>
                    <a:cubicBezTo>
                      <a:pt x="261" y="0"/>
                      <a:pt x="263" y="1"/>
                      <a:pt x="265" y="2"/>
                    </a:cubicBezTo>
                    <a:cubicBezTo>
                      <a:pt x="265" y="2"/>
                      <a:pt x="265" y="2"/>
                      <a:pt x="265" y="2"/>
                    </a:cubicBezTo>
                    <a:cubicBezTo>
                      <a:pt x="311" y="48"/>
                      <a:pt x="311" y="48"/>
                      <a:pt x="311" y="48"/>
                    </a:cubicBezTo>
                    <a:cubicBezTo>
                      <a:pt x="305" y="55"/>
                      <a:pt x="305" y="55"/>
                      <a:pt x="305" y="55"/>
                    </a:cubicBezTo>
                    <a:cubicBezTo>
                      <a:pt x="311" y="48"/>
                      <a:pt x="311" y="48"/>
                      <a:pt x="311" y="48"/>
                    </a:cubicBezTo>
                    <a:cubicBezTo>
                      <a:pt x="313" y="50"/>
                      <a:pt x="314" y="52"/>
                      <a:pt x="314" y="55"/>
                    </a:cubicBezTo>
                    <a:cubicBezTo>
                      <a:pt x="314" y="55"/>
                      <a:pt x="314" y="55"/>
                      <a:pt x="314" y="55"/>
                    </a:cubicBezTo>
                    <a:cubicBezTo>
                      <a:pt x="314" y="258"/>
                      <a:pt x="314" y="258"/>
                      <a:pt x="314" y="258"/>
                    </a:cubicBezTo>
                    <a:cubicBezTo>
                      <a:pt x="314" y="289"/>
                      <a:pt x="289" y="313"/>
                      <a:pt x="259" y="313"/>
                    </a:cubicBezTo>
                    <a:cubicBezTo>
                      <a:pt x="259" y="313"/>
                      <a:pt x="259" y="313"/>
                      <a:pt x="259" y="313"/>
                    </a:cubicBezTo>
                    <a:cubicBezTo>
                      <a:pt x="55" y="313"/>
                      <a:pt x="55" y="313"/>
                      <a:pt x="55" y="313"/>
                    </a:cubicBezTo>
                    <a:close/>
                    <a:moveTo>
                      <a:pt x="18" y="55"/>
                    </a:moveTo>
                    <a:cubicBezTo>
                      <a:pt x="18" y="258"/>
                      <a:pt x="18" y="258"/>
                      <a:pt x="18" y="258"/>
                    </a:cubicBezTo>
                    <a:cubicBezTo>
                      <a:pt x="18" y="278"/>
                      <a:pt x="35" y="295"/>
                      <a:pt x="55" y="295"/>
                    </a:cubicBezTo>
                    <a:cubicBezTo>
                      <a:pt x="55" y="295"/>
                      <a:pt x="55" y="295"/>
                      <a:pt x="55" y="295"/>
                    </a:cubicBezTo>
                    <a:cubicBezTo>
                      <a:pt x="259" y="295"/>
                      <a:pt x="259" y="295"/>
                      <a:pt x="259" y="295"/>
                    </a:cubicBezTo>
                    <a:cubicBezTo>
                      <a:pt x="279" y="295"/>
                      <a:pt x="295" y="278"/>
                      <a:pt x="295" y="258"/>
                    </a:cubicBezTo>
                    <a:cubicBezTo>
                      <a:pt x="295" y="258"/>
                      <a:pt x="295" y="258"/>
                      <a:pt x="295" y="258"/>
                    </a:cubicBezTo>
                    <a:cubicBezTo>
                      <a:pt x="295" y="59"/>
                      <a:pt x="295" y="59"/>
                      <a:pt x="295" y="59"/>
                    </a:cubicBezTo>
                    <a:cubicBezTo>
                      <a:pt x="255" y="18"/>
                      <a:pt x="255" y="18"/>
                      <a:pt x="255" y="18"/>
                    </a:cubicBezTo>
                    <a:cubicBezTo>
                      <a:pt x="55" y="18"/>
                      <a:pt x="55" y="18"/>
                      <a:pt x="55" y="18"/>
                    </a:cubicBezTo>
                    <a:cubicBezTo>
                      <a:pt x="35" y="18"/>
                      <a:pt x="18" y="35"/>
                      <a:pt x="18"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42" name="Freeform 21">
                <a:extLst>
                  <a:ext uri="{FF2B5EF4-FFF2-40B4-BE49-F238E27FC236}">
                    <a16:creationId xmlns:a16="http://schemas.microsoft.com/office/drawing/2014/main" id="{363294E2-D963-48B1-BA99-7A2BD1381D52}"/>
                  </a:ext>
                </a:extLst>
              </p:cNvPr>
              <p:cNvSpPr>
                <a:spLocks noEditPoints="1"/>
              </p:cNvSpPr>
              <p:nvPr/>
            </p:nvSpPr>
            <p:spPr bwMode="auto">
              <a:xfrm>
                <a:off x="8605837" y="627856"/>
                <a:ext cx="185738" cy="193675"/>
              </a:xfrm>
              <a:custGeom>
                <a:avLst/>
                <a:gdLst>
                  <a:gd name="T0" fmla="*/ 10 w 69"/>
                  <a:gd name="T1" fmla="*/ 58 h 72"/>
                  <a:gd name="T2" fmla="*/ 0 w 69"/>
                  <a:gd name="T3" fmla="*/ 29 h 72"/>
                  <a:gd name="T4" fmla="*/ 0 w 69"/>
                  <a:gd name="T5" fmla="*/ 29 h 72"/>
                  <a:gd name="T6" fmla="*/ 5 w 69"/>
                  <a:gd name="T7" fmla="*/ 6 h 72"/>
                  <a:gd name="T8" fmla="*/ 5 w 69"/>
                  <a:gd name="T9" fmla="*/ 6 h 72"/>
                  <a:gd name="T10" fmla="*/ 12 w 69"/>
                  <a:gd name="T11" fmla="*/ 1 h 72"/>
                  <a:gd name="T12" fmla="*/ 12 w 69"/>
                  <a:gd name="T13" fmla="*/ 1 h 72"/>
                  <a:gd name="T14" fmla="*/ 20 w 69"/>
                  <a:gd name="T15" fmla="*/ 3 h 72"/>
                  <a:gd name="T16" fmla="*/ 20 w 69"/>
                  <a:gd name="T17" fmla="*/ 3 h 72"/>
                  <a:gd name="T18" fmla="*/ 66 w 69"/>
                  <a:gd name="T19" fmla="*/ 49 h 72"/>
                  <a:gd name="T20" fmla="*/ 60 w 69"/>
                  <a:gd name="T21" fmla="*/ 56 h 72"/>
                  <a:gd name="T22" fmla="*/ 66 w 69"/>
                  <a:gd name="T23" fmla="*/ 49 h 72"/>
                  <a:gd name="T24" fmla="*/ 69 w 69"/>
                  <a:gd name="T25" fmla="*/ 57 h 72"/>
                  <a:gd name="T26" fmla="*/ 69 w 69"/>
                  <a:gd name="T27" fmla="*/ 57 h 72"/>
                  <a:gd name="T28" fmla="*/ 64 w 69"/>
                  <a:gd name="T29" fmla="*/ 63 h 72"/>
                  <a:gd name="T30" fmla="*/ 64 w 69"/>
                  <a:gd name="T31" fmla="*/ 63 h 72"/>
                  <a:gd name="T32" fmla="*/ 39 w 69"/>
                  <a:gd name="T33" fmla="*/ 72 h 72"/>
                  <a:gd name="T34" fmla="*/ 39 w 69"/>
                  <a:gd name="T35" fmla="*/ 72 h 72"/>
                  <a:gd name="T36" fmla="*/ 38 w 69"/>
                  <a:gd name="T37" fmla="*/ 72 h 72"/>
                  <a:gd name="T38" fmla="*/ 38 w 69"/>
                  <a:gd name="T39" fmla="*/ 72 h 72"/>
                  <a:gd name="T40" fmla="*/ 10 w 69"/>
                  <a:gd name="T41" fmla="*/ 58 h 72"/>
                  <a:gd name="T42" fmla="*/ 18 w 69"/>
                  <a:gd name="T43" fmla="*/ 29 h 72"/>
                  <a:gd name="T44" fmla="*/ 24 w 69"/>
                  <a:gd name="T45" fmla="*/ 47 h 72"/>
                  <a:gd name="T46" fmla="*/ 24 w 69"/>
                  <a:gd name="T47" fmla="*/ 47 h 72"/>
                  <a:gd name="T48" fmla="*/ 39 w 69"/>
                  <a:gd name="T49" fmla="*/ 53 h 72"/>
                  <a:gd name="T50" fmla="*/ 39 w 69"/>
                  <a:gd name="T51" fmla="*/ 53 h 72"/>
                  <a:gd name="T52" fmla="*/ 44 w 69"/>
                  <a:gd name="T53" fmla="*/ 53 h 72"/>
                  <a:gd name="T54" fmla="*/ 44 w 69"/>
                  <a:gd name="T55" fmla="*/ 53 h 72"/>
                  <a:gd name="T56" fmla="*/ 18 w 69"/>
                  <a:gd name="T57" fmla="*/ 27 h 72"/>
                  <a:gd name="T58" fmla="*/ 18 w 69"/>
                  <a:gd name="T59"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 h="72">
                    <a:moveTo>
                      <a:pt x="10" y="58"/>
                    </a:moveTo>
                    <a:cubicBezTo>
                      <a:pt x="3" y="50"/>
                      <a:pt x="0" y="40"/>
                      <a:pt x="0" y="29"/>
                    </a:cubicBezTo>
                    <a:cubicBezTo>
                      <a:pt x="0" y="29"/>
                      <a:pt x="0" y="29"/>
                      <a:pt x="0" y="29"/>
                    </a:cubicBezTo>
                    <a:cubicBezTo>
                      <a:pt x="0" y="21"/>
                      <a:pt x="2" y="13"/>
                      <a:pt x="5" y="6"/>
                    </a:cubicBezTo>
                    <a:cubicBezTo>
                      <a:pt x="5" y="6"/>
                      <a:pt x="5" y="6"/>
                      <a:pt x="5" y="6"/>
                    </a:cubicBezTo>
                    <a:cubicBezTo>
                      <a:pt x="7" y="3"/>
                      <a:pt x="9" y="1"/>
                      <a:pt x="12" y="1"/>
                    </a:cubicBezTo>
                    <a:cubicBezTo>
                      <a:pt x="12" y="1"/>
                      <a:pt x="12" y="1"/>
                      <a:pt x="12" y="1"/>
                    </a:cubicBezTo>
                    <a:cubicBezTo>
                      <a:pt x="15" y="0"/>
                      <a:pt x="18" y="1"/>
                      <a:pt x="20" y="3"/>
                    </a:cubicBezTo>
                    <a:cubicBezTo>
                      <a:pt x="20" y="3"/>
                      <a:pt x="20" y="3"/>
                      <a:pt x="20" y="3"/>
                    </a:cubicBezTo>
                    <a:cubicBezTo>
                      <a:pt x="66" y="49"/>
                      <a:pt x="66" y="49"/>
                      <a:pt x="66" y="49"/>
                    </a:cubicBezTo>
                    <a:cubicBezTo>
                      <a:pt x="60" y="56"/>
                      <a:pt x="60" y="56"/>
                      <a:pt x="60" y="56"/>
                    </a:cubicBezTo>
                    <a:cubicBezTo>
                      <a:pt x="66" y="49"/>
                      <a:pt x="66" y="49"/>
                      <a:pt x="66" y="49"/>
                    </a:cubicBezTo>
                    <a:cubicBezTo>
                      <a:pt x="68" y="51"/>
                      <a:pt x="69" y="54"/>
                      <a:pt x="69" y="57"/>
                    </a:cubicBezTo>
                    <a:cubicBezTo>
                      <a:pt x="69" y="57"/>
                      <a:pt x="69" y="57"/>
                      <a:pt x="69" y="57"/>
                    </a:cubicBezTo>
                    <a:cubicBezTo>
                      <a:pt x="68" y="59"/>
                      <a:pt x="67" y="62"/>
                      <a:pt x="64" y="63"/>
                    </a:cubicBezTo>
                    <a:cubicBezTo>
                      <a:pt x="64" y="63"/>
                      <a:pt x="64" y="63"/>
                      <a:pt x="64" y="63"/>
                    </a:cubicBezTo>
                    <a:cubicBezTo>
                      <a:pt x="56" y="69"/>
                      <a:pt x="47" y="72"/>
                      <a:pt x="39" y="72"/>
                    </a:cubicBezTo>
                    <a:cubicBezTo>
                      <a:pt x="39" y="72"/>
                      <a:pt x="39" y="72"/>
                      <a:pt x="39" y="72"/>
                    </a:cubicBezTo>
                    <a:cubicBezTo>
                      <a:pt x="38" y="72"/>
                      <a:pt x="38" y="72"/>
                      <a:pt x="38" y="72"/>
                    </a:cubicBezTo>
                    <a:cubicBezTo>
                      <a:pt x="38" y="72"/>
                      <a:pt x="38" y="72"/>
                      <a:pt x="38" y="72"/>
                    </a:cubicBezTo>
                    <a:cubicBezTo>
                      <a:pt x="27" y="72"/>
                      <a:pt x="17" y="66"/>
                      <a:pt x="10" y="58"/>
                    </a:cubicBezTo>
                    <a:close/>
                    <a:moveTo>
                      <a:pt x="18" y="29"/>
                    </a:moveTo>
                    <a:cubicBezTo>
                      <a:pt x="18" y="36"/>
                      <a:pt x="20" y="42"/>
                      <a:pt x="24" y="47"/>
                    </a:cubicBezTo>
                    <a:cubicBezTo>
                      <a:pt x="24" y="47"/>
                      <a:pt x="24" y="47"/>
                      <a:pt x="24" y="47"/>
                    </a:cubicBezTo>
                    <a:cubicBezTo>
                      <a:pt x="28" y="51"/>
                      <a:pt x="33" y="53"/>
                      <a:pt x="39" y="53"/>
                    </a:cubicBezTo>
                    <a:cubicBezTo>
                      <a:pt x="39" y="53"/>
                      <a:pt x="39" y="53"/>
                      <a:pt x="39" y="53"/>
                    </a:cubicBezTo>
                    <a:cubicBezTo>
                      <a:pt x="40" y="53"/>
                      <a:pt x="42" y="53"/>
                      <a:pt x="44" y="53"/>
                    </a:cubicBezTo>
                    <a:cubicBezTo>
                      <a:pt x="44" y="53"/>
                      <a:pt x="44" y="53"/>
                      <a:pt x="44" y="53"/>
                    </a:cubicBezTo>
                    <a:cubicBezTo>
                      <a:pt x="18" y="27"/>
                      <a:pt x="18" y="27"/>
                      <a:pt x="18" y="27"/>
                    </a:cubicBezTo>
                    <a:cubicBezTo>
                      <a:pt x="18" y="28"/>
                      <a:pt x="18" y="28"/>
                      <a:pt x="18"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43" name="Freeform 22">
                <a:extLst>
                  <a:ext uri="{FF2B5EF4-FFF2-40B4-BE49-F238E27FC236}">
                    <a16:creationId xmlns:a16="http://schemas.microsoft.com/office/drawing/2014/main" id="{000D16FB-7CDE-4A75-9A2D-A4BBF130875B}"/>
                  </a:ext>
                </a:extLst>
              </p:cNvPr>
              <p:cNvSpPr>
                <a:spLocks noEditPoints="1"/>
              </p:cNvSpPr>
              <p:nvPr/>
            </p:nvSpPr>
            <p:spPr bwMode="auto">
              <a:xfrm>
                <a:off x="7569200" y="1354931"/>
                <a:ext cx="1600200" cy="574675"/>
              </a:xfrm>
              <a:custGeom>
                <a:avLst/>
                <a:gdLst>
                  <a:gd name="T0" fmla="*/ 440 w 596"/>
                  <a:gd name="T1" fmla="*/ 195 h 214"/>
                  <a:gd name="T2" fmla="*/ 155 w 596"/>
                  <a:gd name="T3" fmla="*/ 195 h 214"/>
                  <a:gd name="T4" fmla="*/ 141 w 596"/>
                  <a:gd name="T5" fmla="*/ 209 h 214"/>
                  <a:gd name="T6" fmla="*/ 142 w 596"/>
                  <a:gd name="T7" fmla="*/ 214 h 214"/>
                  <a:gd name="T8" fmla="*/ 454 w 596"/>
                  <a:gd name="T9" fmla="*/ 214 h 214"/>
                  <a:gd name="T10" fmla="*/ 455 w 596"/>
                  <a:gd name="T11" fmla="*/ 209 h 214"/>
                  <a:gd name="T12" fmla="*/ 440 w 596"/>
                  <a:gd name="T13" fmla="*/ 195 h 214"/>
                  <a:gd name="T14" fmla="*/ 489 w 596"/>
                  <a:gd name="T15" fmla="*/ 0 h 214"/>
                  <a:gd name="T16" fmla="*/ 474 w 596"/>
                  <a:gd name="T17" fmla="*/ 0 h 214"/>
                  <a:gd name="T18" fmla="*/ 397 w 596"/>
                  <a:gd name="T19" fmla="*/ 58 h 214"/>
                  <a:gd name="T20" fmla="*/ 198 w 596"/>
                  <a:gd name="T21" fmla="*/ 58 h 214"/>
                  <a:gd name="T22" fmla="*/ 122 w 596"/>
                  <a:gd name="T23" fmla="*/ 0 h 214"/>
                  <a:gd name="T24" fmla="*/ 107 w 596"/>
                  <a:gd name="T25" fmla="*/ 0 h 214"/>
                  <a:gd name="T26" fmla="*/ 0 w 596"/>
                  <a:gd name="T27" fmla="*/ 107 h 214"/>
                  <a:gd name="T28" fmla="*/ 107 w 596"/>
                  <a:gd name="T29" fmla="*/ 214 h 214"/>
                  <a:gd name="T30" fmla="*/ 127 w 596"/>
                  <a:gd name="T31" fmla="*/ 214 h 214"/>
                  <a:gd name="T32" fmla="*/ 126 w 596"/>
                  <a:gd name="T33" fmla="*/ 209 h 214"/>
                  <a:gd name="T34" fmla="*/ 155 w 596"/>
                  <a:gd name="T35" fmla="*/ 180 h 214"/>
                  <a:gd name="T36" fmla="*/ 440 w 596"/>
                  <a:gd name="T37" fmla="*/ 180 h 214"/>
                  <a:gd name="T38" fmla="*/ 469 w 596"/>
                  <a:gd name="T39" fmla="*/ 209 h 214"/>
                  <a:gd name="T40" fmla="*/ 469 w 596"/>
                  <a:gd name="T41" fmla="*/ 214 h 214"/>
                  <a:gd name="T42" fmla="*/ 489 w 596"/>
                  <a:gd name="T43" fmla="*/ 214 h 214"/>
                  <a:gd name="T44" fmla="*/ 596 w 596"/>
                  <a:gd name="T45" fmla="*/ 107 h 214"/>
                  <a:gd name="T46" fmla="*/ 489 w 596"/>
                  <a:gd name="T47" fmla="*/ 0 h 214"/>
                  <a:gd name="T48" fmla="*/ 411 w 596"/>
                  <a:gd name="T49" fmla="*/ 92 h 214"/>
                  <a:gd name="T50" fmla="*/ 365 w 596"/>
                  <a:gd name="T51" fmla="*/ 92 h 214"/>
                  <a:gd name="T52" fmla="*/ 355 w 596"/>
                  <a:gd name="T53" fmla="*/ 83 h 214"/>
                  <a:gd name="T54" fmla="*/ 365 w 596"/>
                  <a:gd name="T55" fmla="*/ 73 h 214"/>
                  <a:gd name="T56" fmla="*/ 411 w 596"/>
                  <a:gd name="T57" fmla="*/ 73 h 214"/>
                  <a:gd name="T58" fmla="*/ 421 w 596"/>
                  <a:gd name="T59" fmla="*/ 83 h 214"/>
                  <a:gd name="T60" fmla="*/ 411 w 596"/>
                  <a:gd name="T61" fmla="*/ 92 h 214"/>
                  <a:gd name="T62" fmla="*/ 453 w 596"/>
                  <a:gd name="T63" fmla="*/ 101 h 214"/>
                  <a:gd name="T64" fmla="*/ 435 w 596"/>
                  <a:gd name="T65" fmla="*/ 83 h 214"/>
                  <a:gd name="T66" fmla="*/ 453 w 596"/>
                  <a:gd name="T67" fmla="*/ 65 h 214"/>
                  <a:gd name="T68" fmla="*/ 471 w 596"/>
                  <a:gd name="T69" fmla="*/ 83 h 214"/>
                  <a:gd name="T70" fmla="*/ 453 w 596"/>
                  <a:gd name="T71" fmla="*/ 10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6" h="214">
                    <a:moveTo>
                      <a:pt x="440" y="195"/>
                    </a:moveTo>
                    <a:cubicBezTo>
                      <a:pt x="155" y="195"/>
                      <a:pt x="155" y="195"/>
                      <a:pt x="155" y="195"/>
                    </a:cubicBezTo>
                    <a:cubicBezTo>
                      <a:pt x="147" y="195"/>
                      <a:pt x="141" y="201"/>
                      <a:pt x="141" y="209"/>
                    </a:cubicBezTo>
                    <a:cubicBezTo>
                      <a:pt x="141" y="211"/>
                      <a:pt x="141" y="212"/>
                      <a:pt x="142" y="214"/>
                    </a:cubicBezTo>
                    <a:cubicBezTo>
                      <a:pt x="454" y="214"/>
                      <a:pt x="454" y="214"/>
                      <a:pt x="454" y="214"/>
                    </a:cubicBezTo>
                    <a:cubicBezTo>
                      <a:pt x="455" y="212"/>
                      <a:pt x="455" y="211"/>
                      <a:pt x="455" y="209"/>
                    </a:cubicBezTo>
                    <a:cubicBezTo>
                      <a:pt x="455" y="201"/>
                      <a:pt x="448" y="195"/>
                      <a:pt x="440" y="195"/>
                    </a:cubicBezTo>
                    <a:close/>
                    <a:moveTo>
                      <a:pt x="489" y="0"/>
                    </a:moveTo>
                    <a:cubicBezTo>
                      <a:pt x="474" y="0"/>
                      <a:pt x="474" y="0"/>
                      <a:pt x="474" y="0"/>
                    </a:cubicBezTo>
                    <a:cubicBezTo>
                      <a:pt x="464" y="33"/>
                      <a:pt x="434" y="58"/>
                      <a:pt x="397" y="58"/>
                    </a:cubicBezTo>
                    <a:cubicBezTo>
                      <a:pt x="198" y="58"/>
                      <a:pt x="198" y="58"/>
                      <a:pt x="198" y="58"/>
                    </a:cubicBezTo>
                    <a:cubicBezTo>
                      <a:pt x="162" y="58"/>
                      <a:pt x="131" y="33"/>
                      <a:pt x="122" y="0"/>
                    </a:cubicBezTo>
                    <a:cubicBezTo>
                      <a:pt x="107" y="0"/>
                      <a:pt x="107" y="0"/>
                      <a:pt x="107" y="0"/>
                    </a:cubicBezTo>
                    <a:cubicBezTo>
                      <a:pt x="48" y="0"/>
                      <a:pt x="0" y="48"/>
                      <a:pt x="0" y="107"/>
                    </a:cubicBezTo>
                    <a:cubicBezTo>
                      <a:pt x="0" y="166"/>
                      <a:pt x="48" y="214"/>
                      <a:pt x="107" y="214"/>
                    </a:cubicBezTo>
                    <a:cubicBezTo>
                      <a:pt x="127" y="214"/>
                      <a:pt x="127" y="214"/>
                      <a:pt x="127" y="214"/>
                    </a:cubicBezTo>
                    <a:cubicBezTo>
                      <a:pt x="127" y="212"/>
                      <a:pt x="126" y="211"/>
                      <a:pt x="126" y="209"/>
                    </a:cubicBezTo>
                    <a:cubicBezTo>
                      <a:pt x="126" y="193"/>
                      <a:pt x="139" y="180"/>
                      <a:pt x="155" y="180"/>
                    </a:cubicBezTo>
                    <a:cubicBezTo>
                      <a:pt x="440" y="180"/>
                      <a:pt x="440" y="180"/>
                      <a:pt x="440" y="180"/>
                    </a:cubicBezTo>
                    <a:cubicBezTo>
                      <a:pt x="456" y="180"/>
                      <a:pt x="469" y="193"/>
                      <a:pt x="469" y="209"/>
                    </a:cubicBezTo>
                    <a:cubicBezTo>
                      <a:pt x="469" y="211"/>
                      <a:pt x="469" y="212"/>
                      <a:pt x="469" y="214"/>
                    </a:cubicBezTo>
                    <a:cubicBezTo>
                      <a:pt x="489" y="214"/>
                      <a:pt x="489" y="214"/>
                      <a:pt x="489" y="214"/>
                    </a:cubicBezTo>
                    <a:cubicBezTo>
                      <a:pt x="548" y="214"/>
                      <a:pt x="596" y="166"/>
                      <a:pt x="596" y="107"/>
                    </a:cubicBezTo>
                    <a:cubicBezTo>
                      <a:pt x="596" y="48"/>
                      <a:pt x="548" y="0"/>
                      <a:pt x="489" y="0"/>
                    </a:cubicBezTo>
                    <a:close/>
                    <a:moveTo>
                      <a:pt x="411" y="92"/>
                    </a:moveTo>
                    <a:cubicBezTo>
                      <a:pt x="365" y="92"/>
                      <a:pt x="365" y="92"/>
                      <a:pt x="365" y="92"/>
                    </a:cubicBezTo>
                    <a:cubicBezTo>
                      <a:pt x="359" y="92"/>
                      <a:pt x="355" y="88"/>
                      <a:pt x="355" y="83"/>
                    </a:cubicBezTo>
                    <a:cubicBezTo>
                      <a:pt x="355" y="78"/>
                      <a:pt x="359" y="73"/>
                      <a:pt x="365" y="73"/>
                    </a:cubicBezTo>
                    <a:cubicBezTo>
                      <a:pt x="411" y="73"/>
                      <a:pt x="411" y="73"/>
                      <a:pt x="411" y="73"/>
                    </a:cubicBezTo>
                    <a:cubicBezTo>
                      <a:pt x="416" y="73"/>
                      <a:pt x="421" y="78"/>
                      <a:pt x="421" y="83"/>
                    </a:cubicBezTo>
                    <a:cubicBezTo>
                      <a:pt x="421" y="88"/>
                      <a:pt x="416" y="92"/>
                      <a:pt x="411" y="92"/>
                    </a:cubicBezTo>
                    <a:close/>
                    <a:moveTo>
                      <a:pt x="453" y="101"/>
                    </a:moveTo>
                    <a:cubicBezTo>
                      <a:pt x="444" y="101"/>
                      <a:pt x="435" y="93"/>
                      <a:pt x="435" y="83"/>
                    </a:cubicBezTo>
                    <a:cubicBezTo>
                      <a:pt x="435" y="73"/>
                      <a:pt x="444" y="65"/>
                      <a:pt x="453" y="65"/>
                    </a:cubicBezTo>
                    <a:cubicBezTo>
                      <a:pt x="463" y="65"/>
                      <a:pt x="471" y="73"/>
                      <a:pt x="471" y="83"/>
                    </a:cubicBezTo>
                    <a:cubicBezTo>
                      <a:pt x="471" y="93"/>
                      <a:pt x="463" y="101"/>
                      <a:pt x="453"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44" name="Freeform 23">
                <a:extLst>
                  <a:ext uri="{FF2B5EF4-FFF2-40B4-BE49-F238E27FC236}">
                    <a16:creationId xmlns:a16="http://schemas.microsoft.com/office/drawing/2014/main" id="{90EF2E76-9357-4528-84FC-F8E6DF89FC2C}"/>
                  </a:ext>
                </a:extLst>
              </p:cNvPr>
              <p:cNvSpPr/>
              <p:nvPr/>
            </p:nvSpPr>
            <p:spPr bwMode="auto">
              <a:xfrm>
                <a:off x="8069262" y="923131"/>
                <a:ext cx="601663" cy="47625"/>
              </a:xfrm>
              <a:custGeom>
                <a:avLst/>
                <a:gdLst>
                  <a:gd name="T0" fmla="*/ 224 w 224"/>
                  <a:gd name="T1" fmla="*/ 9 h 18"/>
                  <a:gd name="T2" fmla="*/ 215 w 224"/>
                  <a:gd name="T3" fmla="*/ 18 h 18"/>
                  <a:gd name="T4" fmla="*/ 9 w 224"/>
                  <a:gd name="T5" fmla="*/ 18 h 18"/>
                  <a:gd name="T6" fmla="*/ 0 w 224"/>
                  <a:gd name="T7" fmla="*/ 9 h 18"/>
                  <a:gd name="T8" fmla="*/ 0 w 224"/>
                  <a:gd name="T9" fmla="*/ 9 h 18"/>
                  <a:gd name="T10" fmla="*/ 9 w 224"/>
                  <a:gd name="T11" fmla="*/ 0 h 18"/>
                  <a:gd name="T12" fmla="*/ 215 w 224"/>
                  <a:gd name="T13" fmla="*/ 0 h 18"/>
                  <a:gd name="T14" fmla="*/ 224 w 224"/>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8">
                    <a:moveTo>
                      <a:pt x="224" y="9"/>
                    </a:moveTo>
                    <a:cubicBezTo>
                      <a:pt x="224" y="14"/>
                      <a:pt x="220" y="18"/>
                      <a:pt x="215" y="18"/>
                    </a:cubicBezTo>
                    <a:cubicBezTo>
                      <a:pt x="9" y="18"/>
                      <a:pt x="9" y="18"/>
                      <a:pt x="9" y="18"/>
                    </a:cubicBezTo>
                    <a:cubicBezTo>
                      <a:pt x="4" y="18"/>
                      <a:pt x="0" y="14"/>
                      <a:pt x="0" y="9"/>
                    </a:cubicBezTo>
                    <a:cubicBezTo>
                      <a:pt x="0" y="9"/>
                      <a:pt x="0" y="9"/>
                      <a:pt x="0" y="9"/>
                    </a:cubicBezTo>
                    <a:cubicBezTo>
                      <a:pt x="0" y="4"/>
                      <a:pt x="4" y="0"/>
                      <a:pt x="9" y="0"/>
                    </a:cubicBezTo>
                    <a:cubicBezTo>
                      <a:pt x="215" y="0"/>
                      <a:pt x="215" y="0"/>
                      <a:pt x="215" y="0"/>
                    </a:cubicBezTo>
                    <a:cubicBezTo>
                      <a:pt x="220" y="0"/>
                      <a:pt x="224" y="4"/>
                      <a:pt x="22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45" name="Freeform 24">
                <a:extLst>
                  <a:ext uri="{FF2B5EF4-FFF2-40B4-BE49-F238E27FC236}">
                    <a16:creationId xmlns:a16="http://schemas.microsoft.com/office/drawing/2014/main" id="{99748CEF-0F5C-4EEB-BB35-49ED0DE1626D}"/>
                  </a:ext>
                </a:extLst>
              </p:cNvPr>
              <p:cNvSpPr/>
              <p:nvPr/>
            </p:nvSpPr>
            <p:spPr bwMode="auto">
              <a:xfrm>
                <a:off x="8069262" y="807244"/>
                <a:ext cx="477838" cy="49213"/>
              </a:xfrm>
              <a:custGeom>
                <a:avLst/>
                <a:gdLst>
                  <a:gd name="T0" fmla="*/ 178 w 178"/>
                  <a:gd name="T1" fmla="*/ 9 h 18"/>
                  <a:gd name="T2" fmla="*/ 169 w 178"/>
                  <a:gd name="T3" fmla="*/ 18 h 18"/>
                  <a:gd name="T4" fmla="*/ 9 w 178"/>
                  <a:gd name="T5" fmla="*/ 18 h 18"/>
                  <a:gd name="T6" fmla="*/ 0 w 178"/>
                  <a:gd name="T7" fmla="*/ 9 h 18"/>
                  <a:gd name="T8" fmla="*/ 0 w 178"/>
                  <a:gd name="T9" fmla="*/ 9 h 18"/>
                  <a:gd name="T10" fmla="*/ 9 w 178"/>
                  <a:gd name="T11" fmla="*/ 0 h 18"/>
                  <a:gd name="T12" fmla="*/ 169 w 178"/>
                  <a:gd name="T13" fmla="*/ 0 h 18"/>
                  <a:gd name="T14" fmla="*/ 178 w 178"/>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 h="18">
                    <a:moveTo>
                      <a:pt x="178" y="9"/>
                    </a:moveTo>
                    <a:cubicBezTo>
                      <a:pt x="178" y="14"/>
                      <a:pt x="174" y="18"/>
                      <a:pt x="169" y="18"/>
                    </a:cubicBezTo>
                    <a:cubicBezTo>
                      <a:pt x="9" y="18"/>
                      <a:pt x="9" y="18"/>
                      <a:pt x="9" y="18"/>
                    </a:cubicBezTo>
                    <a:cubicBezTo>
                      <a:pt x="4" y="18"/>
                      <a:pt x="0" y="14"/>
                      <a:pt x="0" y="9"/>
                    </a:cubicBezTo>
                    <a:cubicBezTo>
                      <a:pt x="0" y="9"/>
                      <a:pt x="0" y="9"/>
                      <a:pt x="0" y="9"/>
                    </a:cubicBezTo>
                    <a:cubicBezTo>
                      <a:pt x="0" y="4"/>
                      <a:pt x="4" y="0"/>
                      <a:pt x="9" y="0"/>
                    </a:cubicBezTo>
                    <a:cubicBezTo>
                      <a:pt x="169" y="0"/>
                      <a:pt x="169" y="0"/>
                      <a:pt x="169" y="0"/>
                    </a:cubicBezTo>
                    <a:cubicBezTo>
                      <a:pt x="174" y="0"/>
                      <a:pt x="178" y="4"/>
                      <a:pt x="17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46" name="Freeform 25">
                <a:extLst>
                  <a:ext uri="{FF2B5EF4-FFF2-40B4-BE49-F238E27FC236}">
                    <a16:creationId xmlns:a16="http://schemas.microsoft.com/office/drawing/2014/main" id="{71D69624-60A9-45CC-B63C-4E42B49E18BC}"/>
                  </a:ext>
                </a:extLst>
              </p:cNvPr>
              <p:cNvSpPr/>
              <p:nvPr/>
            </p:nvSpPr>
            <p:spPr bwMode="auto">
              <a:xfrm>
                <a:off x="8069262" y="1039019"/>
                <a:ext cx="601663" cy="47625"/>
              </a:xfrm>
              <a:custGeom>
                <a:avLst/>
                <a:gdLst>
                  <a:gd name="T0" fmla="*/ 224 w 224"/>
                  <a:gd name="T1" fmla="*/ 9 h 18"/>
                  <a:gd name="T2" fmla="*/ 215 w 224"/>
                  <a:gd name="T3" fmla="*/ 18 h 18"/>
                  <a:gd name="T4" fmla="*/ 9 w 224"/>
                  <a:gd name="T5" fmla="*/ 18 h 18"/>
                  <a:gd name="T6" fmla="*/ 0 w 224"/>
                  <a:gd name="T7" fmla="*/ 9 h 18"/>
                  <a:gd name="T8" fmla="*/ 0 w 224"/>
                  <a:gd name="T9" fmla="*/ 9 h 18"/>
                  <a:gd name="T10" fmla="*/ 9 w 224"/>
                  <a:gd name="T11" fmla="*/ 0 h 18"/>
                  <a:gd name="T12" fmla="*/ 215 w 224"/>
                  <a:gd name="T13" fmla="*/ 0 h 18"/>
                  <a:gd name="T14" fmla="*/ 224 w 224"/>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8">
                    <a:moveTo>
                      <a:pt x="224" y="9"/>
                    </a:moveTo>
                    <a:cubicBezTo>
                      <a:pt x="224" y="14"/>
                      <a:pt x="220" y="18"/>
                      <a:pt x="215" y="18"/>
                    </a:cubicBezTo>
                    <a:cubicBezTo>
                      <a:pt x="9" y="18"/>
                      <a:pt x="9" y="18"/>
                      <a:pt x="9" y="18"/>
                    </a:cubicBezTo>
                    <a:cubicBezTo>
                      <a:pt x="4" y="18"/>
                      <a:pt x="0" y="14"/>
                      <a:pt x="0" y="9"/>
                    </a:cubicBezTo>
                    <a:cubicBezTo>
                      <a:pt x="0" y="9"/>
                      <a:pt x="0" y="9"/>
                      <a:pt x="0" y="9"/>
                    </a:cubicBezTo>
                    <a:cubicBezTo>
                      <a:pt x="0" y="4"/>
                      <a:pt x="4" y="0"/>
                      <a:pt x="9" y="0"/>
                    </a:cubicBezTo>
                    <a:cubicBezTo>
                      <a:pt x="215" y="0"/>
                      <a:pt x="215" y="0"/>
                      <a:pt x="215" y="0"/>
                    </a:cubicBezTo>
                    <a:cubicBezTo>
                      <a:pt x="220" y="0"/>
                      <a:pt x="224" y="4"/>
                      <a:pt x="22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47" name="Freeform 26">
                <a:extLst>
                  <a:ext uri="{FF2B5EF4-FFF2-40B4-BE49-F238E27FC236}">
                    <a16:creationId xmlns:a16="http://schemas.microsoft.com/office/drawing/2014/main" id="{00CE3D67-6090-45E0-BF41-A510DED64DF6}"/>
                  </a:ext>
                </a:extLst>
              </p:cNvPr>
              <p:cNvSpPr/>
              <p:nvPr/>
            </p:nvSpPr>
            <p:spPr bwMode="auto">
              <a:xfrm>
                <a:off x="8069262" y="1153319"/>
                <a:ext cx="601663" cy="49213"/>
              </a:xfrm>
              <a:custGeom>
                <a:avLst/>
                <a:gdLst>
                  <a:gd name="T0" fmla="*/ 224 w 224"/>
                  <a:gd name="T1" fmla="*/ 9 h 18"/>
                  <a:gd name="T2" fmla="*/ 215 w 224"/>
                  <a:gd name="T3" fmla="*/ 18 h 18"/>
                  <a:gd name="T4" fmla="*/ 9 w 224"/>
                  <a:gd name="T5" fmla="*/ 18 h 18"/>
                  <a:gd name="T6" fmla="*/ 0 w 224"/>
                  <a:gd name="T7" fmla="*/ 9 h 18"/>
                  <a:gd name="T8" fmla="*/ 0 w 224"/>
                  <a:gd name="T9" fmla="*/ 9 h 18"/>
                  <a:gd name="T10" fmla="*/ 9 w 224"/>
                  <a:gd name="T11" fmla="*/ 0 h 18"/>
                  <a:gd name="T12" fmla="*/ 215 w 224"/>
                  <a:gd name="T13" fmla="*/ 0 h 18"/>
                  <a:gd name="T14" fmla="*/ 224 w 224"/>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8">
                    <a:moveTo>
                      <a:pt x="224" y="9"/>
                    </a:moveTo>
                    <a:cubicBezTo>
                      <a:pt x="224" y="14"/>
                      <a:pt x="220" y="18"/>
                      <a:pt x="215" y="18"/>
                    </a:cubicBezTo>
                    <a:cubicBezTo>
                      <a:pt x="9" y="18"/>
                      <a:pt x="9" y="18"/>
                      <a:pt x="9" y="18"/>
                    </a:cubicBezTo>
                    <a:cubicBezTo>
                      <a:pt x="4" y="18"/>
                      <a:pt x="0" y="14"/>
                      <a:pt x="0" y="9"/>
                    </a:cubicBezTo>
                    <a:cubicBezTo>
                      <a:pt x="0" y="9"/>
                      <a:pt x="0" y="9"/>
                      <a:pt x="0" y="9"/>
                    </a:cubicBezTo>
                    <a:cubicBezTo>
                      <a:pt x="0" y="4"/>
                      <a:pt x="4" y="0"/>
                      <a:pt x="9" y="0"/>
                    </a:cubicBezTo>
                    <a:cubicBezTo>
                      <a:pt x="215" y="0"/>
                      <a:pt x="215" y="0"/>
                      <a:pt x="215" y="0"/>
                    </a:cubicBezTo>
                    <a:cubicBezTo>
                      <a:pt x="220" y="0"/>
                      <a:pt x="224" y="4"/>
                      <a:pt x="22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48" name="Freeform 27">
                <a:extLst>
                  <a:ext uri="{FF2B5EF4-FFF2-40B4-BE49-F238E27FC236}">
                    <a16:creationId xmlns:a16="http://schemas.microsoft.com/office/drawing/2014/main" id="{8663437A-5282-48AF-8E36-538F9298C28F}"/>
                  </a:ext>
                </a:extLst>
              </p:cNvPr>
              <p:cNvSpPr/>
              <p:nvPr/>
            </p:nvSpPr>
            <p:spPr bwMode="auto">
              <a:xfrm>
                <a:off x="8069262" y="1269206"/>
                <a:ext cx="601663" cy="47625"/>
              </a:xfrm>
              <a:custGeom>
                <a:avLst/>
                <a:gdLst>
                  <a:gd name="T0" fmla="*/ 224 w 224"/>
                  <a:gd name="T1" fmla="*/ 9 h 18"/>
                  <a:gd name="T2" fmla="*/ 215 w 224"/>
                  <a:gd name="T3" fmla="*/ 18 h 18"/>
                  <a:gd name="T4" fmla="*/ 9 w 224"/>
                  <a:gd name="T5" fmla="*/ 18 h 18"/>
                  <a:gd name="T6" fmla="*/ 0 w 224"/>
                  <a:gd name="T7" fmla="*/ 9 h 18"/>
                  <a:gd name="T8" fmla="*/ 0 w 224"/>
                  <a:gd name="T9" fmla="*/ 9 h 18"/>
                  <a:gd name="T10" fmla="*/ 9 w 224"/>
                  <a:gd name="T11" fmla="*/ 0 h 18"/>
                  <a:gd name="T12" fmla="*/ 215 w 224"/>
                  <a:gd name="T13" fmla="*/ 0 h 18"/>
                  <a:gd name="T14" fmla="*/ 224 w 224"/>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8">
                    <a:moveTo>
                      <a:pt x="224" y="9"/>
                    </a:moveTo>
                    <a:cubicBezTo>
                      <a:pt x="224" y="14"/>
                      <a:pt x="220" y="18"/>
                      <a:pt x="215" y="18"/>
                    </a:cubicBezTo>
                    <a:cubicBezTo>
                      <a:pt x="9" y="18"/>
                      <a:pt x="9" y="18"/>
                      <a:pt x="9" y="18"/>
                    </a:cubicBezTo>
                    <a:cubicBezTo>
                      <a:pt x="4" y="18"/>
                      <a:pt x="0" y="14"/>
                      <a:pt x="0" y="9"/>
                    </a:cubicBezTo>
                    <a:cubicBezTo>
                      <a:pt x="0" y="9"/>
                      <a:pt x="0" y="9"/>
                      <a:pt x="0" y="9"/>
                    </a:cubicBezTo>
                    <a:cubicBezTo>
                      <a:pt x="0" y="4"/>
                      <a:pt x="4" y="0"/>
                      <a:pt x="9" y="0"/>
                    </a:cubicBezTo>
                    <a:cubicBezTo>
                      <a:pt x="215" y="0"/>
                      <a:pt x="215" y="0"/>
                      <a:pt x="215" y="0"/>
                    </a:cubicBezTo>
                    <a:cubicBezTo>
                      <a:pt x="220" y="0"/>
                      <a:pt x="224" y="4"/>
                      <a:pt x="22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grpSp>
        <p:grpSp>
          <p:nvGrpSpPr>
            <p:cNvPr id="132" name="组合 108">
              <a:extLst>
                <a:ext uri="{FF2B5EF4-FFF2-40B4-BE49-F238E27FC236}">
                  <a16:creationId xmlns:a16="http://schemas.microsoft.com/office/drawing/2014/main" id="{E0A11FBE-52BF-48F3-8921-8EB1C2C67FD5}"/>
                </a:ext>
              </a:extLst>
            </p:cNvPr>
            <p:cNvGrpSpPr/>
            <p:nvPr/>
          </p:nvGrpSpPr>
          <p:grpSpPr>
            <a:xfrm>
              <a:off x="5037766" y="3101661"/>
              <a:ext cx="531189" cy="410792"/>
              <a:chOff x="3175" y="747713"/>
              <a:chExt cx="1751013" cy="1354138"/>
            </a:xfrm>
            <a:solidFill>
              <a:sysClr val="window" lastClr="FFFFFF">
                <a:lumMod val="50000"/>
                <a:lumOff val="50000"/>
              </a:sysClr>
            </a:solidFill>
          </p:grpSpPr>
          <p:sp>
            <p:nvSpPr>
              <p:cNvPr id="137" name="Freeform 6">
                <a:extLst>
                  <a:ext uri="{FF2B5EF4-FFF2-40B4-BE49-F238E27FC236}">
                    <a16:creationId xmlns:a16="http://schemas.microsoft.com/office/drawing/2014/main" id="{6A0E771D-75EF-4388-A62A-4A5DD2C448BC}"/>
                  </a:ext>
                </a:extLst>
              </p:cNvPr>
              <p:cNvSpPr/>
              <p:nvPr/>
            </p:nvSpPr>
            <p:spPr bwMode="auto">
              <a:xfrm>
                <a:off x="3175" y="747713"/>
                <a:ext cx="1308100" cy="854075"/>
              </a:xfrm>
              <a:custGeom>
                <a:avLst/>
                <a:gdLst>
                  <a:gd name="T0" fmla="*/ 357 w 458"/>
                  <a:gd name="T1" fmla="*/ 8 h 299"/>
                  <a:gd name="T2" fmla="*/ 184 w 458"/>
                  <a:gd name="T3" fmla="*/ 54 h 299"/>
                  <a:gd name="T4" fmla="*/ 40 w 458"/>
                  <a:gd name="T5" fmla="*/ 161 h 299"/>
                  <a:gd name="T6" fmla="*/ 35 w 458"/>
                  <a:gd name="T7" fmla="*/ 277 h 299"/>
                  <a:gd name="T8" fmla="*/ 36 w 458"/>
                  <a:gd name="T9" fmla="*/ 279 h 299"/>
                  <a:gd name="T10" fmla="*/ 85 w 458"/>
                  <a:gd name="T11" fmla="*/ 288 h 299"/>
                  <a:gd name="T12" fmla="*/ 133 w 458"/>
                  <a:gd name="T13" fmla="*/ 256 h 299"/>
                  <a:gd name="T14" fmla="*/ 142 w 458"/>
                  <a:gd name="T15" fmla="*/ 207 h 299"/>
                  <a:gd name="T16" fmla="*/ 128 w 458"/>
                  <a:gd name="T17" fmla="*/ 195 h 299"/>
                  <a:gd name="T18" fmla="*/ 211 w 458"/>
                  <a:gd name="T19" fmla="*/ 112 h 299"/>
                  <a:gd name="T20" fmla="*/ 211 w 458"/>
                  <a:gd name="T21" fmla="*/ 112 h 299"/>
                  <a:gd name="T22" fmla="*/ 212 w 458"/>
                  <a:gd name="T23" fmla="*/ 112 h 299"/>
                  <a:gd name="T24" fmla="*/ 212 w 458"/>
                  <a:gd name="T25" fmla="*/ 112 h 299"/>
                  <a:gd name="T26" fmla="*/ 212 w 458"/>
                  <a:gd name="T27" fmla="*/ 112 h 299"/>
                  <a:gd name="T28" fmla="*/ 329 w 458"/>
                  <a:gd name="T29" fmla="*/ 97 h 299"/>
                  <a:gd name="T30" fmla="*/ 330 w 458"/>
                  <a:gd name="T31" fmla="*/ 116 h 299"/>
                  <a:gd name="T32" fmla="*/ 374 w 458"/>
                  <a:gd name="T33" fmla="*/ 139 h 299"/>
                  <a:gd name="T34" fmla="*/ 429 w 458"/>
                  <a:gd name="T35" fmla="*/ 121 h 299"/>
                  <a:gd name="T36" fmla="*/ 452 w 458"/>
                  <a:gd name="T37" fmla="*/ 77 h 299"/>
                  <a:gd name="T38" fmla="*/ 451 w 458"/>
                  <a:gd name="T39" fmla="*/ 75 h 299"/>
                  <a:gd name="T40" fmla="*/ 357 w 458"/>
                  <a:gd name="T41" fmla="*/ 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 h="299">
                    <a:moveTo>
                      <a:pt x="357" y="8"/>
                    </a:moveTo>
                    <a:cubicBezTo>
                      <a:pt x="288" y="0"/>
                      <a:pt x="191" y="50"/>
                      <a:pt x="184" y="54"/>
                    </a:cubicBezTo>
                    <a:cubicBezTo>
                      <a:pt x="176" y="58"/>
                      <a:pt x="77" y="103"/>
                      <a:pt x="40" y="161"/>
                    </a:cubicBezTo>
                    <a:cubicBezTo>
                      <a:pt x="0" y="225"/>
                      <a:pt x="34" y="276"/>
                      <a:pt x="35" y="277"/>
                    </a:cubicBezTo>
                    <a:cubicBezTo>
                      <a:pt x="35" y="278"/>
                      <a:pt x="36" y="278"/>
                      <a:pt x="36" y="279"/>
                    </a:cubicBezTo>
                    <a:cubicBezTo>
                      <a:pt x="47" y="295"/>
                      <a:pt x="69" y="299"/>
                      <a:pt x="85" y="288"/>
                    </a:cubicBezTo>
                    <a:cubicBezTo>
                      <a:pt x="133" y="256"/>
                      <a:pt x="133" y="256"/>
                      <a:pt x="133" y="256"/>
                    </a:cubicBezTo>
                    <a:cubicBezTo>
                      <a:pt x="149" y="245"/>
                      <a:pt x="153" y="223"/>
                      <a:pt x="142" y="207"/>
                    </a:cubicBezTo>
                    <a:cubicBezTo>
                      <a:pt x="138" y="201"/>
                      <a:pt x="133" y="197"/>
                      <a:pt x="128" y="195"/>
                    </a:cubicBezTo>
                    <a:cubicBezTo>
                      <a:pt x="111" y="157"/>
                      <a:pt x="200" y="117"/>
                      <a:pt x="211" y="112"/>
                    </a:cubicBezTo>
                    <a:cubicBezTo>
                      <a:pt x="211" y="112"/>
                      <a:pt x="211" y="112"/>
                      <a:pt x="211" y="112"/>
                    </a:cubicBezTo>
                    <a:cubicBezTo>
                      <a:pt x="211" y="112"/>
                      <a:pt x="211" y="112"/>
                      <a:pt x="212" y="112"/>
                    </a:cubicBezTo>
                    <a:cubicBezTo>
                      <a:pt x="212" y="112"/>
                      <a:pt x="212" y="112"/>
                      <a:pt x="212" y="112"/>
                    </a:cubicBezTo>
                    <a:cubicBezTo>
                      <a:pt x="212" y="112"/>
                      <a:pt x="212" y="112"/>
                      <a:pt x="212" y="112"/>
                    </a:cubicBezTo>
                    <a:cubicBezTo>
                      <a:pt x="223" y="106"/>
                      <a:pt x="310" y="61"/>
                      <a:pt x="329" y="97"/>
                    </a:cubicBezTo>
                    <a:cubicBezTo>
                      <a:pt x="328" y="103"/>
                      <a:pt x="328" y="109"/>
                      <a:pt x="330" y="116"/>
                    </a:cubicBezTo>
                    <a:cubicBezTo>
                      <a:pt x="335" y="134"/>
                      <a:pt x="355" y="145"/>
                      <a:pt x="374" y="139"/>
                    </a:cubicBezTo>
                    <a:cubicBezTo>
                      <a:pt x="429" y="121"/>
                      <a:pt x="429" y="121"/>
                      <a:pt x="429" y="121"/>
                    </a:cubicBezTo>
                    <a:cubicBezTo>
                      <a:pt x="447" y="116"/>
                      <a:pt x="458" y="96"/>
                      <a:pt x="452" y="77"/>
                    </a:cubicBezTo>
                    <a:cubicBezTo>
                      <a:pt x="452" y="76"/>
                      <a:pt x="451" y="76"/>
                      <a:pt x="451" y="75"/>
                    </a:cubicBezTo>
                    <a:cubicBezTo>
                      <a:pt x="451" y="74"/>
                      <a:pt x="432" y="15"/>
                      <a:pt x="35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38" name="Freeform 7">
                <a:extLst>
                  <a:ext uri="{FF2B5EF4-FFF2-40B4-BE49-F238E27FC236}">
                    <a16:creationId xmlns:a16="http://schemas.microsoft.com/office/drawing/2014/main" id="{AE5985D9-B771-49C7-BA8F-1FA33D856DEB}"/>
                  </a:ext>
                </a:extLst>
              </p:cNvPr>
              <p:cNvSpPr>
                <a:spLocks noEditPoints="1"/>
              </p:cNvSpPr>
              <p:nvPr/>
            </p:nvSpPr>
            <p:spPr bwMode="auto">
              <a:xfrm>
                <a:off x="180975" y="1273176"/>
                <a:ext cx="1270000" cy="828675"/>
              </a:xfrm>
              <a:custGeom>
                <a:avLst/>
                <a:gdLst>
                  <a:gd name="T0" fmla="*/ 442 w 445"/>
                  <a:gd name="T1" fmla="*/ 213 h 290"/>
                  <a:gd name="T2" fmla="*/ 313 w 445"/>
                  <a:gd name="T3" fmla="*/ 55 h 290"/>
                  <a:gd name="T4" fmla="*/ 313 w 445"/>
                  <a:gd name="T5" fmla="*/ 26 h 290"/>
                  <a:gd name="T6" fmla="*/ 262 w 445"/>
                  <a:gd name="T7" fmla="*/ 26 h 290"/>
                  <a:gd name="T8" fmla="*/ 183 w 445"/>
                  <a:gd name="T9" fmla="*/ 30 h 290"/>
                  <a:gd name="T10" fmla="*/ 157 w 445"/>
                  <a:gd name="T11" fmla="*/ 0 h 290"/>
                  <a:gd name="T12" fmla="*/ 132 w 445"/>
                  <a:gd name="T13" fmla="*/ 46 h 290"/>
                  <a:gd name="T14" fmla="*/ 132 w 445"/>
                  <a:gd name="T15" fmla="*/ 48 h 290"/>
                  <a:gd name="T16" fmla="*/ 132 w 445"/>
                  <a:gd name="T17" fmla="*/ 53 h 290"/>
                  <a:gd name="T18" fmla="*/ 3 w 445"/>
                  <a:gd name="T19" fmla="*/ 213 h 290"/>
                  <a:gd name="T20" fmla="*/ 0 w 445"/>
                  <a:gd name="T21" fmla="*/ 234 h 290"/>
                  <a:gd name="T22" fmla="*/ 0 w 445"/>
                  <a:gd name="T23" fmla="*/ 278 h 290"/>
                  <a:gd name="T24" fmla="*/ 433 w 445"/>
                  <a:gd name="T25" fmla="*/ 290 h 290"/>
                  <a:gd name="T26" fmla="*/ 445 w 445"/>
                  <a:gd name="T27" fmla="*/ 234 h 290"/>
                  <a:gd name="T28" fmla="*/ 445 w 445"/>
                  <a:gd name="T29" fmla="*/ 230 h 290"/>
                  <a:gd name="T30" fmla="*/ 175 w 445"/>
                  <a:gd name="T31" fmla="*/ 246 h 290"/>
                  <a:gd name="T32" fmla="*/ 146 w 445"/>
                  <a:gd name="T33" fmla="*/ 240 h 290"/>
                  <a:gd name="T34" fmla="*/ 153 w 445"/>
                  <a:gd name="T35" fmla="*/ 211 h 290"/>
                  <a:gd name="T36" fmla="*/ 181 w 445"/>
                  <a:gd name="T37" fmla="*/ 218 h 290"/>
                  <a:gd name="T38" fmla="*/ 181 w 445"/>
                  <a:gd name="T39" fmla="*/ 187 h 290"/>
                  <a:gd name="T40" fmla="*/ 153 w 445"/>
                  <a:gd name="T41" fmla="*/ 193 h 290"/>
                  <a:gd name="T42" fmla="*/ 146 w 445"/>
                  <a:gd name="T43" fmla="*/ 164 h 290"/>
                  <a:gd name="T44" fmla="*/ 175 w 445"/>
                  <a:gd name="T45" fmla="*/ 158 h 290"/>
                  <a:gd name="T46" fmla="*/ 181 w 445"/>
                  <a:gd name="T47" fmla="*/ 187 h 290"/>
                  <a:gd name="T48" fmla="*/ 175 w 445"/>
                  <a:gd name="T49" fmla="*/ 140 h 290"/>
                  <a:gd name="T50" fmla="*/ 146 w 445"/>
                  <a:gd name="T51" fmla="*/ 134 h 290"/>
                  <a:gd name="T52" fmla="*/ 153 w 445"/>
                  <a:gd name="T53" fmla="*/ 105 h 290"/>
                  <a:gd name="T54" fmla="*/ 181 w 445"/>
                  <a:gd name="T55" fmla="*/ 111 h 290"/>
                  <a:gd name="T56" fmla="*/ 240 w 445"/>
                  <a:gd name="T57" fmla="*/ 240 h 290"/>
                  <a:gd name="T58" fmla="*/ 211 w 445"/>
                  <a:gd name="T59" fmla="*/ 246 h 290"/>
                  <a:gd name="T60" fmla="*/ 205 w 445"/>
                  <a:gd name="T61" fmla="*/ 218 h 290"/>
                  <a:gd name="T62" fmla="*/ 234 w 445"/>
                  <a:gd name="T63" fmla="*/ 211 h 290"/>
                  <a:gd name="T64" fmla="*/ 240 w 445"/>
                  <a:gd name="T65" fmla="*/ 240 h 290"/>
                  <a:gd name="T66" fmla="*/ 234 w 445"/>
                  <a:gd name="T67" fmla="*/ 193 h 290"/>
                  <a:gd name="T68" fmla="*/ 205 w 445"/>
                  <a:gd name="T69" fmla="*/ 187 h 290"/>
                  <a:gd name="T70" fmla="*/ 211 w 445"/>
                  <a:gd name="T71" fmla="*/ 158 h 290"/>
                  <a:gd name="T72" fmla="*/ 240 w 445"/>
                  <a:gd name="T73" fmla="*/ 164 h 290"/>
                  <a:gd name="T74" fmla="*/ 240 w 445"/>
                  <a:gd name="T75" fmla="*/ 134 h 290"/>
                  <a:gd name="T76" fmla="*/ 211 w 445"/>
                  <a:gd name="T77" fmla="*/ 140 h 290"/>
                  <a:gd name="T78" fmla="*/ 205 w 445"/>
                  <a:gd name="T79" fmla="*/ 111 h 290"/>
                  <a:gd name="T80" fmla="*/ 234 w 445"/>
                  <a:gd name="T81" fmla="*/ 105 h 290"/>
                  <a:gd name="T82" fmla="*/ 240 w 445"/>
                  <a:gd name="T83" fmla="*/ 134 h 290"/>
                  <a:gd name="T84" fmla="*/ 292 w 445"/>
                  <a:gd name="T85" fmla="*/ 246 h 290"/>
                  <a:gd name="T86" fmla="*/ 263 w 445"/>
                  <a:gd name="T87" fmla="*/ 240 h 290"/>
                  <a:gd name="T88" fmla="*/ 269 w 445"/>
                  <a:gd name="T89" fmla="*/ 211 h 290"/>
                  <a:gd name="T90" fmla="*/ 298 w 445"/>
                  <a:gd name="T91" fmla="*/ 218 h 290"/>
                  <a:gd name="T92" fmla="*/ 298 w 445"/>
                  <a:gd name="T93" fmla="*/ 187 h 290"/>
                  <a:gd name="T94" fmla="*/ 269 w 445"/>
                  <a:gd name="T95" fmla="*/ 193 h 290"/>
                  <a:gd name="T96" fmla="*/ 263 w 445"/>
                  <a:gd name="T97" fmla="*/ 164 h 290"/>
                  <a:gd name="T98" fmla="*/ 292 w 445"/>
                  <a:gd name="T99" fmla="*/ 158 h 290"/>
                  <a:gd name="T100" fmla="*/ 298 w 445"/>
                  <a:gd name="T101" fmla="*/ 187 h 290"/>
                  <a:gd name="T102" fmla="*/ 292 w 445"/>
                  <a:gd name="T103" fmla="*/ 140 h 290"/>
                  <a:gd name="T104" fmla="*/ 263 w 445"/>
                  <a:gd name="T105" fmla="*/ 134 h 290"/>
                  <a:gd name="T106" fmla="*/ 269 w 445"/>
                  <a:gd name="T107" fmla="*/ 105 h 290"/>
                  <a:gd name="T108" fmla="*/ 298 w 445"/>
                  <a:gd name="T109" fmla="*/ 11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5" h="290">
                    <a:moveTo>
                      <a:pt x="445" y="230"/>
                    </a:moveTo>
                    <a:cubicBezTo>
                      <a:pt x="445" y="224"/>
                      <a:pt x="444" y="218"/>
                      <a:pt x="442" y="213"/>
                    </a:cubicBezTo>
                    <a:cubicBezTo>
                      <a:pt x="433" y="184"/>
                      <a:pt x="397" y="165"/>
                      <a:pt x="397" y="165"/>
                    </a:cubicBezTo>
                    <a:cubicBezTo>
                      <a:pt x="325" y="114"/>
                      <a:pt x="314" y="77"/>
                      <a:pt x="313" y="55"/>
                    </a:cubicBezTo>
                    <a:cubicBezTo>
                      <a:pt x="313" y="54"/>
                      <a:pt x="313" y="54"/>
                      <a:pt x="313" y="53"/>
                    </a:cubicBezTo>
                    <a:cubicBezTo>
                      <a:pt x="313" y="26"/>
                      <a:pt x="313" y="26"/>
                      <a:pt x="313" y="26"/>
                    </a:cubicBezTo>
                    <a:cubicBezTo>
                      <a:pt x="313" y="12"/>
                      <a:pt x="302" y="0"/>
                      <a:pt x="288" y="0"/>
                    </a:cubicBezTo>
                    <a:cubicBezTo>
                      <a:pt x="274" y="0"/>
                      <a:pt x="262" y="12"/>
                      <a:pt x="262" y="26"/>
                    </a:cubicBezTo>
                    <a:cubicBezTo>
                      <a:pt x="262" y="29"/>
                      <a:pt x="262" y="29"/>
                      <a:pt x="262" y="29"/>
                    </a:cubicBezTo>
                    <a:cubicBezTo>
                      <a:pt x="220" y="42"/>
                      <a:pt x="193" y="34"/>
                      <a:pt x="183" y="30"/>
                    </a:cubicBezTo>
                    <a:cubicBezTo>
                      <a:pt x="183" y="26"/>
                      <a:pt x="183" y="26"/>
                      <a:pt x="183" y="26"/>
                    </a:cubicBezTo>
                    <a:cubicBezTo>
                      <a:pt x="183" y="12"/>
                      <a:pt x="172" y="0"/>
                      <a:pt x="157" y="0"/>
                    </a:cubicBezTo>
                    <a:cubicBezTo>
                      <a:pt x="143" y="0"/>
                      <a:pt x="132" y="12"/>
                      <a:pt x="132" y="26"/>
                    </a:cubicBezTo>
                    <a:cubicBezTo>
                      <a:pt x="132" y="46"/>
                      <a:pt x="132" y="46"/>
                      <a:pt x="132" y="46"/>
                    </a:cubicBezTo>
                    <a:cubicBezTo>
                      <a:pt x="131" y="46"/>
                      <a:pt x="131" y="46"/>
                      <a:pt x="131" y="46"/>
                    </a:cubicBezTo>
                    <a:cubicBezTo>
                      <a:pt x="131" y="46"/>
                      <a:pt x="132" y="47"/>
                      <a:pt x="132" y="48"/>
                    </a:cubicBezTo>
                    <a:cubicBezTo>
                      <a:pt x="132" y="53"/>
                      <a:pt x="132" y="53"/>
                      <a:pt x="132" y="53"/>
                    </a:cubicBezTo>
                    <a:cubicBezTo>
                      <a:pt x="132" y="53"/>
                      <a:pt x="132" y="53"/>
                      <a:pt x="132" y="53"/>
                    </a:cubicBezTo>
                    <a:cubicBezTo>
                      <a:pt x="131" y="73"/>
                      <a:pt x="122" y="113"/>
                      <a:pt x="48" y="165"/>
                    </a:cubicBezTo>
                    <a:cubicBezTo>
                      <a:pt x="48" y="165"/>
                      <a:pt x="11" y="184"/>
                      <a:pt x="3" y="213"/>
                    </a:cubicBezTo>
                    <a:cubicBezTo>
                      <a:pt x="1" y="218"/>
                      <a:pt x="0" y="224"/>
                      <a:pt x="0" y="230"/>
                    </a:cubicBezTo>
                    <a:cubicBezTo>
                      <a:pt x="0" y="231"/>
                      <a:pt x="0" y="232"/>
                      <a:pt x="0" y="234"/>
                    </a:cubicBezTo>
                    <a:cubicBezTo>
                      <a:pt x="0" y="234"/>
                      <a:pt x="0" y="234"/>
                      <a:pt x="0" y="234"/>
                    </a:cubicBezTo>
                    <a:cubicBezTo>
                      <a:pt x="0" y="278"/>
                      <a:pt x="0" y="278"/>
                      <a:pt x="0" y="278"/>
                    </a:cubicBezTo>
                    <a:cubicBezTo>
                      <a:pt x="0" y="285"/>
                      <a:pt x="6" y="290"/>
                      <a:pt x="12" y="290"/>
                    </a:cubicBezTo>
                    <a:cubicBezTo>
                      <a:pt x="433" y="290"/>
                      <a:pt x="433" y="290"/>
                      <a:pt x="433" y="290"/>
                    </a:cubicBezTo>
                    <a:cubicBezTo>
                      <a:pt x="439" y="290"/>
                      <a:pt x="445" y="285"/>
                      <a:pt x="445" y="278"/>
                    </a:cubicBezTo>
                    <a:cubicBezTo>
                      <a:pt x="445" y="234"/>
                      <a:pt x="445" y="234"/>
                      <a:pt x="445" y="234"/>
                    </a:cubicBezTo>
                    <a:cubicBezTo>
                      <a:pt x="445" y="234"/>
                      <a:pt x="445" y="234"/>
                      <a:pt x="445" y="234"/>
                    </a:cubicBezTo>
                    <a:cubicBezTo>
                      <a:pt x="445" y="232"/>
                      <a:pt x="445" y="231"/>
                      <a:pt x="445" y="230"/>
                    </a:cubicBezTo>
                    <a:close/>
                    <a:moveTo>
                      <a:pt x="181" y="240"/>
                    </a:moveTo>
                    <a:cubicBezTo>
                      <a:pt x="181" y="244"/>
                      <a:pt x="179" y="246"/>
                      <a:pt x="175" y="246"/>
                    </a:cubicBezTo>
                    <a:cubicBezTo>
                      <a:pt x="153" y="246"/>
                      <a:pt x="153" y="246"/>
                      <a:pt x="153" y="246"/>
                    </a:cubicBezTo>
                    <a:cubicBezTo>
                      <a:pt x="149" y="246"/>
                      <a:pt x="146" y="244"/>
                      <a:pt x="146" y="240"/>
                    </a:cubicBezTo>
                    <a:cubicBezTo>
                      <a:pt x="146" y="218"/>
                      <a:pt x="146" y="218"/>
                      <a:pt x="146" y="218"/>
                    </a:cubicBezTo>
                    <a:cubicBezTo>
                      <a:pt x="146" y="214"/>
                      <a:pt x="149" y="211"/>
                      <a:pt x="153" y="211"/>
                    </a:cubicBezTo>
                    <a:cubicBezTo>
                      <a:pt x="175" y="211"/>
                      <a:pt x="175" y="211"/>
                      <a:pt x="175" y="211"/>
                    </a:cubicBezTo>
                    <a:cubicBezTo>
                      <a:pt x="179" y="211"/>
                      <a:pt x="181" y="214"/>
                      <a:pt x="181" y="218"/>
                    </a:cubicBezTo>
                    <a:lnTo>
                      <a:pt x="181" y="240"/>
                    </a:lnTo>
                    <a:close/>
                    <a:moveTo>
                      <a:pt x="181" y="187"/>
                    </a:moveTo>
                    <a:cubicBezTo>
                      <a:pt x="181" y="190"/>
                      <a:pt x="179" y="193"/>
                      <a:pt x="175" y="193"/>
                    </a:cubicBezTo>
                    <a:cubicBezTo>
                      <a:pt x="153" y="193"/>
                      <a:pt x="153" y="193"/>
                      <a:pt x="153" y="193"/>
                    </a:cubicBezTo>
                    <a:cubicBezTo>
                      <a:pt x="149" y="193"/>
                      <a:pt x="146" y="190"/>
                      <a:pt x="146" y="187"/>
                    </a:cubicBezTo>
                    <a:cubicBezTo>
                      <a:pt x="146" y="164"/>
                      <a:pt x="146" y="164"/>
                      <a:pt x="146" y="164"/>
                    </a:cubicBezTo>
                    <a:cubicBezTo>
                      <a:pt x="146" y="161"/>
                      <a:pt x="149" y="158"/>
                      <a:pt x="153" y="158"/>
                    </a:cubicBezTo>
                    <a:cubicBezTo>
                      <a:pt x="175" y="158"/>
                      <a:pt x="175" y="158"/>
                      <a:pt x="175" y="158"/>
                    </a:cubicBezTo>
                    <a:cubicBezTo>
                      <a:pt x="179" y="158"/>
                      <a:pt x="181" y="161"/>
                      <a:pt x="181" y="164"/>
                    </a:cubicBezTo>
                    <a:lnTo>
                      <a:pt x="181" y="187"/>
                    </a:lnTo>
                    <a:close/>
                    <a:moveTo>
                      <a:pt x="181" y="134"/>
                    </a:moveTo>
                    <a:cubicBezTo>
                      <a:pt x="181" y="137"/>
                      <a:pt x="179" y="140"/>
                      <a:pt x="175" y="140"/>
                    </a:cubicBezTo>
                    <a:cubicBezTo>
                      <a:pt x="153" y="140"/>
                      <a:pt x="153" y="140"/>
                      <a:pt x="153" y="140"/>
                    </a:cubicBezTo>
                    <a:cubicBezTo>
                      <a:pt x="149" y="140"/>
                      <a:pt x="146" y="137"/>
                      <a:pt x="146" y="134"/>
                    </a:cubicBezTo>
                    <a:cubicBezTo>
                      <a:pt x="146" y="111"/>
                      <a:pt x="146" y="111"/>
                      <a:pt x="146" y="111"/>
                    </a:cubicBezTo>
                    <a:cubicBezTo>
                      <a:pt x="146" y="108"/>
                      <a:pt x="149" y="105"/>
                      <a:pt x="153" y="105"/>
                    </a:cubicBezTo>
                    <a:cubicBezTo>
                      <a:pt x="175" y="105"/>
                      <a:pt x="175" y="105"/>
                      <a:pt x="175" y="105"/>
                    </a:cubicBezTo>
                    <a:cubicBezTo>
                      <a:pt x="179" y="105"/>
                      <a:pt x="181" y="108"/>
                      <a:pt x="181" y="111"/>
                    </a:cubicBezTo>
                    <a:lnTo>
                      <a:pt x="181" y="134"/>
                    </a:lnTo>
                    <a:close/>
                    <a:moveTo>
                      <a:pt x="240" y="240"/>
                    </a:moveTo>
                    <a:cubicBezTo>
                      <a:pt x="240" y="244"/>
                      <a:pt x="237" y="246"/>
                      <a:pt x="234" y="246"/>
                    </a:cubicBezTo>
                    <a:cubicBezTo>
                      <a:pt x="211" y="246"/>
                      <a:pt x="211" y="246"/>
                      <a:pt x="211" y="246"/>
                    </a:cubicBezTo>
                    <a:cubicBezTo>
                      <a:pt x="208" y="246"/>
                      <a:pt x="205" y="244"/>
                      <a:pt x="205" y="240"/>
                    </a:cubicBezTo>
                    <a:cubicBezTo>
                      <a:pt x="205" y="218"/>
                      <a:pt x="205" y="218"/>
                      <a:pt x="205" y="218"/>
                    </a:cubicBezTo>
                    <a:cubicBezTo>
                      <a:pt x="205" y="214"/>
                      <a:pt x="208" y="211"/>
                      <a:pt x="211" y="211"/>
                    </a:cubicBezTo>
                    <a:cubicBezTo>
                      <a:pt x="234" y="211"/>
                      <a:pt x="234" y="211"/>
                      <a:pt x="234" y="211"/>
                    </a:cubicBezTo>
                    <a:cubicBezTo>
                      <a:pt x="237" y="211"/>
                      <a:pt x="240" y="214"/>
                      <a:pt x="240" y="218"/>
                    </a:cubicBezTo>
                    <a:lnTo>
                      <a:pt x="240" y="240"/>
                    </a:lnTo>
                    <a:close/>
                    <a:moveTo>
                      <a:pt x="240" y="187"/>
                    </a:moveTo>
                    <a:cubicBezTo>
                      <a:pt x="240" y="190"/>
                      <a:pt x="237" y="193"/>
                      <a:pt x="234" y="193"/>
                    </a:cubicBezTo>
                    <a:cubicBezTo>
                      <a:pt x="211" y="193"/>
                      <a:pt x="211" y="193"/>
                      <a:pt x="211" y="193"/>
                    </a:cubicBezTo>
                    <a:cubicBezTo>
                      <a:pt x="208" y="193"/>
                      <a:pt x="205" y="190"/>
                      <a:pt x="205" y="187"/>
                    </a:cubicBezTo>
                    <a:cubicBezTo>
                      <a:pt x="205" y="164"/>
                      <a:pt x="205" y="164"/>
                      <a:pt x="205" y="164"/>
                    </a:cubicBezTo>
                    <a:cubicBezTo>
                      <a:pt x="205" y="161"/>
                      <a:pt x="208" y="158"/>
                      <a:pt x="211" y="158"/>
                    </a:cubicBezTo>
                    <a:cubicBezTo>
                      <a:pt x="234" y="158"/>
                      <a:pt x="234" y="158"/>
                      <a:pt x="234" y="158"/>
                    </a:cubicBezTo>
                    <a:cubicBezTo>
                      <a:pt x="237" y="158"/>
                      <a:pt x="240" y="161"/>
                      <a:pt x="240" y="164"/>
                    </a:cubicBezTo>
                    <a:lnTo>
                      <a:pt x="240" y="187"/>
                    </a:lnTo>
                    <a:close/>
                    <a:moveTo>
                      <a:pt x="240" y="134"/>
                    </a:moveTo>
                    <a:cubicBezTo>
                      <a:pt x="240" y="137"/>
                      <a:pt x="237" y="140"/>
                      <a:pt x="234" y="140"/>
                    </a:cubicBezTo>
                    <a:cubicBezTo>
                      <a:pt x="211" y="140"/>
                      <a:pt x="211" y="140"/>
                      <a:pt x="211" y="140"/>
                    </a:cubicBezTo>
                    <a:cubicBezTo>
                      <a:pt x="208" y="140"/>
                      <a:pt x="205" y="137"/>
                      <a:pt x="205" y="134"/>
                    </a:cubicBezTo>
                    <a:cubicBezTo>
                      <a:pt x="205" y="111"/>
                      <a:pt x="205" y="111"/>
                      <a:pt x="205" y="111"/>
                    </a:cubicBezTo>
                    <a:cubicBezTo>
                      <a:pt x="205" y="108"/>
                      <a:pt x="208" y="105"/>
                      <a:pt x="211" y="105"/>
                    </a:cubicBezTo>
                    <a:cubicBezTo>
                      <a:pt x="234" y="105"/>
                      <a:pt x="234" y="105"/>
                      <a:pt x="234" y="105"/>
                    </a:cubicBezTo>
                    <a:cubicBezTo>
                      <a:pt x="237" y="105"/>
                      <a:pt x="240" y="108"/>
                      <a:pt x="240" y="111"/>
                    </a:cubicBezTo>
                    <a:lnTo>
                      <a:pt x="240" y="134"/>
                    </a:lnTo>
                    <a:close/>
                    <a:moveTo>
                      <a:pt x="298" y="240"/>
                    </a:moveTo>
                    <a:cubicBezTo>
                      <a:pt x="298" y="244"/>
                      <a:pt x="296" y="246"/>
                      <a:pt x="292" y="246"/>
                    </a:cubicBezTo>
                    <a:cubicBezTo>
                      <a:pt x="269" y="246"/>
                      <a:pt x="269" y="246"/>
                      <a:pt x="269" y="246"/>
                    </a:cubicBezTo>
                    <a:cubicBezTo>
                      <a:pt x="266" y="246"/>
                      <a:pt x="263" y="244"/>
                      <a:pt x="263" y="240"/>
                    </a:cubicBezTo>
                    <a:cubicBezTo>
                      <a:pt x="263" y="218"/>
                      <a:pt x="263" y="218"/>
                      <a:pt x="263" y="218"/>
                    </a:cubicBezTo>
                    <a:cubicBezTo>
                      <a:pt x="263" y="214"/>
                      <a:pt x="266" y="211"/>
                      <a:pt x="269" y="211"/>
                    </a:cubicBezTo>
                    <a:cubicBezTo>
                      <a:pt x="292" y="211"/>
                      <a:pt x="292" y="211"/>
                      <a:pt x="292" y="211"/>
                    </a:cubicBezTo>
                    <a:cubicBezTo>
                      <a:pt x="296" y="211"/>
                      <a:pt x="298" y="214"/>
                      <a:pt x="298" y="218"/>
                    </a:cubicBezTo>
                    <a:lnTo>
                      <a:pt x="298" y="240"/>
                    </a:lnTo>
                    <a:close/>
                    <a:moveTo>
                      <a:pt x="298" y="187"/>
                    </a:moveTo>
                    <a:cubicBezTo>
                      <a:pt x="298" y="190"/>
                      <a:pt x="296" y="193"/>
                      <a:pt x="292" y="193"/>
                    </a:cubicBezTo>
                    <a:cubicBezTo>
                      <a:pt x="269" y="193"/>
                      <a:pt x="269" y="193"/>
                      <a:pt x="269" y="193"/>
                    </a:cubicBezTo>
                    <a:cubicBezTo>
                      <a:pt x="266" y="193"/>
                      <a:pt x="263" y="190"/>
                      <a:pt x="263" y="187"/>
                    </a:cubicBezTo>
                    <a:cubicBezTo>
                      <a:pt x="263" y="164"/>
                      <a:pt x="263" y="164"/>
                      <a:pt x="263" y="164"/>
                    </a:cubicBezTo>
                    <a:cubicBezTo>
                      <a:pt x="263" y="161"/>
                      <a:pt x="266" y="158"/>
                      <a:pt x="269" y="158"/>
                    </a:cubicBezTo>
                    <a:cubicBezTo>
                      <a:pt x="292" y="158"/>
                      <a:pt x="292" y="158"/>
                      <a:pt x="292" y="158"/>
                    </a:cubicBezTo>
                    <a:cubicBezTo>
                      <a:pt x="296" y="158"/>
                      <a:pt x="298" y="161"/>
                      <a:pt x="298" y="164"/>
                    </a:cubicBezTo>
                    <a:lnTo>
                      <a:pt x="298" y="187"/>
                    </a:lnTo>
                    <a:close/>
                    <a:moveTo>
                      <a:pt x="298" y="134"/>
                    </a:moveTo>
                    <a:cubicBezTo>
                      <a:pt x="298" y="137"/>
                      <a:pt x="296" y="140"/>
                      <a:pt x="292" y="140"/>
                    </a:cubicBezTo>
                    <a:cubicBezTo>
                      <a:pt x="269" y="140"/>
                      <a:pt x="269" y="140"/>
                      <a:pt x="269" y="140"/>
                    </a:cubicBezTo>
                    <a:cubicBezTo>
                      <a:pt x="266" y="140"/>
                      <a:pt x="263" y="137"/>
                      <a:pt x="263" y="134"/>
                    </a:cubicBezTo>
                    <a:cubicBezTo>
                      <a:pt x="263" y="111"/>
                      <a:pt x="263" y="111"/>
                      <a:pt x="263" y="111"/>
                    </a:cubicBezTo>
                    <a:cubicBezTo>
                      <a:pt x="263" y="108"/>
                      <a:pt x="266" y="105"/>
                      <a:pt x="269" y="105"/>
                    </a:cubicBezTo>
                    <a:cubicBezTo>
                      <a:pt x="292" y="105"/>
                      <a:pt x="292" y="105"/>
                      <a:pt x="292" y="105"/>
                    </a:cubicBezTo>
                    <a:cubicBezTo>
                      <a:pt x="296" y="105"/>
                      <a:pt x="298" y="108"/>
                      <a:pt x="298" y="111"/>
                    </a:cubicBezTo>
                    <a:lnTo>
                      <a:pt x="298"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39" name="Freeform 8">
                <a:extLst>
                  <a:ext uri="{FF2B5EF4-FFF2-40B4-BE49-F238E27FC236}">
                    <a16:creationId xmlns:a16="http://schemas.microsoft.com/office/drawing/2014/main" id="{2FDDDA87-6186-48BC-8856-404001D2D3EB}"/>
                  </a:ext>
                </a:extLst>
              </p:cNvPr>
              <p:cNvSpPr/>
              <p:nvPr/>
            </p:nvSpPr>
            <p:spPr bwMode="auto">
              <a:xfrm>
                <a:off x="1165225" y="1162051"/>
                <a:ext cx="157163" cy="150813"/>
              </a:xfrm>
              <a:custGeom>
                <a:avLst/>
                <a:gdLst>
                  <a:gd name="T0" fmla="*/ 31 w 99"/>
                  <a:gd name="T1" fmla="*/ 95 h 95"/>
                  <a:gd name="T2" fmla="*/ 0 w 99"/>
                  <a:gd name="T3" fmla="*/ 0 h 95"/>
                  <a:gd name="T4" fmla="*/ 99 w 99"/>
                  <a:gd name="T5" fmla="*/ 39 h 95"/>
                  <a:gd name="T6" fmla="*/ 31 w 99"/>
                  <a:gd name="T7" fmla="*/ 95 h 95"/>
                </a:gdLst>
                <a:ahLst/>
                <a:cxnLst>
                  <a:cxn ang="0">
                    <a:pos x="T0" y="T1"/>
                  </a:cxn>
                  <a:cxn ang="0">
                    <a:pos x="T2" y="T3"/>
                  </a:cxn>
                  <a:cxn ang="0">
                    <a:pos x="T4" y="T5"/>
                  </a:cxn>
                  <a:cxn ang="0">
                    <a:pos x="T6" y="T7"/>
                  </a:cxn>
                </a:cxnLst>
                <a:rect l="0" t="0" r="r" b="b"/>
                <a:pathLst>
                  <a:path w="99" h="95">
                    <a:moveTo>
                      <a:pt x="31" y="95"/>
                    </a:moveTo>
                    <a:lnTo>
                      <a:pt x="0" y="0"/>
                    </a:lnTo>
                    <a:lnTo>
                      <a:pt x="99" y="39"/>
                    </a:lnTo>
                    <a:lnTo>
                      <a:pt x="31"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40" name="Freeform 9">
                <a:extLst>
                  <a:ext uri="{FF2B5EF4-FFF2-40B4-BE49-F238E27FC236}">
                    <a16:creationId xmlns:a16="http://schemas.microsoft.com/office/drawing/2014/main" id="{3E9814CB-3857-4945-B0C9-B9462AF31959}"/>
                  </a:ext>
                </a:extLst>
              </p:cNvPr>
              <p:cNvSpPr>
                <a:spLocks noEditPoints="1"/>
              </p:cNvSpPr>
              <p:nvPr/>
            </p:nvSpPr>
            <p:spPr bwMode="auto">
              <a:xfrm>
                <a:off x="1162050" y="1155701"/>
                <a:ext cx="592138" cy="409575"/>
              </a:xfrm>
              <a:custGeom>
                <a:avLst/>
                <a:gdLst>
                  <a:gd name="T0" fmla="*/ 104 w 207"/>
                  <a:gd name="T1" fmla="*/ 0 h 143"/>
                  <a:gd name="T2" fmla="*/ 0 w 207"/>
                  <a:gd name="T3" fmla="*/ 71 h 143"/>
                  <a:gd name="T4" fmla="*/ 104 w 207"/>
                  <a:gd name="T5" fmla="*/ 143 h 143"/>
                  <a:gd name="T6" fmla="*/ 207 w 207"/>
                  <a:gd name="T7" fmla="*/ 71 h 143"/>
                  <a:gd name="T8" fmla="*/ 104 w 207"/>
                  <a:gd name="T9" fmla="*/ 0 h 143"/>
                  <a:gd name="T10" fmla="*/ 54 w 207"/>
                  <a:gd name="T11" fmla="*/ 85 h 143"/>
                  <a:gd name="T12" fmla="*/ 40 w 207"/>
                  <a:gd name="T13" fmla="*/ 71 h 143"/>
                  <a:gd name="T14" fmla="*/ 54 w 207"/>
                  <a:gd name="T15" fmla="*/ 57 h 143"/>
                  <a:gd name="T16" fmla="*/ 68 w 207"/>
                  <a:gd name="T17" fmla="*/ 71 h 143"/>
                  <a:gd name="T18" fmla="*/ 54 w 207"/>
                  <a:gd name="T19" fmla="*/ 85 h 143"/>
                  <a:gd name="T20" fmla="*/ 104 w 207"/>
                  <a:gd name="T21" fmla="*/ 85 h 143"/>
                  <a:gd name="T22" fmla="*/ 90 w 207"/>
                  <a:gd name="T23" fmla="*/ 71 h 143"/>
                  <a:gd name="T24" fmla="*/ 104 w 207"/>
                  <a:gd name="T25" fmla="*/ 57 h 143"/>
                  <a:gd name="T26" fmla="*/ 118 w 207"/>
                  <a:gd name="T27" fmla="*/ 71 h 143"/>
                  <a:gd name="T28" fmla="*/ 104 w 207"/>
                  <a:gd name="T29" fmla="*/ 85 h 143"/>
                  <a:gd name="T30" fmla="*/ 154 w 207"/>
                  <a:gd name="T31" fmla="*/ 85 h 143"/>
                  <a:gd name="T32" fmla="*/ 140 w 207"/>
                  <a:gd name="T33" fmla="*/ 71 h 143"/>
                  <a:gd name="T34" fmla="*/ 154 w 207"/>
                  <a:gd name="T35" fmla="*/ 57 h 143"/>
                  <a:gd name="T36" fmla="*/ 168 w 207"/>
                  <a:gd name="T37" fmla="*/ 71 h 143"/>
                  <a:gd name="T38" fmla="*/ 154 w 207"/>
                  <a:gd name="T39" fmla="*/ 8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143">
                    <a:moveTo>
                      <a:pt x="104" y="0"/>
                    </a:moveTo>
                    <a:cubicBezTo>
                      <a:pt x="47" y="0"/>
                      <a:pt x="0" y="32"/>
                      <a:pt x="0" y="71"/>
                    </a:cubicBezTo>
                    <a:cubicBezTo>
                      <a:pt x="0" y="111"/>
                      <a:pt x="47" y="143"/>
                      <a:pt x="104" y="143"/>
                    </a:cubicBezTo>
                    <a:cubicBezTo>
                      <a:pt x="161" y="143"/>
                      <a:pt x="207" y="111"/>
                      <a:pt x="207" y="71"/>
                    </a:cubicBezTo>
                    <a:cubicBezTo>
                      <a:pt x="207" y="32"/>
                      <a:pt x="161" y="0"/>
                      <a:pt x="104" y="0"/>
                    </a:cubicBezTo>
                    <a:close/>
                    <a:moveTo>
                      <a:pt x="54" y="85"/>
                    </a:moveTo>
                    <a:cubicBezTo>
                      <a:pt x="46" y="85"/>
                      <a:pt x="40" y="79"/>
                      <a:pt x="40" y="71"/>
                    </a:cubicBezTo>
                    <a:cubicBezTo>
                      <a:pt x="40" y="64"/>
                      <a:pt x="46" y="57"/>
                      <a:pt x="54" y="57"/>
                    </a:cubicBezTo>
                    <a:cubicBezTo>
                      <a:pt x="62" y="57"/>
                      <a:pt x="68" y="64"/>
                      <a:pt x="68" y="71"/>
                    </a:cubicBezTo>
                    <a:cubicBezTo>
                      <a:pt x="68" y="79"/>
                      <a:pt x="62" y="85"/>
                      <a:pt x="54" y="85"/>
                    </a:cubicBezTo>
                    <a:close/>
                    <a:moveTo>
                      <a:pt x="104" y="85"/>
                    </a:moveTo>
                    <a:cubicBezTo>
                      <a:pt x="96" y="85"/>
                      <a:pt x="90" y="79"/>
                      <a:pt x="90" y="71"/>
                    </a:cubicBezTo>
                    <a:cubicBezTo>
                      <a:pt x="90" y="64"/>
                      <a:pt x="96" y="57"/>
                      <a:pt x="104" y="57"/>
                    </a:cubicBezTo>
                    <a:cubicBezTo>
                      <a:pt x="112" y="57"/>
                      <a:pt x="118" y="64"/>
                      <a:pt x="118" y="71"/>
                    </a:cubicBezTo>
                    <a:cubicBezTo>
                      <a:pt x="118" y="79"/>
                      <a:pt x="112" y="85"/>
                      <a:pt x="104" y="85"/>
                    </a:cubicBezTo>
                    <a:close/>
                    <a:moveTo>
                      <a:pt x="154" y="85"/>
                    </a:moveTo>
                    <a:cubicBezTo>
                      <a:pt x="146" y="85"/>
                      <a:pt x="140" y="79"/>
                      <a:pt x="140" y="71"/>
                    </a:cubicBezTo>
                    <a:cubicBezTo>
                      <a:pt x="140" y="64"/>
                      <a:pt x="146" y="57"/>
                      <a:pt x="154" y="57"/>
                    </a:cubicBezTo>
                    <a:cubicBezTo>
                      <a:pt x="162" y="57"/>
                      <a:pt x="168" y="64"/>
                      <a:pt x="168" y="71"/>
                    </a:cubicBezTo>
                    <a:cubicBezTo>
                      <a:pt x="168" y="79"/>
                      <a:pt x="162" y="85"/>
                      <a:pt x="1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grpSp>
        <p:grpSp>
          <p:nvGrpSpPr>
            <p:cNvPr id="133" name="组合 132">
              <a:extLst>
                <a:ext uri="{FF2B5EF4-FFF2-40B4-BE49-F238E27FC236}">
                  <a16:creationId xmlns:a16="http://schemas.microsoft.com/office/drawing/2014/main" id="{089A7639-AB48-4B1A-94B1-1DC64785DB52}"/>
                </a:ext>
              </a:extLst>
            </p:cNvPr>
            <p:cNvGrpSpPr/>
            <p:nvPr/>
          </p:nvGrpSpPr>
          <p:grpSpPr>
            <a:xfrm>
              <a:off x="6673925" y="3290733"/>
              <a:ext cx="479037" cy="437337"/>
              <a:chOff x="550862" y="596106"/>
              <a:chExt cx="1495425" cy="1365250"/>
            </a:xfrm>
            <a:solidFill>
              <a:sysClr val="window" lastClr="FFFFFF">
                <a:lumMod val="50000"/>
                <a:lumOff val="50000"/>
              </a:sysClr>
            </a:solidFill>
          </p:grpSpPr>
          <p:sp>
            <p:nvSpPr>
              <p:cNvPr id="134" name="Freeform 6">
                <a:extLst>
                  <a:ext uri="{FF2B5EF4-FFF2-40B4-BE49-F238E27FC236}">
                    <a16:creationId xmlns:a16="http://schemas.microsoft.com/office/drawing/2014/main" id="{C71F1383-DC07-48D0-BFAF-CE452C8E6969}"/>
                  </a:ext>
                </a:extLst>
              </p:cNvPr>
              <p:cNvSpPr>
                <a:spLocks noEditPoints="1"/>
              </p:cNvSpPr>
              <p:nvPr/>
            </p:nvSpPr>
            <p:spPr bwMode="auto">
              <a:xfrm>
                <a:off x="550862" y="1583531"/>
                <a:ext cx="1495425" cy="377825"/>
              </a:xfrm>
              <a:custGeom>
                <a:avLst/>
                <a:gdLst>
                  <a:gd name="T0" fmla="*/ 555 w 557"/>
                  <a:gd name="T1" fmla="*/ 113 h 141"/>
                  <a:gd name="T2" fmla="*/ 554 w 557"/>
                  <a:gd name="T3" fmla="*/ 109 h 141"/>
                  <a:gd name="T4" fmla="*/ 513 w 557"/>
                  <a:gd name="T5" fmla="*/ 23 h 141"/>
                  <a:gd name="T6" fmla="*/ 490 w 557"/>
                  <a:gd name="T7" fmla="*/ 0 h 141"/>
                  <a:gd name="T8" fmla="*/ 69 w 557"/>
                  <a:gd name="T9" fmla="*/ 0 h 141"/>
                  <a:gd name="T10" fmla="*/ 46 w 557"/>
                  <a:gd name="T11" fmla="*/ 23 h 141"/>
                  <a:gd name="T12" fmla="*/ 4 w 557"/>
                  <a:gd name="T13" fmla="*/ 109 h 141"/>
                  <a:gd name="T14" fmla="*/ 0 w 557"/>
                  <a:gd name="T15" fmla="*/ 121 h 141"/>
                  <a:gd name="T16" fmla="*/ 22 w 557"/>
                  <a:gd name="T17" fmla="*/ 141 h 141"/>
                  <a:gd name="T18" fmla="*/ 535 w 557"/>
                  <a:gd name="T19" fmla="*/ 141 h 141"/>
                  <a:gd name="T20" fmla="*/ 557 w 557"/>
                  <a:gd name="T21" fmla="*/ 121 h 141"/>
                  <a:gd name="T22" fmla="*/ 555 w 557"/>
                  <a:gd name="T23" fmla="*/ 113 h 141"/>
                  <a:gd name="T24" fmla="*/ 327 w 557"/>
                  <a:gd name="T25" fmla="*/ 128 h 141"/>
                  <a:gd name="T26" fmla="*/ 230 w 557"/>
                  <a:gd name="T27" fmla="*/ 128 h 141"/>
                  <a:gd name="T28" fmla="*/ 225 w 557"/>
                  <a:gd name="T29" fmla="*/ 123 h 141"/>
                  <a:gd name="T30" fmla="*/ 230 w 557"/>
                  <a:gd name="T31" fmla="*/ 118 h 141"/>
                  <a:gd name="T32" fmla="*/ 327 w 557"/>
                  <a:gd name="T33" fmla="*/ 118 h 141"/>
                  <a:gd name="T34" fmla="*/ 332 w 557"/>
                  <a:gd name="T35" fmla="*/ 123 h 141"/>
                  <a:gd name="T36" fmla="*/ 327 w 557"/>
                  <a:gd name="T37"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7" h="141">
                    <a:moveTo>
                      <a:pt x="555" y="113"/>
                    </a:moveTo>
                    <a:cubicBezTo>
                      <a:pt x="555" y="112"/>
                      <a:pt x="555" y="111"/>
                      <a:pt x="554" y="109"/>
                    </a:cubicBezTo>
                    <a:cubicBezTo>
                      <a:pt x="513" y="23"/>
                      <a:pt x="513" y="23"/>
                      <a:pt x="513" y="23"/>
                    </a:cubicBezTo>
                    <a:cubicBezTo>
                      <a:pt x="506" y="9"/>
                      <a:pt x="503" y="0"/>
                      <a:pt x="490" y="0"/>
                    </a:cubicBezTo>
                    <a:cubicBezTo>
                      <a:pt x="69" y="0"/>
                      <a:pt x="69" y="0"/>
                      <a:pt x="69" y="0"/>
                    </a:cubicBezTo>
                    <a:cubicBezTo>
                      <a:pt x="56" y="0"/>
                      <a:pt x="52" y="10"/>
                      <a:pt x="46" y="23"/>
                    </a:cubicBezTo>
                    <a:cubicBezTo>
                      <a:pt x="4" y="109"/>
                      <a:pt x="4" y="109"/>
                      <a:pt x="4" y="109"/>
                    </a:cubicBezTo>
                    <a:cubicBezTo>
                      <a:pt x="1" y="112"/>
                      <a:pt x="0" y="116"/>
                      <a:pt x="0" y="121"/>
                    </a:cubicBezTo>
                    <a:cubicBezTo>
                      <a:pt x="0" y="132"/>
                      <a:pt x="10" y="141"/>
                      <a:pt x="22" y="141"/>
                    </a:cubicBezTo>
                    <a:cubicBezTo>
                      <a:pt x="535" y="141"/>
                      <a:pt x="535" y="141"/>
                      <a:pt x="535" y="141"/>
                    </a:cubicBezTo>
                    <a:cubicBezTo>
                      <a:pt x="547" y="141"/>
                      <a:pt x="557" y="132"/>
                      <a:pt x="557" y="121"/>
                    </a:cubicBezTo>
                    <a:cubicBezTo>
                      <a:pt x="557" y="118"/>
                      <a:pt x="556" y="115"/>
                      <a:pt x="555" y="113"/>
                    </a:cubicBezTo>
                    <a:close/>
                    <a:moveTo>
                      <a:pt x="327" y="128"/>
                    </a:moveTo>
                    <a:cubicBezTo>
                      <a:pt x="230" y="128"/>
                      <a:pt x="230" y="128"/>
                      <a:pt x="230" y="128"/>
                    </a:cubicBezTo>
                    <a:cubicBezTo>
                      <a:pt x="227" y="128"/>
                      <a:pt x="225" y="126"/>
                      <a:pt x="225" y="123"/>
                    </a:cubicBezTo>
                    <a:cubicBezTo>
                      <a:pt x="225" y="120"/>
                      <a:pt x="227" y="118"/>
                      <a:pt x="230" y="118"/>
                    </a:cubicBezTo>
                    <a:cubicBezTo>
                      <a:pt x="327" y="118"/>
                      <a:pt x="327" y="118"/>
                      <a:pt x="327" y="118"/>
                    </a:cubicBezTo>
                    <a:cubicBezTo>
                      <a:pt x="329" y="118"/>
                      <a:pt x="332" y="120"/>
                      <a:pt x="332" y="123"/>
                    </a:cubicBezTo>
                    <a:cubicBezTo>
                      <a:pt x="332" y="126"/>
                      <a:pt x="329" y="128"/>
                      <a:pt x="327"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35" name="Freeform 7">
                <a:extLst>
                  <a:ext uri="{FF2B5EF4-FFF2-40B4-BE49-F238E27FC236}">
                    <a16:creationId xmlns:a16="http://schemas.microsoft.com/office/drawing/2014/main" id="{D16EEC84-9526-4A34-9544-AA939A5C7DDD}"/>
                  </a:ext>
                </a:extLst>
              </p:cNvPr>
              <p:cNvSpPr>
                <a:spLocks noEditPoints="1"/>
              </p:cNvSpPr>
              <p:nvPr/>
            </p:nvSpPr>
            <p:spPr bwMode="auto">
              <a:xfrm>
                <a:off x="1063625" y="842169"/>
                <a:ext cx="496888" cy="446088"/>
              </a:xfrm>
              <a:custGeom>
                <a:avLst/>
                <a:gdLst>
                  <a:gd name="T0" fmla="*/ 161 w 185"/>
                  <a:gd name="T1" fmla="*/ 97 h 166"/>
                  <a:gd name="T2" fmla="*/ 47 w 185"/>
                  <a:gd name="T3" fmla="*/ 166 h 166"/>
                  <a:gd name="T4" fmla="*/ 2 w 185"/>
                  <a:gd name="T5" fmla="*/ 111 h 166"/>
                  <a:gd name="T6" fmla="*/ 116 w 185"/>
                  <a:gd name="T7" fmla="*/ 0 h 166"/>
                  <a:gd name="T8" fmla="*/ 146 w 185"/>
                  <a:gd name="T9" fmla="*/ 20 h 166"/>
                  <a:gd name="T10" fmla="*/ 44 w 185"/>
                  <a:gd name="T11" fmla="*/ 98 h 166"/>
                  <a:gd name="T12" fmla="*/ 44 w 185"/>
                  <a:gd name="T13" fmla="*/ 108 h 166"/>
                  <a:gd name="T14" fmla="*/ 70 w 185"/>
                  <a:gd name="T15" fmla="*/ 129 h 166"/>
                  <a:gd name="T16" fmla="*/ 157 w 185"/>
                  <a:gd name="T17" fmla="*/ 81 h 166"/>
                  <a:gd name="T18" fmla="*/ 161 w 185"/>
                  <a:gd name="T19" fmla="*/ 97 h 166"/>
                  <a:gd name="T20" fmla="*/ 109 w 185"/>
                  <a:gd name="T21" fmla="*/ 29 h 166"/>
                  <a:gd name="T22" fmla="*/ 104 w 185"/>
                  <a:gd name="T23" fmla="*/ 24 h 166"/>
                  <a:gd name="T24" fmla="*/ 47 w 185"/>
                  <a:gd name="T25" fmla="*/ 78 h 166"/>
                  <a:gd name="T26" fmla="*/ 109 w 185"/>
                  <a:gd name="T27" fmla="*/ 2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 h="166">
                    <a:moveTo>
                      <a:pt x="161" y="97"/>
                    </a:moveTo>
                    <a:cubicBezTo>
                      <a:pt x="137" y="128"/>
                      <a:pt x="89" y="166"/>
                      <a:pt x="47" y="166"/>
                    </a:cubicBezTo>
                    <a:cubicBezTo>
                      <a:pt x="17" y="166"/>
                      <a:pt x="2" y="139"/>
                      <a:pt x="2" y="111"/>
                    </a:cubicBezTo>
                    <a:cubicBezTo>
                      <a:pt x="0" y="56"/>
                      <a:pt x="61" y="0"/>
                      <a:pt x="116" y="0"/>
                    </a:cubicBezTo>
                    <a:cubicBezTo>
                      <a:pt x="129" y="0"/>
                      <a:pt x="146" y="3"/>
                      <a:pt x="146" y="20"/>
                    </a:cubicBezTo>
                    <a:cubicBezTo>
                      <a:pt x="146" y="41"/>
                      <a:pt x="125" y="72"/>
                      <a:pt x="44" y="98"/>
                    </a:cubicBezTo>
                    <a:cubicBezTo>
                      <a:pt x="44" y="108"/>
                      <a:pt x="44" y="108"/>
                      <a:pt x="44" y="108"/>
                    </a:cubicBezTo>
                    <a:cubicBezTo>
                      <a:pt x="42" y="124"/>
                      <a:pt x="56" y="129"/>
                      <a:pt x="70" y="129"/>
                    </a:cubicBezTo>
                    <a:cubicBezTo>
                      <a:pt x="100" y="129"/>
                      <a:pt x="135" y="98"/>
                      <a:pt x="157" y="81"/>
                    </a:cubicBezTo>
                    <a:cubicBezTo>
                      <a:pt x="157" y="81"/>
                      <a:pt x="185" y="65"/>
                      <a:pt x="161" y="97"/>
                    </a:cubicBezTo>
                    <a:close/>
                    <a:moveTo>
                      <a:pt x="109" y="29"/>
                    </a:moveTo>
                    <a:cubicBezTo>
                      <a:pt x="109" y="26"/>
                      <a:pt x="107" y="24"/>
                      <a:pt x="104" y="24"/>
                    </a:cubicBezTo>
                    <a:cubicBezTo>
                      <a:pt x="83" y="30"/>
                      <a:pt x="58" y="50"/>
                      <a:pt x="47" y="78"/>
                    </a:cubicBezTo>
                    <a:cubicBezTo>
                      <a:pt x="84" y="65"/>
                      <a:pt x="109" y="36"/>
                      <a:pt x="109"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36" name="Freeform 8">
                <a:extLst>
                  <a:ext uri="{FF2B5EF4-FFF2-40B4-BE49-F238E27FC236}">
                    <a16:creationId xmlns:a16="http://schemas.microsoft.com/office/drawing/2014/main" id="{1DB4BAA7-C322-442D-B794-CB42C46C6837}"/>
                  </a:ext>
                </a:extLst>
              </p:cNvPr>
              <p:cNvSpPr>
                <a:spLocks noEditPoints="1"/>
              </p:cNvSpPr>
              <p:nvPr/>
            </p:nvSpPr>
            <p:spPr bwMode="auto">
              <a:xfrm>
                <a:off x="620712" y="596106"/>
                <a:ext cx="1355725" cy="944563"/>
              </a:xfrm>
              <a:custGeom>
                <a:avLst/>
                <a:gdLst>
                  <a:gd name="T0" fmla="*/ 443 w 505"/>
                  <a:gd name="T1" fmla="*/ 0 h 352"/>
                  <a:gd name="T2" fmla="*/ 62 w 505"/>
                  <a:gd name="T3" fmla="*/ 0 h 352"/>
                  <a:gd name="T4" fmla="*/ 0 w 505"/>
                  <a:gd name="T5" fmla="*/ 62 h 352"/>
                  <a:gd name="T6" fmla="*/ 0 w 505"/>
                  <a:gd name="T7" fmla="*/ 290 h 352"/>
                  <a:gd name="T8" fmla="*/ 62 w 505"/>
                  <a:gd name="T9" fmla="*/ 352 h 352"/>
                  <a:gd name="T10" fmla="*/ 443 w 505"/>
                  <a:gd name="T11" fmla="*/ 352 h 352"/>
                  <a:gd name="T12" fmla="*/ 505 w 505"/>
                  <a:gd name="T13" fmla="*/ 290 h 352"/>
                  <a:gd name="T14" fmla="*/ 505 w 505"/>
                  <a:gd name="T15" fmla="*/ 62 h 352"/>
                  <a:gd name="T16" fmla="*/ 443 w 505"/>
                  <a:gd name="T17" fmla="*/ 0 h 352"/>
                  <a:gd name="T18" fmla="*/ 382 w 505"/>
                  <a:gd name="T19" fmla="*/ 339 h 352"/>
                  <a:gd name="T20" fmla="*/ 332 w 505"/>
                  <a:gd name="T21" fmla="*/ 339 h 352"/>
                  <a:gd name="T22" fmla="*/ 326 w 505"/>
                  <a:gd name="T23" fmla="*/ 333 h 352"/>
                  <a:gd name="T24" fmla="*/ 332 w 505"/>
                  <a:gd name="T25" fmla="*/ 327 h 352"/>
                  <a:gd name="T26" fmla="*/ 382 w 505"/>
                  <a:gd name="T27" fmla="*/ 327 h 352"/>
                  <a:gd name="T28" fmla="*/ 389 w 505"/>
                  <a:gd name="T29" fmla="*/ 333 h 352"/>
                  <a:gd name="T30" fmla="*/ 382 w 505"/>
                  <a:gd name="T31" fmla="*/ 339 h 352"/>
                  <a:gd name="T32" fmla="*/ 403 w 505"/>
                  <a:gd name="T33" fmla="*/ 339 h 352"/>
                  <a:gd name="T34" fmla="*/ 397 w 505"/>
                  <a:gd name="T35" fmla="*/ 333 h 352"/>
                  <a:gd name="T36" fmla="*/ 403 w 505"/>
                  <a:gd name="T37" fmla="*/ 326 h 352"/>
                  <a:gd name="T38" fmla="*/ 410 w 505"/>
                  <a:gd name="T39" fmla="*/ 333 h 352"/>
                  <a:gd name="T40" fmla="*/ 403 w 505"/>
                  <a:gd name="T41" fmla="*/ 339 h 352"/>
                  <a:gd name="T42" fmla="*/ 469 w 505"/>
                  <a:gd name="T43" fmla="*/ 290 h 352"/>
                  <a:gd name="T44" fmla="*/ 443 w 505"/>
                  <a:gd name="T45" fmla="*/ 316 h 352"/>
                  <a:gd name="T46" fmla="*/ 62 w 505"/>
                  <a:gd name="T47" fmla="*/ 316 h 352"/>
                  <a:gd name="T48" fmla="*/ 36 w 505"/>
                  <a:gd name="T49" fmla="*/ 290 h 352"/>
                  <a:gd name="T50" fmla="*/ 36 w 505"/>
                  <a:gd name="T51" fmla="*/ 62 h 352"/>
                  <a:gd name="T52" fmla="*/ 62 w 505"/>
                  <a:gd name="T53" fmla="*/ 36 h 352"/>
                  <a:gd name="T54" fmla="*/ 443 w 505"/>
                  <a:gd name="T55" fmla="*/ 36 h 352"/>
                  <a:gd name="T56" fmla="*/ 469 w 505"/>
                  <a:gd name="T57" fmla="*/ 62 h 352"/>
                  <a:gd name="T58" fmla="*/ 469 w 505"/>
                  <a:gd name="T59" fmla="*/ 29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5" h="352">
                    <a:moveTo>
                      <a:pt x="443" y="0"/>
                    </a:moveTo>
                    <a:cubicBezTo>
                      <a:pt x="62" y="0"/>
                      <a:pt x="62" y="0"/>
                      <a:pt x="62" y="0"/>
                    </a:cubicBezTo>
                    <a:cubicBezTo>
                      <a:pt x="28" y="0"/>
                      <a:pt x="0" y="28"/>
                      <a:pt x="0" y="62"/>
                    </a:cubicBezTo>
                    <a:cubicBezTo>
                      <a:pt x="0" y="290"/>
                      <a:pt x="0" y="290"/>
                      <a:pt x="0" y="290"/>
                    </a:cubicBezTo>
                    <a:cubicBezTo>
                      <a:pt x="0" y="324"/>
                      <a:pt x="28" y="352"/>
                      <a:pt x="62" y="352"/>
                    </a:cubicBezTo>
                    <a:cubicBezTo>
                      <a:pt x="443" y="352"/>
                      <a:pt x="443" y="352"/>
                      <a:pt x="443" y="352"/>
                    </a:cubicBezTo>
                    <a:cubicBezTo>
                      <a:pt x="477" y="352"/>
                      <a:pt x="505" y="324"/>
                      <a:pt x="505" y="290"/>
                    </a:cubicBezTo>
                    <a:cubicBezTo>
                      <a:pt x="505" y="62"/>
                      <a:pt x="505" y="62"/>
                      <a:pt x="505" y="62"/>
                    </a:cubicBezTo>
                    <a:cubicBezTo>
                      <a:pt x="505" y="28"/>
                      <a:pt x="477" y="0"/>
                      <a:pt x="443" y="0"/>
                    </a:cubicBezTo>
                    <a:close/>
                    <a:moveTo>
                      <a:pt x="382" y="339"/>
                    </a:moveTo>
                    <a:cubicBezTo>
                      <a:pt x="332" y="339"/>
                      <a:pt x="332" y="339"/>
                      <a:pt x="332" y="339"/>
                    </a:cubicBezTo>
                    <a:cubicBezTo>
                      <a:pt x="329" y="339"/>
                      <a:pt x="326" y="336"/>
                      <a:pt x="326" y="333"/>
                    </a:cubicBezTo>
                    <a:cubicBezTo>
                      <a:pt x="326" y="329"/>
                      <a:pt x="329" y="327"/>
                      <a:pt x="332" y="327"/>
                    </a:cubicBezTo>
                    <a:cubicBezTo>
                      <a:pt x="382" y="327"/>
                      <a:pt x="382" y="327"/>
                      <a:pt x="382" y="327"/>
                    </a:cubicBezTo>
                    <a:cubicBezTo>
                      <a:pt x="386" y="327"/>
                      <a:pt x="389" y="329"/>
                      <a:pt x="389" y="333"/>
                    </a:cubicBezTo>
                    <a:cubicBezTo>
                      <a:pt x="389" y="336"/>
                      <a:pt x="386" y="339"/>
                      <a:pt x="382" y="339"/>
                    </a:cubicBezTo>
                    <a:close/>
                    <a:moveTo>
                      <a:pt x="403" y="339"/>
                    </a:moveTo>
                    <a:cubicBezTo>
                      <a:pt x="400" y="339"/>
                      <a:pt x="397" y="337"/>
                      <a:pt x="397" y="333"/>
                    </a:cubicBezTo>
                    <a:cubicBezTo>
                      <a:pt x="397" y="329"/>
                      <a:pt x="400" y="326"/>
                      <a:pt x="403" y="326"/>
                    </a:cubicBezTo>
                    <a:cubicBezTo>
                      <a:pt x="407" y="326"/>
                      <a:pt x="410" y="329"/>
                      <a:pt x="410" y="333"/>
                    </a:cubicBezTo>
                    <a:cubicBezTo>
                      <a:pt x="410" y="337"/>
                      <a:pt x="407" y="339"/>
                      <a:pt x="403" y="339"/>
                    </a:cubicBezTo>
                    <a:close/>
                    <a:moveTo>
                      <a:pt x="469" y="290"/>
                    </a:moveTo>
                    <a:cubicBezTo>
                      <a:pt x="469" y="304"/>
                      <a:pt x="457" y="316"/>
                      <a:pt x="443" y="316"/>
                    </a:cubicBezTo>
                    <a:cubicBezTo>
                      <a:pt x="62" y="316"/>
                      <a:pt x="62" y="316"/>
                      <a:pt x="62" y="316"/>
                    </a:cubicBezTo>
                    <a:cubicBezTo>
                      <a:pt x="48" y="316"/>
                      <a:pt x="36" y="304"/>
                      <a:pt x="36" y="290"/>
                    </a:cubicBezTo>
                    <a:cubicBezTo>
                      <a:pt x="36" y="62"/>
                      <a:pt x="36" y="62"/>
                      <a:pt x="36" y="62"/>
                    </a:cubicBezTo>
                    <a:cubicBezTo>
                      <a:pt x="36" y="48"/>
                      <a:pt x="48" y="36"/>
                      <a:pt x="62" y="36"/>
                    </a:cubicBezTo>
                    <a:cubicBezTo>
                      <a:pt x="443" y="36"/>
                      <a:pt x="443" y="36"/>
                      <a:pt x="443" y="36"/>
                    </a:cubicBezTo>
                    <a:cubicBezTo>
                      <a:pt x="457" y="36"/>
                      <a:pt x="469" y="48"/>
                      <a:pt x="469" y="62"/>
                    </a:cubicBezTo>
                    <a:lnTo>
                      <a:pt x="469" y="2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grpSp>
      </p:grpSp>
      <p:grpSp>
        <p:nvGrpSpPr>
          <p:cNvPr id="165" name="组合 164">
            <a:extLst>
              <a:ext uri="{FF2B5EF4-FFF2-40B4-BE49-F238E27FC236}">
                <a16:creationId xmlns:a16="http://schemas.microsoft.com/office/drawing/2014/main" id="{F345F9C1-37ED-41B1-B9D3-1DEC20764DEA}"/>
              </a:ext>
            </a:extLst>
          </p:cNvPr>
          <p:cNvGrpSpPr/>
          <p:nvPr/>
        </p:nvGrpSpPr>
        <p:grpSpPr>
          <a:xfrm>
            <a:off x="1558289" y="2757646"/>
            <a:ext cx="2127287" cy="466812"/>
            <a:chOff x="742281" y="3974926"/>
            <a:chExt cx="2127287" cy="466812"/>
          </a:xfrm>
        </p:grpSpPr>
        <p:sp>
          <p:nvSpPr>
            <p:cNvPr id="166" name="矩形 165">
              <a:extLst>
                <a:ext uri="{FF2B5EF4-FFF2-40B4-BE49-F238E27FC236}">
                  <a16:creationId xmlns:a16="http://schemas.microsoft.com/office/drawing/2014/main" id="{C5C9AE8C-0BAA-4402-99D5-370BD744DFBD}"/>
                </a:ext>
              </a:extLst>
            </p:cNvPr>
            <p:cNvSpPr/>
            <p:nvPr/>
          </p:nvSpPr>
          <p:spPr>
            <a:xfrm>
              <a:off x="792766" y="3974926"/>
              <a:ext cx="203132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zh-CN" sz="1800" kern="100" dirty="0">
                  <a:solidFill>
                    <a:srgbClr val="000000"/>
                  </a:solidFill>
                  <a:effectLst/>
                  <a:ea typeface="微软雅黑" panose="020B0503020204020204" pitchFamily="34" charset="-122"/>
                  <a:cs typeface="Times New Roman" panose="02020603050405020304" pitchFamily="18" charset="0"/>
                </a:rPr>
                <a:t>区域经济发展水平</a:t>
              </a:r>
              <a:endParaRPr kumimoji="0" lang="zh-CN" altLang="en-US" sz="1800" b="1" i="0" u="none" strike="noStrike" kern="0" cap="none" spc="0" normalizeH="0" baseline="0" noProof="0" dirty="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endParaRPr>
            </a:p>
          </p:txBody>
        </p:sp>
        <p:cxnSp>
          <p:nvCxnSpPr>
            <p:cNvPr id="168" name="直接连接符 167">
              <a:extLst>
                <a:ext uri="{FF2B5EF4-FFF2-40B4-BE49-F238E27FC236}">
                  <a16:creationId xmlns:a16="http://schemas.microsoft.com/office/drawing/2014/main" id="{8EE3399D-1A80-4B4D-BC8F-3AFA90D30ED3}"/>
                </a:ext>
              </a:extLst>
            </p:cNvPr>
            <p:cNvCxnSpPr/>
            <p:nvPr/>
          </p:nvCxnSpPr>
          <p:spPr>
            <a:xfrm>
              <a:off x="742281" y="4441738"/>
              <a:ext cx="2127287" cy="0"/>
            </a:xfrm>
            <a:prstGeom prst="line">
              <a:avLst/>
            </a:prstGeom>
            <a:noFill/>
            <a:ln w="38100" cap="flat" cmpd="sng" algn="ctr">
              <a:solidFill>
                <a:sysClr val="windowText" lastClr="000000"/>
              </a:solidFill>
              <a:prstDash val="solid"/>
              <a:miter lim="800000"/>
            </a:ln>
            <a:effectLst/>
          </p:spPr>
        </p:cxnSp>
      </p:grpSp>
      <p:grpSp>
        <p:nvGrpSpPr>
          <p:cNvPr id="169" name="组合 168">
            <a:extLst>
              <a:ext uri="{FF2B5EF4-FFF2-40B4-BE49-F238E27FC236}">
                <a16:creationId xmlns:a16="http://schemas.microsoft.com/office/drawing/2014/main" id="{5EAD65EE-1908-448E-9212-277D470DB763}"/>
              </a:ext>
            </a:extLst>
          </p:cNvPr>
          <p:cNvGrpSpPr/>
          <p:nvPr/>
        </p:nvGrpSpPr>
        <p:grpSpPr>
          <a:xfrm>
            <a:off x="2692497" y="5239283"/>
            <a:ext cx="2127287" cy="466812"/>
            <a:chOff x="742281" y="3974926"/>
            <a:chExt cx="2127287" cy="466812"/>
          </a:xfrm>
        </p:grpSpPr>
        <p:sp>
          <p:nvSpPr>
            <p:cNvPr id="170" name="矩形 169">
              <a:extLst>
                <a:ext uri="{FF2B5EF4-FFF2-40B4-BE49-F238E27FC236}">
                  <a16:creationId xmlns:a16="http://schemas.microsoft.com/office/drawing/2014/main" id="{BE8F6FDE-E323-4597-A23D-91A151B1523C}"/>
                </a:ext>
              </a:extLst>
            </p:cNvPr>
            <p:cNvSpPr/>
            <p:nvPr/>
          </p:nvSpPr>
          <p:spPr>
            <a:xfrm>
              <a:off x="792766" y="3974926"/>
              <a:ext cx="203132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1800" kern="100" dirty="0">
                  <a:solidFill>
                    <a:srgbClr val="000000"/>
                  </a:solidFill>
                  <a:effectLst/>
                  <a:ea typeface="微软雅黑" panose="020B0503020204020204" pitchFamily="34" charset="-122"/>
                  <a:cs typeface="Times New Roman" panose="02020603050405020304" pitchFamily="18" charset="0"/>
                </a:rPr>
                <a:t>区域金融发展水平</a:t>
              </a:r>
              <a:endParaRPr kumimoji="0" lang="zh-CN" altLang="en-US" sz="1800" b="1" i="0" u="none" strike="noStrike" kern="0" cap="none" spc="0" normalizeH="0" baseline="0" noProof="0" dirty="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endParaRPr>
            </a:p>
          </p:txBody>
        </p:sp>
        <p:cxnSp>
          <p:nvCxnSpPr>
            <p:cNvPr id="171" name="直接连接符 170">
              <a:extLst>
                <a:ext uri="{FF2B5EF4-FFF2-40B4-BE49-F238E27FC236}">
                  <a16:creationId xmlns:a16="http://schemas.microsoft.com/office/drawing/2014/main" id="{555F1589-C8D0-45FB-85C9-64FB3192DD03}"/>
                </a:ext>
              </a:extLst>
            </p:cNvPr>
            <p:cNvCxnSpPr/>
            <p:nvPr/>
          </p:nvCxnSpPr>
          <p:spPr>
            <a:xfrm>
              <a:off x="742281" y="4441738"/>
              <a:ext cx="2127287" cy="0"/>
            </a:xfrm>
            <a:prstGeom prst="line">
              <a:avLst/>
            </a:prstGeom>
            <a:noFill/>
            <a:ln w="38100" cap="flat" cmpd="sng" algn="ctr">
              <a:solidFill>
                <a:sysClr val="windowText" lastClr="000000"/>
              </a:solidFill>
              <a:prstDash val="solid"/>
              <a:miter lim="800000"/>
            </a:ln>
            <a:effectLst/>
          </p:spPr>
        </p:cxnSp>
      </p:grpSp>
      <p:grpSp>
        <p:nvGrpSpPr>
          <p:cNvPr id="172" name="组合 171">
            <a:extLst>
              <a:ext uri="{FF2B5EF4-FFF2-40B4-BE49-F238E27FC236}">
                <a16:creationId xmlns:a16="http://schemas.microsoft.com/office/drawing/2014/main" id="{0B4A1786-38CA-4F22-997B-F0FBF4BD2B8A}"/>
              </a:ext>
            </a:extLst>
          </p:cNvPr>
          <p:cNvGrpSpPr/>
          <p:nvPr/>
        </p:nvGrpSpPr>
        <p:grpSpPr>
          <a:xfrm>
            <a:off x="7215199" y="1449966"/>
            <a:ext cx="2127287" cy="466812"/>
            <a:chOff x="742281" y="3974926"/>
            <a:chExt cx="2127287" cy="466812"/>
          </a:xfrm>
        </p:grpSpPr>
        <p:sp>
          <p:nvSpPr>
            <p:cNvPr id="173" name="矩形 172">
              <a:extLst>
                <a:ext uri="{FF2B5EF4-FFF2-40B4-BE49-F238E27FC236}">
                  <a16:creationId xmlns:a16="http://schemas.microsoft.com/office/drawing/2014/main" id="{9B4C5207-E816-439F-AFA2-2C046A9A127E}"/>
                </a:ext>
              </a:extLst>
            </p:cNvPr>
            <p:cNvSpPr/>
            <p:nvPr/>
          </p:nvSpPr>
          <p:spPr>
            <a:xfrm>
              <a:off x="792766" y="3974926"/>
              <a:ext cx="203132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1800" kern="100" dirty="0">
                  <a:solidFill>
                    <a:srgbClr val="000000"/>
                  </a:solidFill>
                  <a:effectLst/>
                  <a:ea typeface="微软雅黑" panose="020B0503020204020204" pitchFamily="34" charset="-122"/>
                  <a:cs typeface="Times New Roman" panose="02020603050405020304" pitchFamily="18" charset="0"/>
                </a:rPr>
                <a:t>地方政府债务水平</a:t>
              </a:r>
              <a:endParaRPr kumimoji="0" lang="zh-CN" altLang="en-US" sz="1800" b="1" i="0" u="none" strike="noStrike" kern="0" cap="none" spc="0" normalizeH="0" baseline="0" noProof="0" dirty="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endParaRPr>
            </a:p>
          </p:txBody>
        </p:sp>
        <p:cxnSp>
          <p:nvCxnSpPr>
            <p:cNvPr id="174" name="直接连接符 173">
              <a:extLst>
                <a:ext uri="{FF2B5EF4-FFF2-40B4-BE49-F238E27FC236}">
                  <a16:creationId xmlns:a16="http://schemas.microsoft.com/office/drawing/2014/main" id="{7CB99084-F39D-4CFA-8F84-27F7E7D09CB5}"/>
                </a:ext>
              </a:extLst>
            </p:cNvPr>
            <p:cNvCxnSpPr/>
            <p:nvPr/>
          </p:nvCxnSpPr>
          <p:spPr>
            <a:xfrm>
              <a:off x="742281" y="4441738"/>
              <a:ext cx="2127287" cy="0"/>
            </a:xfrm>
            <a:prstGeom prst="line">
              <a:avLst/>
            </a:prstGeom>
            <a:noFill/>
            <a:ln w="38100" cap="flat" cmpd="sng" algn="ctr">
              <a:solidFill>
                <a:sysClr val="windowText" lastClr="000000"/>
              </a:solidFill>
              <a:prstDash val="solid"/>
              <a:miter lim="800000"/>
            </a:ln>
            <a:effectLst/>
          </p:spPr>
        </p:cxnSp>
      </p:grpSp>
      <p:grpSp>
        <p:nvGrpSpPr>
          <p:cNvPr id="175" name="组合 174">
            <a:extLst>
              <a:ext uri="{FF2B5EF4-FFF2-40B4-BE49-F238E27FC236}">
                <a16:creationId xmlns:a16="http://schemas.microsoft.com/office/drawing/2014/main" id="{B621E7BD-800A-420B-BDD8-896DBD5007BA}"/>
              </a:ext>
            </a:extLst>
          </p:cNvPr>
          <p:cNvGrpSpPr/>
          <p:nvPr/>
        </p:nvGrpSpPr>
        <p:grpSpPr>
          <a:xfrm>
            <a:off x="8090843" y="4133542"/>
            <a:ext cx="2127287" cy="466812"/>
            <a:chOff x="742281" y="3974926"/>
            <a:chExt cx="2127287" cy="466812"/>
          </a:xfrm>
        </p:grpSpPr>
        <p:sp>
          <p:nvSpPr>
            <p:cNvPr id="176" name="矩形 175">
              <a:extLst>
                <a:ext uri="{FF2B5EF4-FFF2-40B4-BE49-F238E27FC236}">
                  <a16:creationId xmlns:a16="http://schemas.microsoft.com/office/drawing/2014/main" id="{653A893D-E986-456D-A487-B4A8C7D02B64}"/>
                </a:ext>
              </a:extLst>
            </p:cNvPr>
            <p:cNvSpPr/>
            <p:nvPr/>
          </p:nvSpPr>
          <p:spPr>
            <a:xfrm>
              <a:off x="792766" y="3974926"/>
              <a:ext cx="203132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1800" kern="100" dirty="0">
                  <a:solidFill>
                    <a:srgbClr val="000000"/>
                  </a:solidFill>
                  <a:effectLst/>
                  <a:ea typeface="微软雅黑" panose="020B0503020204020204" pitchFamily="34" charset="-122"/>
                  <a:cs typeface="Times New Roman" panose="02020603050405020304" pitchFamily="18" charset="0"/>
                </a:rPr>
                <a:t>区域社会信用水平</a:t>
              </a:r>
              <a:endParaRPr kumimoji="0" lang="zh-CN" altLang="en-US" sz="1800" b="1" i="0" u="none" strike="noStrike" kern="0" cap="none" spc="0" normalizeH="0" baseline="0" noProof="0" dirty="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endParaRPr>
            </a:p>
          </p:txBody>
        </p:sp>
        <p:cxnSp>
          <p:nvCxnSpPr>
            <p:cNvPr id="177" name="直接连接符 176">
              <a:extLst>
                <a:ext uri="{FF2B5EF4-FFF2-40B4-BE49-F238E27FC236}">
                  <a16:creationId xmlns:a16="http://schemas.microsoft.com/office/drawing/2014/main" id="{F99EB130-0FA8-4E9B-A0AE-8D4BF2F66C08}"/>
                </a:ext>
              </a:extLst>
            </p:cNvPr>
            <p:cNvCxnSpPr/>
            <p:nvPr/>
          </p:nvCxnSpPr>
          <p:spPr>
            <a:xfrm>
              <a:off x="742281" y="4441738"/>
              <a:ext cx="2127287" cy="0"/>
            </a:xfrm>
            <a:prstGeom prst="line">
              <a:avLst/>
            </a:prstGeom>
            <a:noFill/>
            <a:ln w="38100" cap="flat" cmpd="sng" algn="ctr">
              <a:solidFill>
                <a:sysClr val="windowText" lastClr="000000"/>
              </a:solidFill>
              <a:prstDash val="solid"/>
              <a:miter lim="800000"/>
            </a:ln>
            <a:effectLst/>
          </p:spPr>
        </p:cxnSp>
      </p:grpSp>
      <p:sp>
        <p:nvSpPr>
          <p:cNvPr id="178" name="文本框 177">
            <a:extLst>
              <a:ext uri="{FF2B5EF4-FFF2-40B4-BE49-F238E27FC236}">
                <a16:creationId xmlns:a16="http://schemas.microsoft.com/office/drawing/2014/main" id="{124E5237-8199-40F7-BE71-BB3C937F9B48}"/>
              </a:ext>
            </a:extLst>
          </p:cNvPr>
          <p:cNvSpPr txBox="1"/>
          <p:nvPr/>
        </p:nvSpPr>
        <p:spPr>
          <a:xfrm>
            <a:off x="317634" y="1286134"/>
            <a:ext cx="1726877" cy="461665"/>
          </a:xfrm>
          <a:prstGeom prst="rect">
            <a:avLst/>
          </a:prstGeom>
          <a:noFill/>
        </p:spPr>
        <p:txBody>
          <a:bodyPr wrap="square">
            <a:spAutoFit/>
          </a:bodyPr>
          <a:lstStyle/>
          <a:p>
            <a:pPr algn="ctr"/>
            <a:r>
              <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外部因素</a:t>
            </a:r>
          </a:p>
        </p:txBody>
      </p:sp>
    </p:spTree>
    <p:extLst>
      <p:ext uri="{BB962C8B-B14F-4D97-AF65-F5344CB8AC3E}">
        <p14:creationId xmlns:p14="http://schemas.microsoft.com/office/powerpoint/2010/main" val="48010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 y="301326"/>
            <a:ext cx="12192000" cy="6556674"/>
            <a:chOff x="1" y="301326"/>
            <a:chExt cx="12192000" cy="6556674"/>
          </a:xfrm>
        </p:grpSpPr>
        <p:sp>
          <p:nvSpPr>
            <p:cNvPr id="1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1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19" name="Rectangle 18"/>
            <p:cNvSpPr/>
            <p:nvPr/>
          </p:nvSpPr>
          <p:spPr>
            <a:xfrm>
              <a:off x="1009860" y="402584"/>
              <a:ext cx="451929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贷款环境分析</a:t>
              </a:r>
              <a:r>
                <a:rPr kumimoji="0" lang="en-US" altLang="zh-CN"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a:t>
              </a:r>
              <a:r>
                <a:rPr lang="zh-CN" altLang="en-US" sz="2000" b="1" dirty="0">
                  <a:solidFill>
                    <a:srgbClr val="004D73"/>
                  </a:solidFill>
                  <a:latin typeface="微软雅黑" panose="020B0503020204020204" pitchFamily="34" charset="-122"/>
                  <a:ea typeface="微软雅黑" panose="020B0503020204020204" pitchFamily="34" charset="-122"/>
                  <a:sym typeface="+mn-ea"/>
                </a:rPr>
                <a:t>区域风险分析</a:t>
              </a:r>
            </a:p>
          </p:txBody>
        </p:sp>
        <p:sp>
          <p:nvSpPr>
            <p:cNvPr id="20"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178" name="文本框 177">
            <a:extLst>
              <a:ext uri="{FF2B5EF4-FFF2-40B4-BE49-F238E27FC236}">
                <a16:creationId xmlns:a16="http://schemas.microsoft.com/office/drawing/2014/main" id="{124E5237-8199-40F7-BE71-BB3C937F9B48}"/>
              </a:ext>
            </a:extLst>
          </p:cNvPr>
          <p:cNvSpPr txBox="1"/>
          <p:nvPr/>
        </p:nvSpPr>
        <p:spPr>
          <a:xfrm>
            <a:off x="317634" y="1286134"/>
            <a:ext cx="1726877" cy="461665"/>
          </a:xfrm>
          <a:prstGeom prst="rect">
            <a:avLst/>
          </a:prstGeom>
          <a:noFill/>
        </p:spPr>
        <p:txBody>
          <a:bodyPr wrap="square">
            <a:spAutoFit/>
          </a:bodyPr>
          <a:lstStyle/>
          <a:p>
            <a:pPr algn="ctr"/>
            <a:r>
              <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内部因素</a:t>
            </a:r>
          </a:p>
        </p:txBody>
      </p:sp>
      <p:grpSp>
        <p:nvGrpSpPr>
          <p:cNvPr id="48" name="组合 47">
            <a:extLst>
              <a:ext uri="{FF2B5EF4-FFF2-40B4-BE49-F238E27FC236}">
                <a16:creationId xmlns:a16="http://schemas.microsoft.com/office/drawing/2014/main" id="{680A2D34-F74E-4E7A-A9C1-31C342EEA8A6}"/>
              </a:ext>
            </a:extLst>
          </p:cNvPr>
          <p:cNvGrpSpPr/>
          <p:nvPr/>
        </p:nvGrpSpPr>
        <p:grpSpPr>
          <a:xfrm>
            <a:off x="1440573" y="1804281"/>
            <a:ext cx="4029324" cy="3732437"/>
            <a:chOff x="875420" y="1322766"/>
            <a:chExt cx="4547538" cy="4212468"/>
          </a:xfrm>
        </p:grpSpPr>
        <p:sp>
          <p:nvSpPr>
            <p:cNvPr id="49" name="椭圆 48">
              <a:extLst>
                <a:ext uri="{FF2B5EF4-FFF2-40B4-BE49-F238E27FC236}">
                  <a16:creationId xmlns:a16="http://schemas.microsoft.com/office/drawing/2014/main" id="{02C16AFD-4442-4B38-AC46-444EDF85621E}"/>
                </a:ext>
              </a:extLst>
            </p:cNvPr>
            <p:cNvSpPr/>
            <p:nvPr/>
          </p:nvSpPr>
          <p:spPr bwMode="auto">
            <a:xfrm>
              <a:off x="2276621" y="1322766"/>
              <a:ext cx="1745137" cy="1745137"/>
            </a:xfrm>
            <a:prstGeom prst="ellipse">
              <a:avLst/>
            </a:prstGeom>
            <a:solidFill>
              <a:schemeClr val="accent1">
                <a:lumMod val="100000"/>
              </a:schemeClr>
            </a:solidFill>
            <a:ln w="19050">
              <a:noFill/>
              <a:round/>
            </a:ln>
          </p:spPr>
          <p:txBody>
            <a:bodyPr anchor="ctr"/>
            <a:lstStyle/>
            <a:p>
              <a:pPr algn="ctr"/>
              <a:endParaRPr sz="1350">
                <a:latin typeface="Source Han Sans SC"/>
                <a:cs typeface="+mn-ea"/>
                <a:sym typeface="Source Han Sans SC"/>
              </a:endParaRPr>
            </a:p>
          </p:txBody>
        </p:sp>
        <p:sp>
          <p:nvSpPr>
            <p:cNvPr id="50" name="椭圆 49">
              <a:extLst>
                <a:ext uri="{FF2B5EF4-FFF2-40B4-BE49-F238E27FC236}">
                  <a16:creationId xmlns:a16="http://schemas.microsoft.com/office/drawing/2014/main" id="{61B54F91-9347-43DE-B664-5424190CEB37}"/>
                </a:ext>
              </a:extLst>
            </p:cNvPr>
            <p:cNvSpPr/>
            <p:nvPr/>
          </p:nvSpPr>
          <p:spPr bwMode="auto">
            <a:xfrm>
              <a:off x="875420" y="3790097"/>
              <a:ext cx="1745137" cy="1745137"/>
            </a:xfrm>
            <a:prstGeom prst="ellipse">
              <a:avLst/>
            </a:prstGeom>
            <a:solidFill>
              <a:schemeClr val="accent2"/>
            </a:solidFill>
            <a:ln w="19050">
              <a:noFill/>
              <a:round/>
            </a:ln>
          </p:spPr>
          <p:txBody>
            <a:bodyPr anchor="ctr"/>
            <a:lstStyle/>
            <a:p>
              <a:pPr algn="ctr"/>
              <a:endParaRPr sz="1350">
                <a:latin typeface="Source Han Sans SC"/>
                <a:cs typeface="+mn-ea"/>
                <a:sym typeface="Source Han Sans SC"/>
              </a:endParaRPr>
            </a:p>
          </p:txBody>
        </p:sp>
        <p:sp>
          <p:nvSpPr>
            <p:cNvPr id="51" name="椭圆 50">
              <a:extLst>
                <a:ext uri="{FF2B5EF4-FFF2-40B4-BE49-F238E27FC236}">
                  <a16:creationId xmlns:a16="http://schemas.microsoft.com/office/drawing/2014/main" id="{B636F564-FD8B-4135-8CCA-10B3538806FE}"/>
                </a:ext>
              </a:extLst>
            </p:cNvPr>
            <p:cNvSpPr/>
            <p:nvPr/>
          </p:nvSpPr>
          <p:spPr bwMode="auto">
            <a:xfrm>
              <a:off x="3677821" y="3790097"/>
              <a:ext cx="1745137" cy="1745137"/>
            </a:xfrm>
            <a:prstGeom prst="ellipse">
              <a:avLst/>
            </a:prstGeom>
            <a:solidFill>
              <a:schemeClr val="accent3">
                <a:lumMod val="100000"/>
              </a:schemeClr>
            </a:solidFill>
            <a:ln w="19050">
              <a:noFill/>
              <a:round/>
            </a:ln>
          </p:spPr>
          <p:txBody>
            <a:bodyPr anchor="ctr"/>
            <a:lstStyle/>
            <a:p>
              <a:pPr algn="ctr"/>
              <a:endParaRPr sz="1350">
                <a:latin typeface="Source Han Sans SC"/>
                <a:cs typeface="+mn-ea"/>
                <a:sym typeface="Source Han Sans SC"/>
              </a:endParaRPr>
            </a:p>
          </p:txBody>
        </p:sp>
        <p:sp>
          <p:nvSpPr>
            <p:cNvPr id="52" name="等腰三角形 51">
              <a:extLst>
                <a:ext uri="{FF2B5EF4-FFF2-40B4-BE49-F238E27FC236}">
                  <a16:creationId xmlns:a16="http://schemas.microsoft.com/office/drawing/2014/main" id="{A754E188-0652-4720-8994-54E553A7D9C1}"/>
                </a:ext>
              </a:extLst>
            </p:cNvPr>
            <p:cNvSpPr/>
            <p:nvPr/>
          </p:nvSpPr>
          <p:spPr bwMode="auto">
            <a:xfrm>
              <a:off x="1309797" y="1834816"/>
              <a:ext cx="3680230" cy="3172614"/>
            </a:xfrm>
            <a:prstGeom prst="triangle">
              <a:avLst/>
            </a:prstGeom>
            <a:solidFill>
              <a:schemeClr val="bg1"/>
            </a:solidFill>
            <a:ln w="19050">
              <a:solidFill>
                <a:schemeClr val="bg2"/>
              </a:solidFill>
              <a:round/>
            </a:ln>
          </p:spPr>
          <p:txBody>
            <a:bodyPr anchor="ctr"/>
            <a:lstStyle/>
            <a:p>
              <a:pPr algn="ctr"/>
              <a:endParaRPr sz="1350">
                <a:latin typeface="Source Han Sans SC"/>
                <a:cs typeface="+mn-ea"/>
                <a:sym typeface="Source Han Sans SC"/>
              </a:endParaRPr>
            </a:p>
          </p:txBody>
        </p:sp>
        <p:sp>
          <p:nvSpPr>
            <p:cNvPr id="53" name="椭圆 52">
              <a:extLst>
                <a:ext uri="{FF2B5EF4-FFF2-40B4-BE49-F238E27FC236}">
                  <a16:creationId xmlns:a16="http://schemas.microsoft.com/office/drawing/2014/main" id="{0662F08B-7CEB-4808-B827-7F5E9D4BB66A}"/>
                </a:ext>
              </a:extLst>
            </p:cNvPr>
            <p:cNvSpPr/>
            <p:nvPr/>
          </p:nvSpPr>
          <p:spPr bwMode="auto">
            <a:xfrm>
              <a:off x="2382070" y="1428215"/>
              <a:ext cx="1534239" cy="1534239"/>
            </a:xfrm>
            <a:prstGeom prst="ellipse">
              <a:avLst/>
            </a:prstGeom>
            <a:solidFill>
              <a:schemeClr val="bg1"/>
            </a:solidFill>
            <a:ln w="57150" cap="flat" cmpd="sng" algn="ctr">
              <a:solidFill>
                <a:schemeClr val="accent1">
                  <a:lumMod val="100000"/>
                </a:schemeClr>
              </a:solidFill>
              <a:prstDash val="solid"/>
              <a:round/>
              <a:headEnd type="none" w="med" len="med"/>
              <a:tailEnd type="none" w="med" len="med"/>
            </a:ln>
          </p:spPr>
          <p:txBody>
            <a:bodyPr anchor="ctr"/>
            <a:lstStyle/>
            <a:p>
              <a:pPr algn="ctr"/>
              <a:endParaRPr sz="1350">
                <a:latin typeface="Source Han Sans SC"/>
                <a:cs typeface="+mn-ea"/>
                <a:sym typeface="Source Han Sans SC"/>
              </a:endParaRPr>
            </a:p>
          </p:txBody>
        </p:sp>
        <p:sp>
          <p:nvSpPr>
            <p:cNvPr id="54" name="椭圆 53">
              <a:extLst>
                <a:ext uri="{FF2B5EF4-FFF2-40B4-BE49-F238E27FC236}">
                  <a16:creationId xmlns:a16="http://schemas.microsoft.com/office/drawing/2014/main" id="{7461444D-B2C6-4DEB-8AAD-24D8A6EC94BB}"/>
                </a:ext>
              </a:extLst>
            </p:cNvPr>
            <p:cNvSpPr/>
            <p:nvPr/>
          </p:nvSpPr>
          <p:spPr bwMode="auto">
            <a:xfrm>
              <a:off x="980869" y="3895546"/>
              <a:ext cx="1534239" cy="1534239"/>
            </a:xfrm>
            <a:prstGeom prst="ellipse">
              <a:avLst/>
            </a:prstGeom>
            <a:solidFill>
              <a:schemeClr val="bg1"/>
            </a:solidFill>
            <a:ln w="57150" cap="flat" cmpd="sng" algn="ctr">
              <a:solidFill>
                <a:schemeClr val="accent2">
                  <a:lumMod val="100000"/>
                </a:schemeClr>
              </a:solidFill>
              <a:prstDash val="solid"/>
              <a:round/>
              <a:headEnd type="none" w="med" len="med"/>
              <a:tailEnd type="none" w="med" len="med"/>
            </a:ln>
          </p:spPr>
          <p:txBody>
            <a:bodyPr anchor="ctr"/>
            <a:lstStyle/>
            <a:p>
              <a:pPr algn="ctr"/>
              <a:endParaRPr sz="1350">
                <a:latin typeface="Source Han Sans SC"/>
                <a:cs typeface="+mn-ea"/>
                <a:sym typeface="Source Han Sans SC"/>
              </a:endParaRPr>
            </a:p>
          </p:txBody>
        </p:sp>
        <p:sp>
          <p:nvSpPr>
            <p:cNvPr id="55" name="椭圆 54">
              <a:extLst>
                <a:ext uri="{FF2B5EF4-FFF2-40B4-BE49-F238E27FC236}">
                  <a16:creationId xmlns:a16="http://schemas.microsoft.com/office/drawing/2014/main" id="{901E6275-C44D-46FE-B9A9-C4045E4EF7A8}"/>
                </a:ext>
              </a:extLst>
            </p:cNvPr>
            <p:cNvSpPr/>
            <p:nvPr/>
          </p:nvSpPr>
          <p:spPr bwMode="auto">
            <a:xfrm>
              <a:off x="3783270" y="3895546"/>
              <a:ext cx="1534239" cy="1534239"/>
            </a:xfrm>
            <a:prstGeom prst="ellipse">
              <a:avLst/>
            </a:prstGeom>
            <a:solidFill>
              <a:schemeClr val="bg1"/>
            </a:solidFill>
            <a:ln w="57150" cap="flat" cmpd="sng" algn="ctr">
              <a:solidFill>
                <a:schemeClr val="accent3">
                  <a:lumMod val="100000"/>
                </a:schemeClr>
              </a:solidFill>
              <a:prstDash val="solid"/>
              <a:round/>
              <a:headEnd type="none" w="med" len="med"/>
              <a:tailEnd type="none" w="med" len="med"/>
            </a:ln>
          </p:spPr>
          <p:txBody>
            <a:bodyPr anchor="ctr"/>
            <a:lstStyle/>
            <a:p>
              <a:pPr algn="ctr"/>
              <a:endParaRPr sz="1350">
                <a:latin typeface="Source Han Sans SC"/>
                <a:cs typeface="+mn-ea"/>
                <a:sym typeface="Source Han Sans SC"/>
              </a:endParaRPr>
            </a:p>
          </p:txBody>
        </p:sp>
        <p:sp>
          <p:nvSpPr>
            <p:cNvPr id="56" name="椭圆 55">
              <a:extLst>
                <a:ext uri="{FF2B5EF4-FFF2-40B4-BE49-F238E27FC236}">
                  <a16:creationId xmlns:a16="http://schemas.microsoft.com/office/drawing/2014/main" id="{CE26050F-567F-4B10-A3F3-441817F4C063}"/>
                </a:ext>
              </a:extLst>
            </p:cNvPr>
            <p:cNvSpPr/>
            <p:nvPr/>
          </p:nvSpPr>
          <p:spPr bwMode="auto">
            <a:xfrm>
              <a:off x="2506007" y="1552152"/>
              <a:ext cx="1286364" cy="1286364"/>
            </a:xfrm>
            <a:prstGeom prst="ellipse">
              <a:avLst/>
            </a:prstGeom>
            <a:solidFill>
              <a:schemeClr val="accent1">
                <a:lumMod val="100000"/>
              </a:schemeClr>
            </a:solidFill>
            <a:ln w="19050">
              <a:noFill/>
              <a:round/>
            </a:ln>
          </p:spPr>
          <p:txBody>
            <a:bodyPr anchor="ctr"/>
            <a:lstStyle/>
            <a:p>
              <a:pPr algn="ctr"/>
              <a:endParaRPr sz="1350">
                <a:latin typeface="Source Han Sans SC"/>
                <a:cs typeface="+mn-ea"/>
                <a:sym typeface="Source Han Sans SC"/>
              </a:endParaRPr>
            </a:p>
          </p:txBody>
        </p:sp>
        <p:sp>
          <p:nvSpPr>
            <p:cNvPr id="57" name="椭圆 56">
              <a:extLst>
                <a:ext uri="{FF2B5EF4-FFF2-40B4-BE49-F238E27FC236}">
                  <a16:creationId xmlns:a16="http://schemas.microsoft.com/office/drawing/2014/main" id="{AEF03082-1D64-468A-9C47-B10E07683473}"/>
                </a:ext>
              </a:extLst>
            </p:cNvPr>
            <p:cNvSpPr/>
            <p:nvPr/>
          </p:nvSpPr>
          <p:spPr bwMode="auto">
            <a:xfrm>
              <a:off x="1104806" y="4019484"/>
              <a:ext cx="1286364" cy="1286364"/>
            </a:xfrm>
            <a:prstGeom prst="ellipse">
              <a:avLst/>
            </a:prstGeom>
            <a:solidFill>
              <a:schemeClr val="accent2">
                <a:lumMod val="100000"/>
              </a:schemeClr>
            </a:solidFill>
            <a:ln w="19050">
              <a:noFill/>
              <a:round/>
            </a:ln>
          </p:spPr>
          <p:txBody>
            <a:bodyPr anchor="ctr"/>
            <a:lstStyle/>
            <a:p>
              <a:pPr algn="ctr"/>
              <a:endParaRPr sz="1350">
                <a:latin typeface="Source Han Sans SC"/>
                <a:cs typeface="+mn-ea"/>
                <a:sym typeface="Source Han Sans SC"/>
              </a:endParaRPr>
            </a:p>
          </p:txBody>
        </p:sp>
        <p:sp>
          <p:nvSpPr>
            <p:cNvPr id="58" name="椭圆 57">
              <a:extLst>
                <a:ext uri="{FF2B5EF4-FFF2-40B4-BE49-F238E27FC236}">
                  <a16:creationId xmlns:a16="http://schemas.microsoft.com/office/drawing/2014/main" id="{758F90B0-51EB-4B51-A42F-A86BC87AD184}"/>
                </a:ext>
              </a:extLst>
            </p:cNvPr>
            <p:cNvSpPr/>
            <p:nvPr/>
          </p:nvSpPr>
          <p:spPr bwMode="auto">
            <a:xfrm>
              <a:off x="3907208" y="4019484"/>
              <a:ext cx="1286364" cy="1286364"/>
            </a:xfrm>
            <a:prstGeom prst="ellipse">
              <a:avLst/>
            </a:prstGeom>
            <a:solidFill>
              <a:schemeClr val="accent3">
                <a:lumMod val="100000"/>
              </a:schemeClr>
            </a:solidFill>
            <a:ln w="19050">
              <a:noFill/>
              <a:round/>
            </a:ln>
          </p:spPr>
          <p:txBody>
            <a:bodyPr anchor="ctr"/>
            <a:lstStyle/>
            <a:p>
              <a:pPr algn="ctr"/>
              <a:endParaRPr sz="1350">
                <a:latin typeface="Source Han Sans SC"/>
                <a:cs typeface="+mn-ea"/>
                <a:sym typeface="Source Han Sans SC"/>
              </a:endParaRPr>
            </a:p>
          </p:txBody>
        </p:sp>
        <p:sp>
          <p:nvSpPr>
            <p:cNvPr id="59" name="任意多边形: 形状 18">
              <a:extLst>
                <a:ext uri="{FF2B5EF4-FFF2-40B4-BE49-F238E27FC236}">
                  <a16:creationId xmlns:a16="http://schemas.microsoft.com/office/drawing/2014/main" id="{5FBA0F63-31CE-4ADD-92D0-C0F23DA1959F}"/>
                </a:ext>
              </a:extLst>
            </p:cNvPr>
            <p:cNvSpPr/>
            <p:nvPr/>
          </p:nvSpPr>
          <p:spPr>
            <a:xfrm>
              <a:off x="1561458" y="4476137"/>
              <a:ext cx="373062" cy="373060"/>
            </a:xfrm>
            <a:custGeom>
              <a:avLst/>
              <a:gdLst/>
              <a:ahLst/>
              <a:cxnLst>
                <a:cxn ang="0">
                  <a:pos x="wd2" y="hd2"/>
                </a:cxn>
                <a:cxn ang="5400000">
                  <a:pos x="wd2" y="hd2"/>
                </a:cxn>
                <a:cxn ang="10800000">
                  <a:pos x="wd2" y="hd2"/>
                </a:cxn>
                <a:cxn ang="16200000">
                  <a:pos x="wd2" y="hd2"/>
                </a:cxn>
              </a:cxnLst>
              <a:rect l="0" t="0" r="r" b="b"/>
              <a:pathLst>
                <a:path w="21551" h="21600" extrusionOk="0">
                  <a:moveTo>
                    <a:pt x="19313" y="4353"/>
                  </a:moveTo>
                  <a:lnTo>
                    <a:pt x="16178" y="7496"/>
                  </a:lnTo>
                  <a:cubicBezTo>
                    <a:pt x="16034" y="7640"/>
                    <a:pt x="15980" y="7851"/>
                    <a:pt x="16036" y="8047"/>
                  </a:cubicBezTo>
                  <a:lnTo>
                    <a:pt x="18732" y="17470"/>
                  </a:lnTo>
                  <a:cubicBezTo>
                    <a:pt x="18788" y="17666"/>
                    <a:pt x="18734" y="17878"/>
                    <a:pt x="18590" y="18022"/>
                  </a:cubicBezTo>
                  <a:lnTo>
                    <a:pt x="17170" y="19445"/>
                  </a:lnTo>
                  <a:cubicBezTo>
                    <a:pt x="17059" y="19556"/>
                    <a:pt x="16916" y="19609"/>
                    <a:pt x="16775" y="19609"/>
                  </a:cubicBezTo>
                  <a:cubicBezTo>
                    <a:pt x="16581" y="19609"/>
                    <a:pt x="16390" y="19510"/>
                    <a:pt x="16285" y="19322"/>
                  </a:cubicBezTo>
                  <a:lnTo>
                    <a:pt x="12375" y="12317"/>
                  </a:lnTo>
                  <a:cubicBezTo>
                    <a:pt x="12271" y="12129"/>
                    <a:pt x="12079" y="12029"/>
                    <a:pt x="11886" y="12029"/>
                  </a:cubicBezTo>
                  <a:cubicBezTo>
                    <a:pt x="11744" y="12029"/>
                    <a:pt x="11602" y="12083"/>
                    <a:pt x="11491" y="12194"/>
                  </a:cubicBezTo>
                  <a:lnTo>
                    <a:pt x="8519" y="15172"/>
                  </a:lnTo>
                  <a:cubicBezTo>
                    <a:pt x="8388" y="15304"/>
                    <a:pt x="8330" y="15492"/>
                    <a:pt x="8365" y="15674"/>
                  </a:cubicBezTo>
                  <a:lnTo>
                    <a:pt x="8996" y="18989"/>
                  </a:lnTo>
                  <a:cubicBezTo>
                    <a:pt x="9031" y="19171"/>
                    <a:pt x="8973" y="19359"/>
                    <a:pt x="8842" y="19491"/>
                  </a:cubicBezTo>
                  <a:lnTo>
                    <a:pt x="8441" y="19893"/>
                  </a:lnTo>
                  <a:cubicBezTo>
                    <a:pt x="8330" y="20004"/>
                    <a:pt x="8187" y="20058"/>
                    <a:pt x="8046" y="20058"/>
                  </a:cubicBezTo>
                  <a:cubicBezTo>
                    <a:pt x="7852" y="20058"/>
                    <a:pt x="7661" y="19958"/>
                    <a:pt x="7556" y="19770"/>
                  </a:cubicBezTo>
                  <a:lnTo>
                    <a:pt x="5577" y="16226"/>
                  </a:lnTo>
                  <a:cubicBezTo>
                    <a:pt x="5526" y="16136"/>
                    <a:pt x="5452" y="16061"/>
                    <a:pt x="5362" y="16010"/>
                  </a:cubicBezTo>
                  <a:lnTo>
                    <a:pt x="1826" y="14027"/>
                  </a:lnTo>
                  <a:cubicBezTo>
                    <a:pt x="1502" y="13845"/>
                    <a:pt x="1441" y="13403"/>
                    <a:pt x="1703" y="13141"/>
                  </a:cubicBezTo>
                  <a:lnTo>
                    <a:pt x="2105" y="12738"/>
                  </a:lnTo>
                  <a:cubicBezTo>
                    <a:pt x="2211" y="12632"/>
                    <a:pt x="2354" y="12574"/>
                    <a:pt x="2501" y="12574"/>
                  </a:cubicBezTo>
                  <a:cubicBezTo>
                    <a:pt x="2536" y="12574"/>
                    <a:pt x="2571" y="12577"/>
                    <a:pt x="2606" y="12584"/>
                  </a:cubicBezTo>
                  <a:lnTo>
                    <a:pt x="5913" y="13216"/>
                  </a:lnTo>
                  <a:cubicBezTo>
                    <a:pt x="5948" y="13223"/>
                    <a:pt x="5983" y="13226"/>
                    <a:pt x="6018" y="13226"/>
                  </a:cubicBezTo>
                  <a:cubicBezTo>
                    <a:pt x="6165" y="13226"/>
                    <a:pt x="6308" y="13168"/>
                    <a:pt x="6414" y="13062"/>
                  </a:cubicBezTo>
                  <a:lnTo>
                    <a:pt x="9385" y="10083"/>
                  </a:lnTo>
                  <a:cubicBezTo>
                    <a:pt x="9648" y="9820"/>
                    <a:pt x="9587" y="9379"/>
                    <a:pt x="9263" y="9197"/>
                  </a:cubicBezTo>
                  <a:lnTo>
                    <a:pt x="2273" y="5278"/>
                  </a:lnTo>
                  <a:cubicBezTo>
                    <a:pt x="1949" y="5097"/>
                    <a:pt x="1888" y="4655"/>
                    <a:pt x="2150" y="4392"/>
                  </a:cubicBezTo>
                  <a:lnTo>
                    <a:pt x="3571" y="2968"/>
                  </a:lnTo>
                  <a:cubicBezTo>
                    <a:pt x="3677" y="2862"/>
                    <a:pt x="3820" y="2804"/>
                    <a:pt x="3966" y="2804"/>
                  </a:cubicBezTo>
                  <a:cubicBezTo>
                    <a:pt x="4018" y="2804"/>
                    <a:pt x="4070" y="2811"/>
                    <a:pt x="4121" y="2826"/>
                  </a:cubicBezTo>
                  <a:lnTo>
                    <a:pt x="13523" y="5528"/>
                  </a:lnTo>
                  <a:cubicBezTo>
                    <a:pt x="13574" y="5543"/>
                    <a:pt x="13625" y="5550"/>
                    <a:pt x="13677" y="5550"/>
                  </a:cubicBezTo>
                  <a:cubicBezTo>
                    <a:pt x="13823" y="5550"/>
                    <a:pt x="13966" y="5493"/>
                    <a:pt x="14073" y="5386"/>
                  </a:cubicBezTo>
                  <a:lnTo>
                    <a:pt x="17208" y="2243"/>
                  </a:lnTo>
                  <a:cubicBezTo>
                    <a:pt x="17593" y="1857"/>
                    <a:pt x="18321" y="1542"/>
                    <a:pt x="18937" y="1542"/>
                  </a:cubicBezTo>
                  <a:cubicBezTo>
                    <a:pt x="19252" y="1542"/>
                    <a:pt x="19538" y="1624"/>
                    <a:pt x="19734" y="1821"/>
                  </a:cubicBezTo>
                  <a:cubicBezTo>
                    <a:pt x="20316" y="2404"/>
                    <a:pt x="19895" y="3770"/>
                    <a:pt x="19313" y="4353"/>
                  </a:cubicBezTo>
                  <a:cubicBezTo>
                    <a:pt x="19313" y="4353"/>
                    <a:pt x="19313" y="4353"/>
                    <a:pt x="19313" y="4353"/>
                  </a:cubicBezTo>
                  <a:close/>
                  <a:moveTo>
                    <a:pt x="20822" y="731"/>
                  </a:moveTo>
                  <a:cubicBezTo>
                    <a:pt x="20557" y="465"/>
                    <a:pt x="20235" y="268"/>
                    <a:pt x="19866" y="145"/>
                  </a:cubicBezTo>
                  <a:cubicBezTo>
                    <a:pt x="19578" y="49"/>
                    <a:pt x="19266" y="0"/>
                    <a:pt x="18937" y="0"/>
                  </a:cubicBezTo>
                  <a:cubicBezTo>
                    <a:pt x="18441" y="0"/>
                    <a:pt x="17909" y="111"/>
                    <a:pt x="17399" y="322"/>
                  </a:cubicBezTo>
                  <a:cubicBezTo>
                    <a:pt x="16897" y="530"/>
                    <a:pt x="16455" y="817"/>
                    <a:pt x="16120" y="1153"/>
                  </a:cubicBezTo>
                  <a:lnTo>
                    <a:pt x="13392" y="3887"/>
                  </a:lnTo>
                  <a:lnTo>
                    <a:pt x="4545" y="1343"/>
                  </a:lnTo>
                  <a:cubicBezTo>
                    <a:pt x="4357" y="1289"/>
                    <a:pt x="4162" y="1262"/>
                    <a:pt x="3966" y="1262"/>
                  </a:cubicBezTo>
                  <a:cubicBezTo>
                    <a:pt x="3691" y="1262"/>
                    <a:pt x="3423" y="1315"/>
                    <a:pt x="3169" y="1420"/>
                  </a:cubicBezTo>
                  <a:cubicBezTo>
                    <a:pt x="2911" y="1526"/>
                    <a:pt x="2680" y="1680"/>
                    <a:pt x="2482" y="1878"/>
                  </a:cubicBezTo>
                  <a:lnTo>
                    <a:pt x="1062" y="3301"/>
                  </a:lnTo>
                  <a:cubicBezTo>
                    <a:pt x="828" y="3536"/>
                    <a:pt x="650" y="3827"/>
                    <a:pt x="549" y="4142"/>
                  </a:cubicBezTo>
                  <a:cubicBezTo>
                    <a:pt x="452" y="4442"/>
                    <a:pt x="424" y="4765"/>
                    <a:pt x="467" y="5077"/>
                  </a:cubicBezTo>
                  <a:cubicBezTo>
                    <a:pt x="511" y="5389"/>
                    <a:pt x="625" y="5693"/>
                    <a:pt x="799" y="5955"/>
                  </a:cubicBezTo>
                  <a:cubicBezTo>
                    <a:pt x="982" y="6230"/>
                    <a:pt x="1232" y="6462"/>
                    <a:pt x="1522" y="6624"/>
                  </a:cubicBezTo>
                  <a:lnTo>
                    <a:pt x="7382" y="9910"/>
                  </a:lnTo>
                  <a:lnTo>
                    <a:pt x="5692" y="11604"/>
                  </a:lnTo>
                  <a:lnTo>
                    <a:pt x="2894" y="11069"/>
                  </a:lnTo>
                  <a:cubicBezTo>
                    <a:pt x="2765" y="11044"/>
                    <a:pt x="2632" y="11031"/>
                    <a:pt x="2501" y="11031"/>
                  </a:cubicBezTo>
                  <a:cubicBezTo>
                    <a:pt x="2225" y="11031"/>
                    <a:pt x="1956" y="11085"/>
                    <a:pt x="1701" y="11190"/>
                  </a:cubicBezTo>
                  <a:cubicBezTo>
                    <a:pt x="1444" y="11296"/>
                    <a:pt x="1213" y="11450"/>
                    <a:pt x="1017" y="11647"/>
                  </a:cubicBezTo>
                  <a:lnTo>
                    <a:pt x="615" y="12050"/>
                  </a:lnTo>
                  <a:cubicBezTo>
                    <a:pt x="380" y="12285"/>
                    <a:pt x="203" y="12576"/>
                    <a:pt x="101" y="12891"/>
                  </a:cubicBezTo>
                  <a:cubicBezTo>
                    <a:pt x="5" y="13191"/>
                    <a:pt x="-23" y="13513"/>
                    <a:pt x="20" y="13826"/>
                  </a:cubicBezTo>
                  <a:cubicBezTo>
                    <a:pt x="63" y="14138"/>
                    <a:pt x="178" y="14441"/>
                    <a:pt x="352" y="14703"/>
                  </a:cubicBezTo>
                  <a:cubicBezTo>
                    <a:pt x="535" y="14979"/>
                    <a:pt x="785" y="15210"/>
                    <a:pt x="1074" y="15373"/>
                  </a:cubicBezTo>
                  <a:lnTo>
                    <a:pt x="4369" y="17221"/>
                  </a:lnTo>
                  <a:lnTo>
                    <a:pt x="6213" y="20524"/>
                  </a:lnTo>
                  <a:cubicBezTo>
                    <a:pt x="6584" y="21188"/>
                    <a:pt x="7286" y="21600"/>
                    <a:pt x="8046" y="21600"/>
                  </a:cubicBezTo>
                  <a:cubicBezTo>
                    <a:pt x="8606" y="21600"/>
                    <a:pt x="9132" y="21381"/>
                    <a:pt x="9529" y="20984"/>
                  </a:cubicBezTo>
                  <a:lnTo>
                    <a:pt x="9930" y="20581"/>
                  </a:lnTo>
                  <a:cubicBezTo>
                    <a:pt x="10422" y="20088"/>
                    <a:pt x="10638" y="19385"/>
                    <a:pt x="10508" y="18700"/>
                  </a:cubicBezTo>
                  <a:lnTo>
                    <a:pt x="9974" y="15896"/>
                  </a:lnTo>
                  <a:lnTo>
                    <a:pt x="11664" y="14201"/>
                  </a:lnTo>
                  <a:lnTo>
                    <a:pt x="14942" y="20075"/>
                  </a:lnTo>
                  <a:cubicBezTo>
                    <a:pt x="15313" y="20739"/>
                    <a:pt x="16015" y="21152"/>
                    <a:pt x="16775" y="21152"/>
                  </a:cubicBezTo>
                  <a:cubicBezTo>
                    <a:pt x="17335" y="21152"/>
                    <a:pt x="17861" y="20933"/>
                    <a:pt x="18258" y="20536"/>
                  </a:cubicBezTo>
                  <a:lnTo>
                    <a:pt x="19678" y="19113"/>
                  </a:lnTo>
                  <a:cubicBezTo>
                    <a:pt x="20217" y="18572"/>
                    <a:pt x="20422" y="17780"/>
                    <a:pt x="20211" y="17045"/>
                  </a:cubicBezTo>
                  <a:lnTo>
                    <a:pt x="17674" y="8178"/>
                  </a:lnTo>
                  <a:lnTo>
                    <a:pt x="20402" y="5443"/>
                  </a:lnTo>
                  <a:cubicBezTo>
                    <a:pt x="20900" y="4943"/>
                    <a:pt x="21298" y="4185"/>
                    <a:pt x="21464" y="3413"/>
                  </a:cubicBezTo>
                  <a:cubicBezTo>
                    <a:pt x="21559" y="2971"/>
                    <a:pt x="21577" y="2546"/>
                    <a:pt x="21517" y="2149"/>
                  </a:cubicBezTo>
                  <a:cubicBezTo>
                    <a:pt x="21432" y="1592"/>
                    <a:pt x="21192" y="1102"/>
                    <a:pt x="20822" y="731"/>
                  </a:cubicBezTo>
                  <a:cubicBezTo>
                    <a:pt x="20822" y="731"/>
                    <a:pt x="20822" y="731"/>
                    <a:pt x="20822" y="731"/>
                  </a:cubicBezTo>
                  <a:close/>
                </a:path>
              </a:pathLst>
            </a:custGeom>
            <a:solidFill>
              <a:srgbClr val="FFFFFF"/>
            </a:solidFill>
            <a:ln w="12700" cap="flat">
              <a:noFill/>
              <a:miter lim="400000"/>
            </a:ln>
            <a:effectLst/>
          </p:spPr>
          <p:txBody>
            <a:bodyPr anchor="ctr"/>
            <a:lstStyle/>
            <a:p>
              <a:pPr algn="ctr"/>
              <a:endParaRPr sz="1350">
                <a:latin typeface="Source Han Sans SC"/>
                <a:cs typeface="+mn-ea"/>
                <a:sym typeface="Source Han Sans SC"/>
              </a:endParaRPr>
            </a:p>
          </p:txBody>
        </p:sp>
        <p:sp>
          <p:nvSpPr>
            <p:cNvPr id="60" name="任意多边形: 形状 19">
              <a:extLst>
                <a:ext uri="{FF2B5EF4-FFF2-40B4-BE49-F238E27FC236}">
                  <a16:creationId xmlns:a16="http://schemas.microsoft.com/office/drawing/2014/main" id="{0FD4CBA8-0358-47E2-B2A8-BF0002245FAE}"/>
                </a:ext>
              </a:extLst>
            </p:cNvPr>
            <p:cNvSpPr/>
            <p:nvPr/>
          </p:nvSpPr>
          <p:spPr>
            <a:xfrm>
              <a:off x="2948100" y="2031938"/>
              <a:ext cx="402178" cy="326794"/>
            </a:xfrm>
            <a:custGeom>
              <a:avLst/>
              <a:gdLst/>
              <a:ahLst/>
              <a:cxnLst>
                <a:cxn ang="0">
                  <a:pos x="wd2" y="hd2"/>
                </a:cxn>
                <a:cxn ang="5400000">
                  <a:pos x="wd2" y="hd2"/>
                </a:cxn>
                <a:cxn ang="10800000">
                  <a:pos x="wd2" y="hd2"/>
                </a:cxn>
                <a:cxn ang="16200000">
                  <a:pos x="wd2" y="hd2"/>
                </a:cxn>
              </a:cxnLst>
              <a:rect l="0" t="0" r="r" b="b"/>
              <a:pathLst>
                <a:path w="21600" h="21600" extrusionOk="0">
                  <a:moveTo>
                    <a:pt x="2024" y="0"/>
                  </a:moveTo>
                  <a:cubicBezTo>
                    <a:pt x="912" y="0"/>
                    <a:pt x="0" y="1122"/>
                    <a:pt x="0" y="2491"/>
                  </a:cubicBezTo>
                  <a:lnTo>
                    <a:pt x="0" y="11634"/>
                  </a:lnTo>
                  <a:cubicBezTo>
                    <a:pt x="0" y="13008"/>
                    <a:pt x="912" y="14134"/>
                    <a:pt x="2024" y="14134"/>
                  </a:cubicBezTo>
                  <a:lnTo>
                    <a:pt x="2024" y="16617"/>
                  </a:lnTo>
                  <a:cubicBezTo>
                    <a:pt x="2024" y="17994"/>
                    <a:pt x="2935" y="19109"/>
                    <a:pt x="4049" y="19109"/>
                  </a:cubicBezTo>
                  <a:lnTo>
                    <a:pt x="4822" y="19109"/>
                  </a:lnTo>
                  <a:cubicBezTo>
                    <a:pt x="5125" y="20540"/>
                    <a:pt x="6166" y="21600"/>
                    <a:pt x="7423" y="21600"/>
                  </a:cubicBezTo>
                  <a:cubicBezTo>
                    <a:pt x="8673" y="21600"/>
                    <a:pt x="9726" y="20540"/>
                    <a:pt x="10030" y="19109"/>
                  </a:cubicBezTo>
                  <a:lnTo>
                    <a:pt x="13594" y="19109"/>
                  </a:lnTo>
                  <a:cubicBezTo>
                    <a:pt x="13897" y="20540"/>
                    <a:pt x="14942" y="21600"/>
                    <a:pt x="16202" y="21600"/>
                  </a:cubicBezTo>
                  <a:cubicBezTo>
                    <a:pt x="17449" y="21600"/>
                    <a:pt x="18498" y="20540"/>
                    <a:pt x="18803" y="19109"/>
                  </a:cubicBezTo>
                  <a:lnTo>
                    <a:pt x="19576" y="19109"/>
                  </a:lnTo>
                  <a:cubicBezTo>
                    <a:pt x="20692" y="19109"/>
                    <a:pt x="21600" y="17994"/>
                    <a:pt x="21600" y="16617"/>
                  </a:cubicBezTo>
                  <a:lnTo>
                    <a:pt x="21600" y="11634"/>
                  </a:lnTo>
                  <a:cubicBezTo>
                    <a:pt x="21600" y="11142"/>
                    <a:pt x="21482" y="10663"/>
                    <a:pt x="21259" y="10248"/>
                  </a:cubicBezTo>
                  <a:lnTo>
                    <a:pt x="18554" y="5265"/>
                  </a:lnTo>
                  <a:cubicBezTo>
                    <a:pt x="18182" y="4566"/>
                    <a:pt x="17557" y="4160"/>
                    <a:pt x="16876" y="4160"/>
                  </a:cubicBezTo>
                  <a:lnTo>
                    <a:pt x="14177" y="4160"/>
                  </a:lnTo>
                  <a:lnTo>
                    <a:pt x="14177" y="2491"/>
                  </a:lnTo>
                  <a:cubicBezTo>
                    <a:pt x="14177" y="1122"/>
                    <a:pt x="13265" y="0"/>
                    <a:pt x="12146" y="0"/>
                  </a:cubicBezTo>
                  <a:lnTo>
                    <a:pt x="2024" y="0"/>
                  </a:lnTo>
                  <a:close/>
                  <a:moveTo>
                    <a:pt x="2024" y="1669"/>
                  </a:moveTo>
                  <a:lnTo>
                    <a:pt x="12146" y="1669"/>
                  </a:lnTo>
                  <a:cubicBezTo>
                    <a:pt x="12524" y="1669"/>
                    <a:pt x="12821" y="2034"/>
                    <a:pt x="12821" y="2491"/>
                  </a:cubicBezTo>
                  <a:lnTo>
                    <a:pt x="12821" y="11634"/>
                  </a:lnTo>
                  <a:cubicBezTo>
                    <a:pt x="12821" y="12090"/>
                    <a:pt x="12524" y="12465"/>
                    <a:pt x="12146" y="12465"/>
                  </a:cubicBezTo>
                  <a:cubicBezTo>
                    <a:pt x="12146" y="12465"/>
                    <a:pt x="2024" y="12465"/>
                    <a:pt x="2024" y="12465"/>
                  </a:cubicBezTo>
                  <a:cubicBezTo>
                    <a:pt x="1649" y="12465"/>
                    <a:pt x="1350" y="12090"/>
                    <a:pt x="1350" y="11634"/>
                  </a:cubicBezTo>
                  <a:lnTo>
                    <a:pt x="1350" y="2491"/>
                  </a:lnTo>
                  <a:cubicBezTo>
                    <a:pt x="1350" y="2034"/>
                    <a:pt x="1649" y="1669"/>
                    <a:pt x="2024" y="1669"/>
                  </a:cubicBezTo>
                  <a:close/>
                  <a:moveTo>
                    <a:pt x="14177" y="5821"/>
                  </a:moveTo>
                  <a:lnTo>
                    <a:pt x="16876" y="5821"/>
                  </a:lnTo>
                  <a:cubicBezTo>
                    <a:pt x="17102" y="5821"/>
                    <a:pt x="17311" y="5958"/>
                    <a:pt x="17440" y="6184"/>
                  </a:cubicBezTo>
                  <a:lnTo>
                    <a:pt x="20132" y="11175"/>
                  </a:lnTo>
                  <a:cubicBezTo>
                    <a:pt x="20206" y="11307"/>
                    <a:pt x="20250" y="11475"/>
                    <a:pt x="20250" y="11634"/>
                  </a:cubicBezTo>
                  <a:cubicBezTo>
                    <a:pt x="20250" y="11634"/>
                    <a:pt x="20250" y="16617"/>
                    <a:pt x="20250" y="16617"/>
                  </a:cubicBezTo>
                  <a:cubicBezTo>
                    <a:pt x="20250" y="17074"/>
                    <a:pt x="19946" y="17448"/>
                    <a:pt x="19576" y="17448"/>
                  </a:cubicBezTo>
                  <a:lnTo>
                    <a:pt x="18803" y="17448"/>
                  </a:lnTo>
                  <a:cubicBezTo>
                    <a:pt x="18498" y="16016"/>
                    <a:pt x="17455" y="14956"/>
                    <a:pt x="16202" y="14956"/>
                  </a:cubicBezTo>
                  <a:cubicBezTo>
                    <a:pt x="14942" y="14956"/>
                    <a:pt x="13897" y="16016"/>
                    <a:pt x="13594" y="17448"/>
                  </a:cubicBezTo>
                  <a:lnTo>
                    <a:pt x="10030" y="17448"/>
                  </a:lnTo>
                  <a:cubicBezTo>
                    <a:pt x="9729" y="16016"/>
                    <a:pt x="8678" y="14956"/>
                    <a:pt x="7423" y="14956"/>
                  </a:cubicBezTo>
                  <a:cubicBezTo>
                    <a:pt x="6166" y="14956"/>
                    <a:pt x="5125" y="16016"/>
                    <a:pt x="4822" y="17448"/>
                  </a:cubicBezTo>
                  <a:lnTo>
                    <a:pt x="4049" y="17448"/>
                  </a:lnTo>
                  <a:cubicBezTo>
                    <a:pt x="3676" y="17448"/>
                    <a:pt x="3374" y="17074"/>
                    <a:pt x="3374" y="16617"/>
                  </a:cubicBezTo>
                  <a:lnTo>
                    <a:pt x="3374" y="14134"/>
                  </a:lnTo>
                  <a:lnTo>
                    <a:pt x="12146" y="14134"/>
                  </a:lnTo>
                  <a:cubicBezTo>
                    <a:pt x="13265" y="14134"/>
                    <a:pt x="14177" y="13008"/>
                    <a:pt x="14177" y="11634"/>
                  </a:cubicBezTo>
                  <a:lnTo>
                    <a:pt x="14177" y="5821"/>
                  </a:lnTo>
                  <a:close/>
                  <a:moveTo>
                    <a:pt x="15553" y="6450"/>
                  </a:moveTo>
                  <a:cubicBezTo>
                    <a:pt x="15182" y="6450"/>
                    <a:pt x="14885" y="6824"/>
                    <a:pt x="14885" y="7281"/>
                  </a:cubicBezTo>
                  <a:lnTo>
                    <a:pt x="14885" y="12263"/>
                  </a:lnTo>
                  <a:cubicBezTo>
                    <a:pt x="14885" y="12721"/>
                    <a:pt x="15182" y="13102"/>
                    <a:pt x="15553" y="13102"/>
                  </a:cubicBezTo>
                  <a:lnTo>
                    <a:pt x="18259" y="13102"/>
                  </a:lnTo>
                  <a:cubicBezTo>
                    <a:pt x="18629" y="13102"/>
                    <a:pt x="18934" y="12721"/>
                    <a:pt x="18934" y="12263"/>
                  </a:cubicBezTo>
                  <a:lnTo>
                    <a:pt x="18934" y="11022"/>
                  </a:lnTo>
                  <a:cubicBezTo>
                    <a:pt x="18934" y="10857"/>
                    <a:pt x="18888" y="10694"/>
                    <a:pt x="18816" y="10554"/>
                  </a:cubicBezTo>
                  <a:cubicBezTo>
                    <a:pt x="18816" y="10554"/>
                    <a:pt x="16798" y="6829"/>
                    <a:pt x="16798" y="6829"/>
                  </a:cubicBezTo>
                  <a:cubicBezTo>
                    <a:pt x="16673" y="6592"/>
                    <a:pt x="16460" y="6450"/>
                    <a:pt x="16234" y="6450"/>
                  </a:cubicBezTo>
                  <a:lnTo>
                    <a:pt x="15553" y="6450"/>
                  </a:lnTo>
                  <a:close/>
                  <a:moveTo>
                    <a:pt x="15553" y="7281"/>
                  </a:moveTo>
                  <a:lnTo>
                    <a:pt x="16234" y="7281"/>
                  </a:lnTo>
                  <a:lnTo>
                    <a:pt x="18259" y="11022"/>
                  </a:lnTo>
                  <a:cubicBezTo>
                    <a:pt x="18259" y="11022"/>
                    <a:pt x="18259" y="12263"/>
                    <a:pt x="18259" y="12263"/>
                  </a:cubicBezTo>
                  <a:lnTo>
                    <a:pt x="15553" y="12263"/>
                  </a:lnTo>
                  <a:lnTo>
                    <a:pt x="15553" y="7281"/>
                  </a:lnTo>
                  <a:close/>
                  <a:moveTo>
                    <a:pt x="7423" y="16617"/>
                  </a:moveTo>
                  <a:cubicBezTo>
                    <a:pt x="8167" y="16617"/>
                    <a:pt x="8772" y="17365"/>
                    <a:pt x="8772" y="18278"/>
                  </a:cubicBezTo>
                  <a:cubicBezTo>
                    <a:pt x="8772" y="19191"/>
                    <a:pt x="8167" y="19939"/>
                    <a:pt x="7423" y="19939"/>
                  </a:cubicBezTo>
                  <a:cubicBezTo>
                    <a:pt x="6677" y="19939"/>
                    <a:pt x="6073" y="19191"/>
                    <a:pt x="6073" y="18278"/>
                  </a:cubicBezTo>
                  <a:cubicBezTo>
                    <a:pt x="6073" y="17365"/>
                    <a:pt x="6677" y="16617"/>
                    <a:pt x="7423" y="16617"/>
                  </a:cubicBezTo>
                  <a:close/>
                  <a:moveTo>
                    <a:pt x="16202" y="16617"/>
                  </a:moveTo>
                  <a:cubicBezTo>
                    <a:pt x="16943" y="16617"/>
                    <a:pt x="17551" y="17365"/>
                    <a:pt x="17551" y="18278"/>
                  </a:cubicBezTo>
                  <a:cubicBezTo>
                    <a:pt x="17551" y="19191"/>
                    <a:pt x="16943" y="19939"/>
                    <a:pt x="16202" y="19939"/>
                  </a:cubicBezTo>
                  <a:cubicBezTo>
                    <a:pt x="15454" y="19939"/>
                    <a:pt x="14852" y="19191"/>
                    <a:pt x="14852" y="18278"/>
                  </a:cubicBezTo>
                  <a:cubicBezTo>
                    <a:pt x="14852" y="17365"/>
                    <a:pt x="15454" y="16617"/>
                    <a:pt x="16202" y="16617"/>
                  </a:cubicBezTo>
                  <a:close/>
                </a:path>
              </a:pathLst>
            </a:custGeom>
            <a:solidFill>
              <a:srgbClr val="FFFFFF"/>
            </a:solidFill>
            <a:ln w="12700" cap="flat">
              <a:noFill/>
              <a:miter lim="400000"/>
            </a:ln>
            <a:effectLst/>
          </p:spPr>
          <p:txBody>
            <a:bodyPr anchor="ctr"/>
            <a:lstStyle/>
            <a:p>
              <a:pPr algn="ctr"/>
              <a:endParaRPr sz="1350">
                <a:latin typeface="Source Han Sans SC"/>
                <a:cs typeface="+mn-ea"/>
                <a:sym typeface="Source Han Sans SC"/>
              </a:endParaRPr>
            </a:p>
          </p:txBody>
        </p:sp>
        <p:sp>
          <p:nvSpPr>
            <p:cNvPr id="61" name="任意多边形: 形状 20">
              <a:extLst>
                <a:ext uri="{FF2B5EF4-FFF2-40B4-BE49-F238E27FC236}">
                  <a16:creationId xmlns:a16="http://schemas.microsoft.com/office/drawing/2014/main" id="{7A561924-FBB6-4C2A-BB48-3139BC0B7F5E}"/>
                </a:ext>
              </a:extLst>
            </p:cNvPr>
            <p:cNvSpPr/>
            <p:nvPr/>
          </p:nvSpPr>
          <p:spPr>
            <a:xfrm>
              <a:off x="4376380" y="4441928"/>
              <a:ext cx="348020" cy="441478"/>
            </a:xfrm>
            <a:custGeom>
              <a:avLst/>
              <a:gdLst/>
              <a:ahLst/>
              <a:cxnLst>
                <a:cxn ang="0">
                  <a:pos x="wd2" y="hd2"/>
                </a:cxn>
                <a:cxn ang="5400000">
                  <a:pos x="wd2" y="hd2"/>
                </a:cxn>
                <a:cxn ang="10800000">
                  <a:pos x="wd2" y="hd2"/>
                </a:cxn>
                <a:cxn ang="16200000">
                  <a:pos x="wd2" y="hd2"/>
                </a:cxn>
              </a:cxnLst>
              <a:rect l="0" t="0" r="r" b="b"/>
              <a:pathLst>
                <a:path w="21600" h="21600" extrusionOk="0">
                  <a:moveTo>
                    <a:pt x="18003" y="6729"/>
                  </a:moveTo>
                  <a:cubicBezTo>
                    <a:pt x="17891" y="6790"/>
                    <a:pt x="17842" y="6883"/>
                    <a:pt x="17842" y="6994"/>
                  </a:cubicBezTo>
                  <a:cubicBezTo>
                    <a:pt x="17842" y="7080"/>
                    <a:pt x="17901" y="7139"/>
                    <a:pt x="18015" y="7191"/>
                  </a:cubicBezTo>
                  <a:cubicBezTo>
                    <a:pt x="18122" y="7230"/>
                    <a:pt x="18344" y="7284"/>
                    <a:pt x="18697" y="7352"/>
                  </a:cubicBezTo>
                  <a:cubicBezTo>
                    <a:pt x="19207" y="7434"/>
                    <a:pt x="19552" y="7540"/>
                    <a:pt x="19715" y="7661"/>
                  </a:cubicBezTo>
                  <a:cubicBezTo>
                    <a:pt x="19899" y="7775"/>
                    <a:pt x="19976" y="7963"/>
                    <a:pt x="19976" y="8220"/>
                  </a:cubicBezTo>
                  <a:cubicBezTo>
                    <a:pt x="19976" y="8479"/>
                    <a:pt x="19851" y="8684"/>
                    <a:pt x="19591" y="8842"/>
                  </a:cubicBezTo>
                  <a:cubicBezTo>
                    <a:pt x="19332" y="8993"/>
                    <a:pt x="18985" y="9069"/>
                    <a:pt x="18546" y="9069"/>
                  </a:cubicBezTo>
                  <a:cubicBezTo>
                    <a:pt x="18091" y="9069"/>
                    <a:pt x="17748" y="8987"/>
                    <a:pt x="17505" y="8826"/>
                  </a:cubicBezTo>
                  <a:cubicBezTo>
                    <a:pt x="17256" y="8660"/>
                    <a:pt x="17122" y="8433"/>
                    <a:pt x="17105" y="8130"/>
                  </a:cubicBezTo>
                  <a:lnTo>
                    <a:pt x="17814" y="8130"/>
                  </a:lnTo>
                  <a:cubicBezTo>
                    <a:pt x="17814" y="8283"/>
                    <a:pt x="17879" y="8395"/>
                    <a:pt x="18015" y="8471"/>
                  </a:cubicBezTo>
                  <a:cubicBezTo>
                    <a:pt x="18132" y="8553"/>
                    <a:pt x="18312" y="8592"/>
                    <a:pt x="18546" y="8592"/>
                  </a:cubicBezTo>
                  <a:cubicBezTo>
                    <a:pt x="18773" y="8592"/>
                    <a:pt x="18957" y="8562"/>
                    <a:pt x="19091" y="8501"/>
                  </a:cubicBezTo>
                  <a:cubicBezTo>
                    <a:pt x="19217" y="8442"/>
                    <a:pt x="19283" y="8356"/>
                    <a:pt x="19283" y="8253"/>
                  </a:cubicBezTo>
                  <a:cubicBezTo>
                    <a:pt x="19283" y="8152"/>
                    <a:pt x="19234" y="8078"/>
                    <a:pt x="19148" y="8024"/>
                  </a:cubicBezTo>
                  <a:cubicBezTo>
                    <a:pt x="19054" y="7973"/>
                    <a:pt x="18860" y="7926"/>
                    <a:pt x="18555" y="7874"/>
                  </a:cubicBezTo>
                  <a:cubicBezTo>
                    <a:pt x="18003" y="7775"/>
                    <a:pt x="17623" y="7669"/>
                    <a:pt x="17440" y="7554"/>
                  </a:cubicBezTo>
                  <a:cubicBezTo>
                    <a:pt x="17256" y="7442"/>
                    <a:pt x="17161" y="7268"/>
                    <a:pt x="17161" y="7024"/>
                  </a:cubicBezTo>
                  <a:cubicBezTo>
                    <a:pt x="17161" y="6759"/>
                    <a:pt x="17278" y="6550"/>
                    <a:pt x="17527" y="6388"/>
                  </a:cubicBezTo>
                  <a:cubicBezTo>
                    <a:pt x="17776" y="6230"/>
                    <a:pt x="18103" y="6154"/>
                    <a:pt x="18524" y="6154"/>
                  </a:cubicBezTo>
                  <a:cubicBezTo>
                    <a:pt x="18919" y="6154"/>
                    <a:pt x="19234" y="6230"/>
                    <a:pt x="19487" y="6397"/>
                  </a:cubicBezTo>
                  <a:cubicBezTo>
                    <a:pt x="19737" y="6563"/>
                    <a:pt x="19868" y="6785"/>
                    <a:pt x="19899" y="7063"/>
                  </a:cubicBezTo>
                  <a:lnTo>
                    <a:pt x="19179" y="7063"/>
                  </a:lnTo>
                  <a:cubicBezTo>
                    <a:pt x="19169" y="6926"/>
                    <a:pt x="19091" y="6820"/>
                    <a:pt x="18967" y="6747"/>
                  </a:cubicBezTo>
                  <a:cubicBezTo>
                    <a:pt x="18832" y="6670"/>
                    <a:pt x="18648" y="6631"/>
                    <a:pt x="18437" y="6631"/>
                  </a:cubicBezTo>
                  <a:cubicBezTo>
                    <a:pt x="18257" y="6631"/>
                    <a:pt x="18103" y="6661"/>
                    <a:pt x="18003" y="6729"/>
                  </a:cubicBezTo>
                  <a:cubicBezTo>
                    <a:pt x="18003" y="6729"/>
                    <a:pt x="18003" y="6729"/>
                    <a:pt x="18003" y="6729"/>
                  </a:cubicBezTo>
                  <a:close/>
                  <a:moveTo>
                    <a:pt x="15761" y="7344"/>
                  </a:moveTo>
                  <a:cubicBezTo>
                    <a:pt x="15665" y="7405"/>
                    <a:pt x="15528" y="7434"/>
                    <a:pt x="15338" y="7434"/>
                  </a:cubicBezTo>
                  <a:lnTo>
                    <a:pt x="14490" y="7434"/>
                  </a:lnTo>
                  <a:lnTo>
                    <a:pt x="14490" y="6707"/>
                  </a:lnTo>
                  <a:lnTo>
                    <a:pt x="15366" y="6707"/>
                  </a:lnTo>
                  <a:cubicBezTo>
                    <a:pt x="15549" y="6707"/>
                    <a:pt x="15675" y="6738"/>
                    <a:pt x="15768" y="6798"/>
                  </a:cubicBezTo>
                  <a:cubicBezTo>
                    <a:pt x="15865" y="6857"/>
                    <a:pt x="15902" y="6950"/>
                    <a:pt x="15902" y="7070"/>
                  </a:cubicBezTo>
                  <a:cubicBezTo>
                    <a:pt x="15902" y="7191"/>
                    <a:pt x="15855" y="7284"/>
                    <a:pt x="15761" y="7344"/>
                  </a:cubicBezTo>
                  <a:cubicBezTo>
                    <a:pt x="15761" y="7344"/>
                    <a:pt x="15761" y="7344"/>
                    <a:pt x="15761" y="7344"/>
                  </a:cubicBezTo>
                  <a:close/>
                  <a:moveTo>
                    <a:pt x="16633" y="6994"/>
                  </a:moveTo>
                  <a:cubicBezTo>
                    <a:pt x="16633" y="6769"/>
                    <a:pt x="16526" y="6579"/>
                    <a:pt x="16326" y="6435"/>
                  </a:cubicBezTo>
                  <a:cubicBezTo>
                    <a:pt x="16124" y="6299"/>
                    <a:pt x="15855" y="6230"/>
                    <a:pt x="15518" y="6230"/>
                  </a:cubicBezTo>
                  <a:lnTo>
                    <a:pt x="13751" y="6230"/>
                  </a:lnTo>
                  <a:lnTo>
                    <a:pt x="13751" y="8993"/>
                  </a:lnTo>
                  <a:lnTo>
                    <a:pt x="14490" y="8993"/>
                  </a:lnTo>
                  <a:lnTo>
                    <a:pt x="14490" y="7904"/>
                  </a:lnTo>
                  <a:lnTo>
                    <a:pt x="15210" y="7904"/>
                  </a:lnTo>
                  <a:cubicBezTo>
                    <a:pt x="15432" y="7904"/>
                    <a:pt x="15577" y="7926"/>
                    <a:pt x="15665" y="7980"/>
                  </a:cubicBezTo>
                  <a:cubicBezTo>
                    <a:pt x="15761" y="8032"/>
                    <a:pt x="15800" y="8122"/>
                    <a:pt x="15800" y="8245"/>
                  </a:cubicBezTo>
                  <a:lnTo>
                    <a:pt x="15806" y="8494"/>
                  </a:lnTo>
                  <a:cubicBezTo>
                    <a:pt x="15806" y="8609"/>
                    <a:pt x="15815" y="8706"/>
                    <a:pt x="15837" y="8805"/>
                  </a:cubicBezTo>
                  <a:cubicBezTo>
                    <a:pt x="15855" y="8895"/>
                    <a:pt x="15865" y="8963"/>
                    <a:pt x="15886" y="8987"/>
                  </a:cubicBezTo>
                  <a:lnTo>
                    <a:pt x="16692" y="8987"/>
                  </a:lnTo>
                  <a:lnTo>
                    <a:pt x="16692" y="8919"/>
                  </a:lnTo>
                  <a:cubicBezTo>
                    <a:pt x="16633" y="8895"/>
                    <a:pt x="16585" y="8864"/>
                    <a:pt x="16575" y="8826"/>
                  </a:cubicBezTo>
                  <a:cubicBezTo>
                    <a:pt x="16547" y="8788"/>
                    <a:pt x="16538" y="8720"/>
                    <a:pt x="16526" y="8638"/>
                  </a:cubicBezTo>
                  <a:lnTo>
                    <a:pt x="16519" y="8184"/>
                  </a:lnTo>
                  <a:cubicBezTo>
                    <a:pt x="16508" y="7963"/>
                    <a:pt x="16401" y="7805"/>
                    <a:pt x="16202" y="7707"/>
                  </a:cubicBezTo>
                  <a:cubicBezTo>
                    <a:pt x="16174" y="7691"/>
                    <a:pt x="16135" y="7685"/>
                    <a:pt x="16086" y="7661"/>
                  </a:cubicBezTo>
                  <a:cubicBezTo>
                    <a:pt x="16163" y="7639"/>
                    <a:pt x="16230" y="7609"/>
                    <a:pt x="16298" y="7579"/>
                  </a:cubicBezTo>
                  <a:cubicBezTo>
                    <a:pt x="16519" y="7456"/>
                    <a:pt x="16633" y="7260"/>
                    <a:pt x="16633" y="6994"/>
                  </a:cubicBezTo>
                  <a:cubicBezTo>
                    <a:pt x="16633" y="6994"/>
                    <a:pt x="16633" y="6994"/>
                    <a:pt x="16633" y="6994"/>
                  </a:cubicBezTo>
                  <a:close/>
                  <a:moveTo>
                    <a:pt x="12311" y="8993"/>
                  </a:moveTo>
                  <a:lnTo>
                    <a:pt x="12311" y="7737"/>
                  </a:lnTo>
                  <a:lnTo>
                    <a:pt x="10936" y="7737"/>
                  </a:lnTo>
                  <a:lnTo>
                    <a:pt x="10936" y="8993"/>
                  </a:lnTo>
                  <a:lnTo>
                    <a:pt x="10200" y="8993"/>
                  </a:lnTo>
                  <a:lnTo>
                    <a:pt x="10200" y="6230"/>
                  </a:lnTo>
                  <a:lnTo>
                    <a:pt x="10936" y="6230"/>
                  </a:lnTo>
                  <a:lnTo>
                    <a:pt x="10936" y="7268"/>
                  </a:lnTo>
                  <a:lnTo>
                    <a:pt x="12311" y="7268"/>
                  </a:lnTo>
                  <a:lnTo>
                    <a:pt x="12311" y="6230"/>
                  </a:lnTo>
                  <a:lnTo>
                    <a:pt x="13033" y="6230"/>
                  </a:lnTo>
                  <a:lnTo>
                    <a:pt x="13033" y="8993"/>
                  </a:lnTo>
                  <a:cubicBezTo>
                    <a:pt x="13033" y="8993"/>
                    <a:pt x="12311" y="8993"/>
                    <a:pt x="12311" y="8993"/>
                  </a:cubicBezTo>
                  <a:close/>
                  <a:moveTo>
                    <a:pt x="16086" y="3348"/>
                  </a:moveTo>
                  <a:lnTo>
                    <a:pt x="16135" y="3271"/>
                  </a:lnTo>
                  <a:lnTo>
                    <a:pt x="17787" y="1111"/>
                  </a:lnTo>
                  <a:lnTo>
                    <a:pt x="17787" y="3348"/>
                  </a:lnTo>
                  <a:cubicBezTo>
                    <a:pt x="17787" y="3348"/>
                    <a:pt x="16086" y="3348"/>
                    <a:pt x="16086" y="3348"/>
                  </a:cubicBezTo>
                  <a:close/>
                  <a:moveTo>
                    <a:pt x="17787" y="5367"/>
                  </a:moveTo>
                  <a:lnTo>
                    <a:pt x="19104" y="5367"/>
                  </a:lnTo>
                  <a:lnTo>
                    <a:pt x="19104" y="4180"/>
                  </a:lnTo>
                  <a:lnTo>
                    <a:pt x="19868" y="4180"/>
                  </a:lnTo>
                  <a:lnTo>
                    <a:pt x="19868" y="3348"/>
                  </a:lnTo>
                  <a:lnTo>
                    <a:pt x="19104" y="3348"/>
                  </a:lnTo>
                  <a:lnTo>
                    <a:pt x="19104" y="0"/>
                  </a:lnTo>
                  <a:lnTo>
                    <a:pt x="17613" y="0"/>
                  </a:lnTo>
                  <a:lnTo>
                    <a:pt x="15106" y="3271"/>
                  </a:lnTo>
                  <a:lnTo>
                    <a:pt x="15106" y="4180"/>
                  </a:lnTo>
                  <a:lnTo>
                    <a:pt x="17787" y="4180"/>
                  </a:lnTo>
                  <a:cubicBezTo>
                    <a:pt x="17787" y="4180"/>
                    <a:pt x="17787" y="5367"/>
                    <a:pt x="17787" y="5367"/>
                  </a:cubicBezTo>
                  <a:close/>
                  <a:moveTo>
                    <a:pt x="14415" y="5367"/>
                  </a:moveTo>
                  <a:lnTo>
                    <a:pt x="9776" y="5367"/>
                  </a:lnTo>
                  <a:lnTo>
                    <a:pt x="9776" y="5360"/>
                  </a:lnTo>
                  <a:cubicBezTo>
                    <a:pt x="9776" y="4876"/>
                    <a:pt x="9929" y="4451"/>
                    <a:pt x="10247" y="4095"/>
                  </a:cubicBezTo>
                  <a:cubicBezTo>
                    <a:pt x="10563" y="3746"/>
                    <a:pt x="11159" y="3340"/>
                    <a:pt x="12024" y="2853"/>
                  </a:cubicBezTo>
                  <a:cubicBezTo>
                    <a:pt x="12410" y="2643"/>
                    <a:pt x="12676" y="2443"/>
                    <a:pt x="12841" y="2271"/>
                  </a:cubicBezTo>
                  <a:cubicBezTo>
                    <a:pt x="13003" y="2089"/>
                    <a:pt x="13081" y="1892"/>
                    <a:pt x="13081" y="1674"/>
                  </a:cubicBezTo>
                  <a:cubicBezTo>
                    <a:pt x="13081" y="1440"/>
                    <a:pt x="12995" y="1243"/>
                    <a:pt x="12820" y="1106"/>
                  </a:cubicBezTo>
                  <a:cubicBezTo>
                    <a:pt x="12648" y="954"/>
                    <a:pt x="12416" y="885"/>
                    <a:pt x="12121" y="885"/>
                  </a:cubicBezTo>
                  <a:cubicBezTo>
                    <a:pt x="11824" y="885"/>
                    <a:pt x="11581" y="976"/>
                    <a:pt x="11419" y="1158"/>
                  </a:cubicBezTo>
                  <a:cubicBezTo>
                    <a:pt x="11235" y="1342"/>
                    <a:pt x="11159" y="1590"/>
                    <a:pt x="11169" y="1892"/>
                  </a:cubicBezTo>
                  <a:lnTo>
                    <a:pt x="9863" y="1892"/>
                  </a:lnTo>
                  <a:cubicBezTo>
                    <a:pt x="9842" y="1317"/>
                    <a:pt x="10038" y="855"/>
                    <a:pt x="10449" y="514"/>
                  </a:cubicBezTo>
                  <a:cubicBezTo>
                    <a:pt x="10851" y="175"/>
                    <a:pt x="11419" y="0"/>
                    <a:pt x="12139" y="0"/>
                  </a:cubicBezTo>
                  <a:cubicBezTo>
                    <a:pt x="12801" y="0"/>
                    <a:pt x="13348" y="159"/>
                    <a:pt x="13779" y="470"/>
                  </a:cubicBezTo>
                  <a:cubicBezTo>
                    <a:pt x="14194" y="786"/>
                    <a:pt x="14415" y="1188"/>
                    <a:pt x="14415" y="1679"/>
                  </a:cubicBezTo>
                  <a:cubicBezTo>
                    <a:pt x="14415" y="2089"/>
                    <a:pt x="14290" y="2430"/>
                    <a:pt x="14051" y="2695"/>
                  </a:cubicBezTo>
                  <a:cubicBezTo>
                    <a:pt x="13810" y="2960"/>
                    <a:pt x="13358" y="3263"/>
                    <a:pt x="12697" y="3595"/>
                  </a:cubicBezTo>
                  <a:cubicBezTo>
                    <a:pt x="12080" y="3907"/>
                    <a:pt x="11668" y="4180"/>
                    <a:pt x="11438" y="4429"/>
                  </a:cubicBezTo>
                  <a:lnTo>
                    <a:pt x="11438" y="4437"/>
                  </a:lnTo>
                  <a:lnTo>
                    <a:pt x="14415" y="4437"/>
                  </a:lnTo>
                  <a:cubicBezTo>
                    <a:pt x="14415" y="4437"/>
                    <a:pt x="14415" y="5367"/>
                    <a:pt x="14415" y="5367"/>
                  </a:cubicBezTo>
                  <a:close/>
                  <a:moveTo>
                    <a:pt x="11045" y="20298"/>
                  </a:moveTo>
                  <a:cubicBezTo>
                    <a:pt x="11045" y="21008"/>
                    <a:pt x="10314" y="21600"/>
                    <a:pt x="9403" y="21600"/>
                  </a:cubicBezTo>
                  <a:cubicBezTo>
                    <a:pt x="8489" y="21600"/>
                    <a:pt x="7750" y="21008"/>
                    <a:pt x="7750" y="20298"/>
                  </a:cubicBezTo>
                  <a:cubicBezTo>
                    <a:pt x="7750" y="19577"/>
                    <a:pt x="8489" y="18995"/>
                    <a:pt x="9403" y="18995"/>
                  </a:cubicBezTo>
                  <a:cubicBezTo>
                    <a:pt x="10314" y="18995"/>
                    <a:pt x="11045" y="19577"/>
                    <a:pt x="11045" y="20298"/>
                  </a:cubicBezTo>
                  <a:cubicBezTo>
                    <a:pt x="11045" y="20298"/>
                    <a:pt x="11045" y="20298"/>
                    <a:pt x="11045" y="20298"/>
                  </a:cubicBezTo>
                  <a:close/>
                  <a:moveTo>
                    <a:pt x="5175" y="20298"/>
                  </a:moveTo>
                  <a:cubicBezTo>
                    <a:pt x="5175" y="21008"/>
                    <a:pt x="4448" y="21600"/>
                    <a:pt x="3541" y="21600"/>
                  </a:cubicBezTo>
                  <a:cubicBezTo>
                    <a:pt x="2625" y="21600"/>
                    <a:pt x="1882" y="21008"/>
                    <a:pt x="1882" y="20298"/>
                  </a:cubicBezTo>
                  <a:cubicBezTo>
                    <a:pt x="1882" y="19577"/>
                    <a:pt x="2625" y="18995"/>
                    <a:pt x="3541" y="18995"/>
                  </a:cubicBezTo>
                  <a:cubicBezTo>
                    <a:pt x="4448" y="18995"/>
                    <a:pt x="5175" y="19577"/>
                    <a:pt x="5175" y="20298"/>
                  </a:cubicBezTo>
                  <a:cubicBezTo>
                    <a:pt x="5175" y="20298"/>
                    <a:pt x="5175" y="20298"/>
                    <a:pt x="5175" y="20298"/>
                  </a:cubicBezTo>
                  <a:close/>
                  <a:moveTo>
                    <a:pt x="21600" y="12006"/>
                  </a:moveTo>
                  <a:cubicBezTo>
                    <a:pt x="21600" y="12259"/>
                    <a:pt x="21339" y="12460"/>
                    <a:pt x="21021" y="12460"/>
                  </a:cubicBezTo>
                  <a:lnTo>
                    <a:pt x="16990" y="12460"/>
                  </a:lnTo>
                  <a:lnTo>
                    <a:pt x="13714" y="18359"/>
                  </a:lnTo>
                  <a:cubicBezTo>
                    <a:pt x="13627" y="18526"/>
                    <a:pt x="13417" y="18624"/>
                    <a:pt x="13184" y="18624"/>
                  </a:cubicBezTo>
                  <a:lnTo>
                    <a:pt x="847" y="18624"/>
                  </a:lnTo>
                  <a:cubicBezTo>
                    <a:pt x="523" y="18624"/>
                    <a:pt x="264" y="18428"/>
                    <a:pt x="264" y="18177"/>
                  </a:cubicBezTo>
                  <a:cubicBezTo>
                    <a:pt x="264" y="17928"/>
                    <a:pt x="523" y="17723"/>
                    <a:pt x="847" y="17723"/>
                  </a:cubicBezTo>
                  <a:lnTo>
                    <a:pt x="12810" y="17723"/>
                  </a:lnTo>
                  <a:lnTo>
                    <a:pt x="16086" y="11824"/>
                  </a:lnTo>
                  <a:cubicBezTo>
                    <a:pt x="16174" y="11657"/>
                    <a:pt x="16384" y="11554"/>
                    <a:pt x="16613" y="11554"/>
                  </a:cubicBezTo>
                  <a:lnTo>
                    <a:pt x="21021" y="11554"/>
                  </a:lnTo>
                  <a:cubicBezTo>
                    <a:pt x="21339" y="11554"/>
                    <a:pt x="21600" y="11758"/>
                    <a:pt x="21600" y="12006"/>
                  </a:cubicBezTo>
                  <a:cubicBezTo>
                    <a:pt x="21600" y="12006"/>
                    <a:pt x="21600" y="12006"/>
                    <a:pt x="21600" y="12006"/>
                  </a:cubicBezTo>
                  <a:close/>
                  <a:moveTo>
                    <a:pt x="3650" y="4466"/>
                  </a:moveTo>
                  <a:cubicBezTo>
                    <a:pt x="5034" y="4466"/>
                    <a:pt x="6147" y="5345"/>
                    <a:pt x="6147" y="6435"/>
                  </a:cubicBezTo>
                  <a:lnTo>
                    <a:pt x="6147" y="9675"/>
                  </a:lnTo>
                  <a:lnTo>
                    <a:pt x="1158" y="9675"/>
                  </a:lnTo>
                  <a:lnTo>
                    <a:pt x="1158" y="6435"/>
                  </a:lnTo>
                  <a:cubicBezTo>
                    <a:pt x="1158" y="5345"/>
                    <a:pt x="2273" y="4466"/>
                    <a:pt x="3650" y="4466"/>
                  </a:cubicBezTo>
                  <a:cubicBezTo>
                    <a:pt x="3650" y="4466"/>
                    <a:pt x="3650" y="4466"/>
                    <a:pt x="3650" y="4466"/>
                  </a:cubicBezTo>
                  <a:close/>
                  <a:moveTo>
                    <a:pt x="10936" y="11113"/>
                  </a:moveTo>
                  <a:lnTo>
                    <a:pt x="5982" y="15080"/>
                  </a:lnTo>
                  <a:cubicBezTo>
                    <a:pt x="4963" y="13984"/>
                    <a:pt x="5059" y="12430"/>
                    <a:pt x="6310" y="11431"/>
                  </a:cubicBezTo>
                  <a:cubicBezTo>
                    <a:pt x="6992" y="10888"/>
                    <a:pt x="7903" y="10585"/>
                    <a:pt x="8872" y="10585"/>
                  </a:cubicBezTo>
                  <a:cubicBezTo>
                    <a:pt x="9620" y="10590"/>
                    <a:pt x="10341" y="10772"/>
                    <a:pt x="10936" y="11113"/>
                  </a:cubicBezTo>
                  <a:cubicBezTo>
                    <a:pt x="10936" y="11113"/>
                    <a:pt x="10936" y="11113"/>
                    <a:pt x="10936" y="11113"/>
                  </a:cubicBezTo>
                  <a:close/>
                  <a:moveTo>
                    <a:pt x="11438" y="15405"/>
                  </a:moveTo>
                  <a:cubicBezTo>
                    <a:pt x="10228" y="16366"/>
                    <a:pt x="8201" y="16481"/>
                    <a:pt x="6809" y="15716"/>
                  </a:cubicBezTo>
                  <a:lnTo>
                    <a:pt x="11765" y="11750"/>
                  </a:lnTo>
                  <a:cubicBezTo>
                    <a:pt x="12784" y="12856"/>
                    <a:pt x="12685" y="14398"/>
                    <a:pt x="11438" y="15405"/>
                  </a:cubicBezTo>
                  <a:cubicBezTo>
                    <a:pt x="11438" y="15405"/>
                    <a:pt x="11438" y="15405"/>
                    <a:pt x="11438" y="15405"/>
                  </a:cubicBezTo>
                  <a:close/>
                  <a:moveTo>
                    <a:pt x="1158" y="14082"/>
                  </a:moveTo>
                  <a:lnTo>
                    <a:pt x="1158" y="10585"/>
                  </a:lnTo>
                  <a:lnTo>
                    <a:pt x="5811" y="10585"/>
                  </a:lnTo>
                  <a:cubicBezTo>
                    <a:pt x="5704" y="10652"/>
                    <a:pt x="5590" y="10720"/>
                    <a:pt x="5493" y="10794"/>
                  </a:cubicBezTo>
                  <a:cubicBezTo>
                    <a:pt x="3821" y="12135"/>
                    <a:pt x="3713" y="14218"/>
                    <a:pt x="5109" y="15670"/>
                  </a:cubicBezTo>
                  <a:cubicBezTo>
                    <a:pt x="4686" y="15913"/>
                    <a:pt x="4187" y="16050"/>
                    <a:pt x="3650" y="16050"/>
                  </a:cubicBezTo>
                  <a:cubicBezTo>
                    <a:pt x="2273" y="16050"/>
                    <a:pt x="1158" y="15170"/>
                    <a:pt x="1158" y="14082"/>
                  </a:cubicBezTo>
                  <a:cubicBezTo>
                    <a:pt x="1158" y="14082"/>
                    <a:pt x="1158" y="14082"/>
                    <a:pt x="1158" y="14082"/>
                  </a:cubicBezTo>
                  <a:close/>
                  <a:moveTo>
                    <a:pt x="3650" y="16958"/>
                  </a:moveTo>
                  <a:cubicBezTo>
                    <a:pt x="4485" y="16958"/>
                    <a:pt x="5271" y="16732"/>
                    <a:pt x="5916" y="16323"/>
                  </a:cubicBezTo>
                  <a:cubicBezTo>
                    <a:pt x="6761" y="16852"/>
                    <a:pt x="7778" y="17155"/>
                    <a:pt x="8872" y="17155"/>
                  </a:cubicBezTo>
                  <a:cubicBezTo>
                    <a:pt x="10151" y="17155"/>
                    <a:pt x="11360" y="16761"/>
                    <a:pt x="12252" y="16041"/>
                  </a:cubicBezTo>
                  <a:cubicBezTo>
                    <a:pt x="14088" y="14573"/>
                    <a:pt x="14067" y="12195"/>
                    <a:pt x="12204" y="10750"/>
                  </a:cubicBezTo>
                  <a:cubicBezTo>
                    <a:pt x="11304" y="10059"/>
                    <a:pt x="10123" y="9675"/>
                    <a:pt x="8872" y="9675"/>
                  </a:cubicBezTo>
                  <a:cubicBezTo>
                    <a:pt x="8326" y="9675"/>
                    <a:pt x="7799" y="9764"/>
                    <a:pt x="7297" y="9902"/>
                  </a:cubicBezTo>
                  <a:lnTo>
                    <a:pt x="7297" y="6435"/>
                  </a:lnTo>
                  <a:cubicBezTo>
                    <a:pt x="7297" y="4846"/>
                    <a:pt x="5667" y="3557"/>
                    <a:pt x="3650" y="3557"/>
                  </a:cubicBezTo>
                  <a:cubicBezTo>
                    <a:pt x="1639" y="3557"/>
                    <a:pt x="0" y="4846"/>
                    <a:pt x="0" y="6435"/>
                  </a:cubicBezTo>
                  <a:lnTo>
                    <a:pt x="0" y="14082"/>
                  </a:lnTo>
                  <a:cubicBezTo>
                    <a:pt x="0" y="15670"/>
                    <a:pt x="1639" y="16958"/>
                    <a:pt x="3650" y="16958"/>
                  </a:cubicBezTo>
                  <a:cubicBezTo>
                    <a:pt x="3650" y="16958"/>
                    <a:pt x="3650" y="16958"/>
                    <a:pt x="3650" y="16958"/>
                  </a:cubicBezTo>
                  <a:close/>
                </a:path>
              </a:pathLst>
            </a:custGeom>
            <a:solidFill>
              <a:srgbClr val="FFFFFF"/>
            </a:solidFill>
            <a:ln w="12700" cap="flat">
              <a:noFill/>
              <a:miter lim="400000"/>
            </a:ln>
            <a:effectLst/>
          </p:spPr>
          <p:txBody>
            <a:bodyPr anchor="ctr"/>
            <a:lstStyle/>
            <a:p>
              <a:pPr algn="ctr"/>
              <a:endParaRPr sz="1350">
                <a:latin typeface="Source Han Sans SC"/>
                <a:cs typeface="+mn-ea"/>
                <a:sym typeface="Source Han Sans SC"/>
              </a:endParaRPr>
            </a:p>
          </p:txBody>
        </p:sp>
        <p:sp>
          <p:nvSpPr>
            <p:cNvPr id="62" name="任意多边形: 形状 21">
              <a:extLst>
                <a:ext uri="{FF2B5EF4-FFF2-40B4-BE49-F238E27FC236}">
                  <a16:creationId xmlns:a16="http://schemas.microsoft.com/office/drawing/2014/main" id="{3DD4C78E-14C6-4A0A-8755-EEDC15D6736A}"/>
                </a:ext>
              </a:extLst>
            </p:cNvPr>
            <p:cNvSpPr/>
            <p:nvPr/>
          </p:nvSpPr>
          <p:spPr>
            <a:xfrm>
              <a:off x="2837108" y="3463792"/>
              <a:ext cx="625608" cy="625608"/>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bg2">
                <a:lumMod val="50000"/>
              </a:schemeClr>
            </a:solidFill>
            <a:ln w="12700">
              <a:miter lim="400000"/>
            </a:ln>
          </p:spPr>
          <p:txBody>
            <a:bodyPr anchor="ctr"/>
            <a:lstStyle/>
            <a:p>
              <a:pPr algn="ctr"/>
              <a:endParaRPr sz="1350">
                <a:latin typeface="Source Han Sans SC"/>
                <a:cs typeface="+mn-ea"/>
                <a:sym typeface="Source Han Sans SC"/>
              </a:endParaRPr>
            </a:p>
          </p:txBody>
        </p:sp>
      </p:grpSp>
      <p:grpSp>
        <p:nvGrpSpPr>
          <p:cNvPr id="79" name="组合 78">
            <a:extLst>
              <a:ext uri="{FF2B5EF4-FFF2-40B4-BE49-F238E27FC236}">
                <a16:creationId xmlns:a16="http://schemas.microsoft.com/office/drawing/2014/main" id="{2A5089CE-B16D-405C-9271-33A207091A63}"/>
              </a:ext>
            </a:extLst>
          </p:cNvPr>
          <p:cNvGrpSpPr/>
          <p:nvPr/>
        </p:nvGrpSpPr>
        <p:grpSpPr>
          <a:xfrm>
            <a:off x="6205241" y="1653564"/>
            <a:ext cx="551035" cy="3722061"/>
            <a:chOff x="6806244" y="1207577"/>
            <a:chExt cx="621904" cy="4200757"/>
          </a:xfrm>
        </p:grpSpPr>
        <p:grpSp>
          <p:nvGrpSpPr>
            <p:cNvPr id="80" name="组合 79">
              <a:extLst>
                <a:ext uri="{FF2B5EF4-FFF2-40B4-BE49-F238E27FC236}">
                  <a16:creationId xmlns:a16="http://schemas.microsoft.com/office/drawing/2014/main" id="{767A743A-BAD2-4D1F-89BF-3CC02DE7E234}"/>
                </a:ext>
              </a:extLst>
            </p:cNvPr>
            <p:cNvGrpSpPr/>
            <p:nvPr/>
          </p:nvGrpSpPr>
          <p:grpSpPr>
            <a:xfrm>
              <a:off x="6806244" y="3118048"/>
              <a:ext cx="621904" cy="621904"/>
              <a:chOff x="6132004" y="1552154"/>
              <a:chExt cx="959568" cy="959568"/>
            </a:xfrm>
          </p:grpSpPr>
          <p:sp>
            <p:nvSpPr>
              <p:cNvPr id="87" name="椭圆 86">
                <a:extLst>
                  <a:ext uri="{FF2B5EF4-FFF2-40B4-BE49-F238E27FC236}">
                    <a16:creationId xmlns:a16="http://schemas.microsoft.com/office/drawing/2014/main" id="{F6CECF57-A073-420E-84E4-F5363982BA64}"/>
                  </a:ext>
                </a:extLst>
              </p:cNvPr>
              <p:cNvSpPr/>
              <p:nvPr/>
            </p:nvSpPr>
            <p:spPr bwMode="auto">
              <a:xfrm>
                <a:off x="6132004" y="1552154"/>
                <a:ext cx="959568" cy="959568"/>
              </a:xfrm>
              <a:prstGeom prst="ellipse">
                <a:avLst/>
              </a:prstGeom>
              <a:noFill/>
              <a:ln w="9525">
                <a:solidFill>
                  <a:schemeClr val="accent2"/>
                </a:solidFill>
                <a:round/>
              </a:ln>
            </p:spPr>
            <p:txBody>
              <a:bodyPr anchor="ctr"/>
              <a:lstStyle/>
              <a:p>
                <a:pPr algn="ctr"/>
                <a:endParaRPr sz="1350">
                  <a:latin typeface="微软雅黑" panose="020B0503020204020204" pitchFamily="34" charset="-122"/>
                  <a:ea typeface="微软雅黑" panose="020B0503020204020204" pitchFamily="34" charset="-122"/>
                  <a:cs typeface="+mn-ea"/>
                  <a:sym typeface="Source Han Sans SC"/>
                </a:endParaRPr>
              </a:p>
            </p:txBody>
          </p:sp>
          <p:sp>
            <p:nvSpPr>
              <p:cNvPr id="88" name="椭圆 87">
                <a:extLst>
                  <a:ext uri="{FF2B5EF4-FFF2-40B4-BE49-F238E27FC236}">
                    <a16:creationId xmlns:a16="http://schemas.microsoft.com/office/drawing/2014/main" id="{3FED643A-E63F-4131-BEDF-7EF4C20BC944}"/>
                  </a:ext>
                </a:extLst>
              </p:cNvPr>
              <p:cNvSpPr/>
              <p:nvPr/>
            </p:nvSpPr>
            <p:spPr bwMode="auto">
              <a:xfrm>
                <a:off x="6200476" y="1620626"/>
                <a:ext cx="822624" cy="822624"/>
              </a:xfrm>
              <a:prstGeom prst="ellipse">
                <a:avLst/>
              </a:prstGeom>
              <a:solidFill>
                <a:schemeClr val="accent2"/>
              </a:solidFill>
              <a:ln w="19050">
                <a:noFill/>
                <a:round/>
              </a:ln>
            </p:spPr>
            <p:txBody>
              <a:bodyPr vert="horz" wrap="none" lIns="91440" tIns="45720" rIns="91440" bIns="45720" anchor="ctr" anchorCtr="1" compatLnSpc="1">
                <a:normAutofit fontScale="62500" lnSpcReduction="20000"/>
              </a:bodyPr>
              <a:lstStyle/>
              <a:p>
                <a:pPr algn="ctr">
                  <a:lnSpc>
                    <a:spcPct val="120000"/>
                  </a:lnSpc>
                </a:pPr>
                <a:r>
                  <a:rPr lang="en-US" altLang="zh-CN" sz="2400">
                    <a:solidFill>
                      <a:schemeClr val="bg1"/>
                    </a:solidFill>
                    <a:latin typeface="微软雅黑" panose="020B0503020204020204" pitchFamily="34" charset="-122"/>
                    <a:ea typeface="微软雅黑" panose="020B0503020204020204" pitchFamily="34" charset="-122"/>
                    <a:cs typeface="+mn-ea"/>
                    <a:sym typeface="Source Han Sans SC"/>
                  </a:rPr>
                  <a:t>02</a:t>
                </a:r>
              </a:p>
            </p:txBody>
          </p:sp>
        </p:grpSp>
        <p:grpSp>
          <p:nvGrpSpPr>
            <p:cNvPr id="81" name="组合 80">
              <a:extLst>
                <a:ext uri="{FF2B5EF4-FFF2-40B4-BE49-F238E27FC236}">
                  <a16:creationId xmlns:a16="http://schemas.microsoft.com/office/drawing/2014/main" id="{AA8D3BC6-BF88-4372-B8BC-CE7201503DDE}"/>
                </a:ext>
              </a:extLst>
            </p:cNvPr>
            <p:cNvGrpSpPr/>
            <p:nvPr/>
          </p:nvGrpSpPr>
          <p:grpSpPr>
            <a:xfrm>
              <a:off x="6806244" y="1207577"/>
              <a:ext cx="621904" cy="621904"/>
              <a:chOff x="6132004" y="507876"/>
              <a:chExt cx="959568" cy="959568"/>
            </a:xfrm>
          </p:grpSpPr>
          <p:sp>
            <p:nvSpPr>
              <p:cNvPr id="85" name="椭圆 84">
                <a:extLst>
                  <a:ext uri="{FF2B5EF4-FFF2-40B4-BE49-F238E27FC236}">
                    <a16:creationId xmlns:a16="http://schemas.microsoft.com/office/drawing/2014/main" id="{2FD84494-B2E1-420A-8614-041E0055D75C}"/>
                  </a:ext>
                </a:extLst>
              </p:cNvPr>
              <p:cNvSpPr/>
              <p:nvPr/>
            </p:nvSpPr>
            <p:spPr bwMode="auto">
              <a:xfrm>
                <a:off x="6132004" y="507876"/>
                <a:ext cx="959568" cy="959568"/>
              </a:xfrm>
              <a:prstGeom prst="ellipse">
                <a:avLst/>
              </a:prstGeom>
              <a:noFill/>
              <a:ln w="12700" cap="flat" cmpd="sng" algn="ctr">
                <a:solidFill>
                  <a:schemeClr val="accent1">
                    <a:lumMod val="100000"/>
                  </a:schemeClr>
                </a:solidFill>
                <a:prstDash val="solid"/>
                <a:round/>
                <a:headEnd type="none" w="med" len="med"/>
                <a:tailEnd type="none" w="med" len="med"/>
              </a:ln>
            </p:spPr>
            <p:txBody>
              <a:bodyPr anchor="ctr"/>
              <a:lstStyle/>
              <a:p>
                <a:pPr algn="ctr"/>
                <a:endParaRPr sz="1350">
                  <a:latin typeface="微软雅黑" panose="020B0503020204020204" pitchFamily="34" charset="-122"/>
                  <a:ea typeface="微软雅黑" panose="020B0503020204020204" pitchFamily="34" charset="-122"/>
                  <a:cs typeface="+mn-ea"/>
                  <a:sym typeface="Source Han Sans SC"/>
                </a:endParaRPr>
              </a:p>
            </p:txBody>
          </p:sp>
          <p:sp>
            <p:nvSpPr>
              <p:cNvPr id="86" name="椭圆 85">
                <a:extLst>
                  <a:ext uri="{FF2B5EF4-FFF2-40B4-BE49-F238E27FC236}">
                    <a16:creationId xmlns:a16="http://schemas.microsoft.com/office/drawing/2014/main" id="{367B128E-B5D3-4199-9B8D-0556C1C9E9FF}"/>
                  </a:ext>
                </a:extLst>
              </p:cNvPr>
              <p:cNvSpPr/>
              <p:nvPr/>
            </p:nvSpPr>
            <p:spPr bwMode="auto">
              <a:xfrm>
                <a:off x="6200476" y="576348"/>
                <a:ext cx="822623" cy="822623"/>
              </a:xfrm>
              <a:prstGeom prst="ellipse">
                <a:avLst/>
              </a:prstGeom>
              <a:solidFill>
                <a:schemeClr val="accent1">
                  <a:lumMod val="100000"/>
                </a:schemeClr>
              </a:solidFill>
              <a:ln w="19050">
                <a:noFill/>
                <a:round/>
              </a:ln>
            </p:spPr>
            <p:txBody>
              <a:bodyPr vert="horz" wrap="none" lIns="91440" tIns="45720" rIns="91440" bIns="45720" anchor="ctr" anchorCtr="1" compatLnSpc="1">
                <a:normAutofit fontScale="62500" lnSpcReduction="20000"/>
              </a:bodyPr>
              <a:lstStyle/>
              <a:p>
                <a:pPr algn="ctr">
                  <a:lnSpc>
                    <a:spcPct val="120000"/>
                  </a:lnSpc>
                </a:pPr>
                <a:r>
                  <a:rPr lang="en-US" altLang="zh-CN" sz="2400" dirty="0">
                    <a:solidFill>
                      <a:schemeClr val="bg1"/>
                    </a:solidFill>
                    <a:latin typeface="微软雅黑" panose="020B0503020204020204" pitchFamily="34" charset="-122"/>
                    <a:ea typeface="微软雅黑" panose="020B0503020204020204" pitchFamily="34" charset="-122"/>
                    <a:cs typeface="+mn-ea"/>
                    <a:sym typeface="Source Han Sans SC"/>
                  </a:rPr>
                  <a:t>01</a:t>
                </a:r>
              </a:p>
            </p:txBody>
          </p:sp>
        </p:grpSp>
        <p:grpSp>
          <p:nvGrpSpPr>
            <p:cNvPr id="82" name="组合 81">
              <a:extLst>
                <a:ext uri="{FF2B5EF4-FFF2-40B4-BE49-F238E27FC236}">
                  <a16:creationId xmlns:a16="http://schemas.microsoft.com/office/drawing/2014/main" id="{3787FAD9-3A25-487B-BC05-6F45DCFA5FD4}"/>
                </a:ext>
              </a:extLst>
            </p:cNvPr>
            <p:cNvGrpSpPr/>
            <p:nvPr/>
          </p:nvGrpSpPr>
          <p:grpSpPr>
            <a:xfrm>
              <a:off x="6806244" y="4786430"/>
              <a:ext cx="621904" cy="621904"/>
              <a:chOff x="6132004" y="2053445"/>
              <a:chExt cx="959568" cy="959568"/>
            </a:xfrm>
          </p:grpSpPr>
          <p:sp>
            <p:nvSpPr>
              <p:cNvPr id="83" name="椭圆 82">
                <a:extLst>
                  <a:ext uri="{FF2B5EF4-FFF2-40B4-BE49-F238E27FC236}">
                    <a16:creationId xmlns:a16="http://schemas.microsoft.com/office/drawing/2014/main" id="{C8ED3AD2-11E2-4A06-AACC-797567C590C0}"/>
                  </a:ext>
                </a:extLst>
              </p:cNvPr>
              <p:cNvSpPr/>
              <p:nvPr/>
            </p:nvSpPr>
            <p:spPr bwMode="auto">
              <a:xfrm>
                <a:off x="6132004" y="2053445"/>
                <a:ext cx="959568" cy="959568"/>
              </a:xfrm>
              <a:prstGeom prst="ellipse">
                <a:avLst/>
              </a:prstGeom>
              <a:noFill/>
              <a:ln w="12700" cap="flat" cmpd="sng" algn="ctr">
                <a:solidFill>
                  <a:schemeClr val="accent3">
                    <a:lumMod val="100000"/>
                  </a:schemeClr>
                </a:solidFill>
                <a:prstDash val="solid"/>
                <a:round/>
                <a:headEnd type="none" w="med" len="med"/>
                <a:tailEnd type="none" w="med" len="med"/>
              </a:ln>
            </p:spPr>
            <p:txBody>
              <a:bodyPr anchor="ctr"/>
              <a:lstStyle/>
              <a:p>
                <a:pPr algn="ctr"/>
                <a:endParaRPr sz="1350">
                  <a:latin typeface="微软雅黑" panose="020B0503020204020204" pitchFamily="34" charset="-122"/>
                  <a:ea typeface="微软雅黑" panose="020B0503020204020204" pitchFamily="34" charset="-122"/>
                  <a:cs typeface="+mn-ea"/>
                  <a:sym typeface="Source Han Sans SC"/>
                </a:endParaRPr>
              </a:p>
            </p:txBody>
          </p:sp>
          <p:sp>
            <p:nvSpPr>
              <p:cNvPr id="84" name="椭圆 83">
                <a:extLst>
                  <a:ext uri="{FF2B5EF4-FFF2-40B4-BE49-F238E27FC236}">
                    <a16:creationId xmlns:a16="http://schemas.microsoft.com/office/drawing/2014/main" id="{4FED437B-059A-4EA4-8EF5-6B16B59EF490}"/>
                  </a:ext>
                </a:extLst>
              </p:cNvPr>
              <p:cNvSpPr/>
              <p:nvPr/>
            </p:nvSpPr>
            <p:spPr bwMode="auto">
              <a:xfrm>
                <a:off x="6200476" y="2121915"/>
                <a:ext cx="822623" cy="822625"/>
              </a:xfrm>
              <a:prstGeom prst="ellipse">
                <a:avLst/>
              </a:prstGeom>
              <a:solidFill>
                <a:schemeClr val="accent3">
                  <a:lumMod val="100000"/>
                </a:schemeClr>
              </a:solidFill>
              <a:ln w="19050">
                <a:noFill/>
                <a:round/>
              </a:ln>
            </p:spPr>
            <p:txBody>
              <a:bodyPr vert="horz" wrap="none" lIns="91440" tIns="45720" rIns="91440" bIns="45720" anchor="ctr" anchorCtr="1" compatLnSpc="1">
                <a:normAutofit fontScale="62500" lnSpcReduction="20000"/>
              </a:bodyPr>
              <a:lstStyle/>
              <a:p>
                <a:pPr algn="ctr">
                  <a:lnSpc>
                    <a:spcPct val="120000"/>
                  </a:lnSpc>
                </a:pPr>
                <a:r>
                  <a:rPr lang="en-US" altLang="zh-CN" sz="2400" dirty="0">
                    <a:solidFill>
                      <a:schemeClr val="bg1"/>
                    </a:solidFill>
                    <a:latin typeface="微软雅黑" panose="020B0503020204020204" pitchFamily="34" charset="-122"/>
                    <a:ea typeface="微软雅黑" panose="020B0503020204020204" pitchFamily="34" charset="-122"/>
                    <a:cs typeface="+mn-ea"/>
                    <a:sym typeface="Source Han Sans SC"/>
                  </a:rPr>
                  <a:t>03</a:t>
                </a:r>
              </a:p>
            </p:txBody>
          </p:sp>
        </p:grpSp>
      </p:grpSp>
      <p:sp>
        <p:nvSpPr>
          <p:cNvPr id="90" name="iSlíďè">
            <a:extLst>
              <a:ext uri="{FF2B5EF4-FFF2-40B4-BE49-F238E27FC236}">
                <a16:creationId xmlns:a16="http://schemas.microsoft.com/office/drawing/2014/main" id="{94F453FE-2F92-4AB9-9B75-6EAF22368F07}"/>
              </a:ext>
            </a:extLst>
          </p:cNvPr>
          <p:cNvSpPr txBox="1"/>
          <p:nvPr/>
        </p:nvSpPr>
        <p:spPr bwMode="auto">
          <a:xfrm>
            <a:off x="6888624" y="1723197"/>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lvl="0" defTabSz="913765">
              <a:spcBef>
                <a:spcPct val="0"/>
              </a:spcBef>
              <a:defRPr/>
            </a:pPr>
            <a:r>
              <a:rPr lang="zh-CN" altLang="en-US" b="1"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信贷资产质量（安全性）</a:t>
            </a:r>
            <a:endParaRPr kumimoji="0" lang="zh-CN" altLang="en-US" sz="18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mn-ea"/>
              <a:sym typeface="Source Han Sans SC"/>
            </a:endParaRPr>
          </a:p>
        </p:txBody>
      </p:sp>
      <p:sp>
        <p:nvSpPr>
          <p:cNvPr id="92" name="iSlíďè">
            <a:extLst>
              <a:ext uri="{FF2B5EF4-FFF2-40B4-BE49-F238E27FC236}">
                <a16:creationId xmlns:a16="http://schemas.microsoft.com/office/drawing/2014/main" id="{77CCCA45-FDC0-477F-B192-AD01EDD9C911}"/>
              </a:ext>
            </a:extLst>
          </p:cNvPr>
          <p:cNvSpPr txBox="1"/>
          <p:nvPr/>
        </p:nvSpPr>
        <p:spPr bwMode="auto">
          <a:xfrm>
            <a:off x="6932251" y="3350131"/>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lvl="0" defTabSz="913765">
              <a:spcBef>
                <a:spcPct val="0"/>
              </a:spcBef>
              <a:defRPr/>
            </a:pPr>
            <a:r>
              <a:rPr lang="zh-CN" altLang="en-US" b="1"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盈利性</a:t>
            </a:r>
            <a:endParaRPr kumimoji="0" lang="zh-CN" altLang="en-US" sz="18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mn-ea"/>
              <a:sym typeface="Source Han Sans SC"/>
            </a:endParaRPr>
          </a:p>
        </p:txBody>
      </p:sp>
      <p:sp>
        <p:nvSpPr>
          <p:cNvPr id="94" name="iSlíďè">
            <a:extLst>
              <a:ext uri="{FF2B5EF4-FFF2-40B4-BE49-F238E27FC236}">
                <a16:creationId xmlns:a16="http://schemas.microsoft.com/office/drawing/2014/main" id="{D5B4B8BD-06F4-4EB6-B93B-94F54B99C58B}"/>
              </a:ext>
            </a:extLst>
          </p:cNvPr>
          <p:cNvSpPr txBox="1"/>
          <p:nvPr/>
        </p:nvSpPr>
        <p:spPr bwMode="auto">
          <a:xfrm>
            <a:off x="6932251" y="4924508"/>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lvl="0" defTabSz="913765">
              <a:spcBef>
                <a:spcPct val="0"/>
              </a:spcBef>
              <a:defRPr/>
            </a:pPr>
            <a:r>
              <a:rPr lang="zh-CN" altLang="en-US" b="1"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流动性</a:t>
            </a:r>
            <a:endParaRPr kumimoji="0" lang="zh-CN" altLang="en-US" sz="18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mn-ea"/>
              <a:sym typeface="Source Han Sans SC"/>
            </a:endParaRPr>
          </a:p>
        </p:txBody>
      </p:sp>
      <p:sp>
        <p:nvSpPr>
          <p:cNvPr id="2" name="矩形 1">
            <a:extLst>
              <a:ext uri="{FF2B5EF4-FFF2-40B4-BE49-F238E27FC236}">
                <a16:creationId xmlns:a16="http://schemas.microsoft.com/office/drawing/2014/main" id="{51823A9D-7267-4C58-9AE7-5214A3BDEE8B}"/>
              </a:ext>
            </a:extLst>
          </p:cNvPr>
          <p:cNvSpPr/>
          <p:nvPr/>
        </p:nvSpPr>
        <p:spPr>
          <a:xfrm>
            <a:off x="6932251" y="2074393"/>
            <a:ext cx="3930315" cy="1023742"/>
          </a:xfrm>
          <a:prstGeom prst="rect">
            <a:avLst/>
          </a:prstGeom>
        </p:spPr>
        <p:txBody>
          <a:bodyPr wrap="square">
            <a:spAutoFit/>
          </a:bodyPr>
          <a:lstStyle/>
          <a:p>
            <a:pPr>
              <a:lnSpc>
                <a:spcPct val="150000"/>
              </a:lnSpc>
            </a:pPr>
            <a:r>
              <a:rPr lang="zh-CN" altLang="en-US" sz="1400" dirty="0">
                <a:solidFill>
                  <a:schemeClr val="bg2">
                    <a:lumMod val="50000"/>
                  </a:schemeClr>
                </a:solidFill>
                <a:latin typeface="微软雅黑" panose="020B0503020204020204" pitchFamily="34" charset="-122"/>
                <a:ea typeface="微软雅黑" panose="020B0503020204020204" pitchFamily="34" charset="-122"/>
              </a:rPr>
              <a:t>区域信贷资产质量是对区域信贷风险状况的直接反映，它是衡量内部风险最重要的指标。信贷资产质量好，则表明该区域信贷风险低。</a:t>
            </a:r>
          </a:p>
        </p:txBody>
      </p:sp>
      <p:sp>
        <p:nvSpPr>
          <p:cNvPr id="37" name="矩形 36">
            <a:extLst>
              <a:ext uri="{FF2B5EF4-FFF2-40B4-BE49-F238E27FC236}">
                <a16:creationId xmlns:a16="http://schemas.microsoft.com/office/drawing/2014/main" id="{B13EE13B-8B38-4688-B680-77DAED106832}"/>
              </a:ext>
            </a:extLst>
          </p:cNvPr>
          <p:cNvSpPr/>
          <p:nvPr/>
        </p:nvSpPr>
        <p:spPr>
          <a:xfrm>
            <a:off x="6932251" y="3663519"/>
            <a:ext cx="3930315" cy="1023742"/>
          </a:xfrm>
          <a:prstGeom prst="rect">
            <a:avLst/>
          </a:prstGeom>
        </p:spPr>
        <p:txBody>
          <a:bodyPr wrap="square">
            <a:spAutoFit/>
          </a:bodyPr>
          <a:lstStyle/>
          <a:p>
            <a:pPr>
              <a:lnSpc>
                <a:spcPct val="150000"/>
              </a:lnSpc>
            </a:pPr>
            <a:r>
              <a:rPr lang="zh-CN" altLang="en-US" sz="1400" dirty="0">
                <a:solidFill>
                  <a:schemeClr val="bg2">
                    <a:lumMod val="50000"/>
                  </a:schemeClr>
                </a:solidFill>
                <a:latin typeface="微软雅黑" panose="020B0503020204020204" pitchFamily="34" charset="-122"/>
                <a:ea typeface="微软雅黑" panose="020B0503020204020204" pitchFamily="34" charset="-122"/>
              </a:rPr>
              <a:t>信贷资产的利差边际和盈利能力是抵御风险的重要保证，目标区域信贷资产盈利性越好，抵御区域风险能力相对就越强。</a:t>
            </a:r>
          </a:p>
        </p:txBody>
      </p:sp>
      <p:sp>
        <p:nvSpPr>
          <p:cNvPr id="38" name="矩形 37">
            <a:extLst>
              <a:ext uri="{FF2B5EF4-FFF2-40B4-BE49-F238E27FC236}">
                <a16:creationId xmlns:a16="http://schemas.microsoft.com/office/drawing/2014/main" id="{E9E4DF3C-7819-4834-BB91-F54D2DAF8663}"/>
              </a:ext>
            </a:extLst>
          </p:cNvPr>
          <p:cNvSpPr/>
          <p:nvPr/>
        </p:nvSpPr>
        <p:spPr>
          <a:xfrm>
            <a:off x="6932251" y="5323647"/>
            <a:ext cx="3930315" cy="377411"/>
          </a:xfrm>
          <a:prstGeom prst="rect">
            <a:avLst/>
          </a:prstGeom>
        </p:spPr>
        <p:txBody>
          <a:bodyPr wrap="square">
            <a:spAutoFit/>
          </a:bodyPr>
          <a:lstStyle/>
          <a:p>
            <a:pPr>
              <a:lnSpc>
                <a:spcPct val="150000"/>
              </a:lnSpc>
            </a:pPr>
            <a:r>
              <a:rPr lang="zh-CN" altLang="en-US" sz="1400" dirty="0">
                <a:solidFill>
                  <a:schemeClr val="bg2">
                    <a:lumMod val="50000"/>
                  </a:schemeClr>
                </a:solidFill>
                <a:latin typeface="微软雅黑" panose="020B0503020204020204" pitchFamily="34" charset="-122"/>
                <a:ea typeface="微软雅黑" panose="020B0503020204020204" pitchFamily="34" charset="-122"/>
              </a:rPr>
              <a:t>流动性风险是银行需要重点防范的风险。</a:t>
            </a:r>
          </a:p>
        </p:txBody>
      </p:sp>
    </p:spTree>
    <p:extLst>
      <p:ext uri="{BB962C8B-B14F-4D97-AF65-F5344CB8AC3E}">
        <p14:creationId xmlns:p14="http://schemas.microsoft.com/office/powerpoint/2010/main" val="421626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fltVal val="0"/>
                                          </p:val>
                                        </p:tav>
                                        <p:tav tm="100000">
                                          <p:val>
                                            <p:strVal val="#ppt_w"/>
                                          </p:val>
                                        </p:tav>
                                      </p:tavLst>
                                    </p:anim>
                                    <p:anim calcmode="lin" valueType="num">
                                      <p:cBhvr>
                                        <p:cTn id="8" dur="1000" fill="hold"/>
                                        <p:tgtEl>
                                          <p:spTgt spid="48"/>
                                        </p:tgtEl>
                                        <p:attrNameLst>
                                          <p:attrName>ppt_h</p:attrName>
                                        </p:attrNameLst>
                                      </p:cBhvr>
                                      <p:tavLst>
                                        <p:tav tm="0">
                                          <p:val>
                                            <p:fltVal val="0"/>
                                          </p:val>
                                        </p:tav>
                                        <p:tav tm="100000">
                                          <p:val>
                                            <p:strVal val="#ppt_h"/>
                                          </p:val>
                                        </p:tav>
                                      </p:tavLst>
                                    </p:anim>
                                    <p:anim calcmode="lin" valueType="num">
                                      <p:cBhvr>
                                        <p:cTn id="9" dur="1000" fill="hold"/>
                                        <p:tgtEl>
                                          <p:spTgt spid="48"/>
                                        </p:tgtEl>
                                        <p:attrNameLst>
                                          <p:attrName>style.rotation</p:attrName>
                                        </p:attrNameLst>
                                      </p:cBhvr>
                                      <p:tavLst>
                                        <p:tav tm="0">
                                          <p:val>
                                            <p:fltVal val="90"/>
                                          </p:val>
                                        </p:tav>
                                        <p:tav tm="100000">
                                          <p:val>
                                            <p:fltVal val="0"/>
                                          </p:val>
                                        </p:tav>
                                      </p:tavLst>
                                    </p:anim>
                                    <p:animEffect transition="in" filter="fade">
                                      <p:cBhvr>
                                        <p:cTn id="10" dur="1000"/>
                                        <p:tgtEl>
                                          <p:spTgt spid="48"/>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79"/>
                                        </p:tgtEl>
                                        <p:attrNameLst>
                                          <p:attrName>style.visibility</p:attrName>
                                        </p:attrNameLst>
                                      </p:cBhvr>
                                      <p:to>
                                        <p:strVal val="visible"/>
                                      </p:to>
                                    </p:set>
                                    <p:animEffect transition="in" filter="fade">
                                      <p:cBhvr>
                                        <p:cTn id="14" dur="1000"/>
                                        <p:tgtEl>
                                          <p:spTgt spid="79"/>
                                        </p:tgtEl>
                                      </p:cBhvr>
                                    </p:animEffect>
                                    <p:anim calcmode="lin" valueType="num">
                                      <p:cBhvr>
                                        <p:cTn id="15" dur="1000" fill="hold"/>
                                        <p:tgtEl>
                                          <p:spTgt spid="79"/>
                                        </p:tgtEl>
                                        <p:attrNameLst>
                                          <p:attrName>ppt_x</p:attrName>
                                        </p:attrNameLst>
                                      </p:cBhvr>
                                      <p:tavLst>
                                        <p:tav tm="0">
                                          <p:val>
                                            <p:strVal val="#ppt_x"/>
                                          </p:val>
                                        </p:tav>
                                        <p:tav tm="100000">
                                          <p:val>
                                            <p:strVal val="#ppt_x"/>
                                          </p:val>
                                        </p:tav>
                                      </p:tavLst>
                                    </p:anim>
                                    <p:anim calcmode="lin" valueType="num">
                                      <p:cBhvr>
                                        <p:cTn id="16"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wipe(down)">
                                      <p:cBhvr>
                                        <p:cTn id="21" dur="500"/>
                                        <p:tgtEl>
                                          <p:spTgt spid="9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2"/>
                                        </p:tgtEl>
                                        <p:attrNameLst>
                                          <p:attrName>style.visibility</p:attrName>
                                        </p:attrNameLst>
                                      </p:cBhvr>
                                      <p:to>
                                        <p:strVal val="visible"/>
                                      </p:to>
                                    </p:set>
                                    <p:animEffect transition="in" filter="wipe(down)">
                                      <p:cBhvr>
                                        <p:cTn id="26" dur="500"/>
                                        <p:tgtEl>
                                          <p:spTgt spid="9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wipe(down)">
                                      <p:cBhvr>
                                        <p:cTn id="31"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2" grpId="0"/>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15" name="标题 4">
            <a:extLst>
              <a:ext uri="{FF2B5EF4-FFF2-40B4-BE49-F238E27FC236}">
                <a16:creationId xmlns:a16="http://schemas.microsoft.com/office/drawing/2014/main" id="{6DC9C9F3-850C-471D-A55C-8D20582B85D9}"/>
              </a:ext>
            </a:extLst>
          </p:cNvPr>
          <p:cNvSpPr txBox="1">
            <a:spLocks/>
          </p:cNvSpPr>
          <p:nvPr/>
        </p:nvSpPr>
        <p:spPr bwMode="auto">
          <a:xfrm>
            <a:off x="3386137" y="1257750"/>
            <a:ext cx="54197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endPar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6" name="标题 4">
            <a:extLst>
              <a:ext uri="{FF2B5EF4-FFF2-40B4-BE49-F238E27FC236}">
                <a16:creationId xmlns:a16="http://schemas.microsoft.com/office/drawing/2014/main" id="{0EBA9694-9A91-457F-82D8-0F7E729134C9}"/>
              </a:ext>
            </a:extLst>
          </p:cNvPr>
          <p:cNvSpPr txBox="1">
            <a:spLocks/>
          </p:cNvSpPr>
          <p:nvPr/>
        </p:nvSpPr>
        <p:spPr bwMode="auto">
          <a:xfrm>
            <a:off x="3386137" y="1640520"/>
            <a:ext cx="5419725" cy="201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贷款环境分析</a:t>
            </a:r>
          </a:p>
          <a:p>
            <a:pPr algn="ctr">
              <a:lnSpc>
                <a:spcPct val="210000"/>
              </a:lnSpc>
            </a:pPr>
            <a:r>
              <a:rPr lang="zh-CN" altLang="en-US" sz="24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行业风险分析</a:t>
            </a:r>
          </a:p>
        </p:txBody>
      </p:sp>
    </p:spTree>
    <p:extLst>
      <p:ext uri="{BB962C8B-B14F-4D97-AF65-F5344CB8AC3E}">
        <p14:creationId xmlns:p14="http://schemas.microsoft.com/office/powerpoint/2010/main" val="13680004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nodePh="1">
                                  <p:stCondLst>
                                    <p:cond delay="0"/>
                                  </p:stCondLst>
                                  <p:endCondLst>
                                    <p:cond evt="begin" delay="0">
                                      <p:tn val="21"/>
                                    </p:cond>
                                  </p:end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 y="301326"/>
            <a:ext cx="12192000" cy="6556674"/>
            <a:chOff x="1" y="301326"/>
            <a:chExt cx="12192000" cy="6556674"/>
          </a:xfrm>
        </p:grpSpPr>
        <p:sp>
          <p:nvSpPr>
            <p:cNvPr id="1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1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19" name="Rectangle 18"/>
            <p:cNvSpPr/>
            <p:nvPr/>
          </p:nvSpPr>
          <p:spPr>
            <a:xfrm>
              <a:off x="1009860" y="402584"/>
              <a:ext cx="4519295" cy="400110"/>
            </a:xfrm>
            <a:prstGeom prst="rect">
              <a:avLst/>
            </a:prstGeom>
          </p:spPr>
          <p:txBody>
            <a:bodyPr wrap="square">
              <a:spAutoFit/>
            </a:bodyPr>
            <a:lstStyle/>
            <a:p>
              <a:pPr lvl="0">
                <a:defRPr/>
              </a:pPr>
              <a:r>
                <a:rPr kumimoji="0" lang="zh-CN" altLang="en-US"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贷款环境分析</a:t>
              </a:r>
              <a:r>
                <a:rPr kumimoji="0" lang="en-US" altLang="zh-CN"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a:t>
              </a:r>
              <a:r>
                <a:rPr lang="zh-CN" altLang="en-US" sz="2000" b="1" dirty="0">
                  <a:solidFill>
                    <a:srgbClr val="004D73"/>
                  </a:solidFill>
                  <a:latin typeface="微软雅黑" panose="020B0503020204020204" pitchFamily="34" charset="-122"/>
                  <a:ea typeface="微软雅黑" panose="020B0503020204020204" pitchFamily="34" charset="-122"/>
                  <a:sym typeface="+mn-ea"/>
                </a:rPr>
                <a:t>行业风险分析</a:t>
              </a:r>
            </a:p>
          </p:txBody>
        </p:sp>
        <p:sp>
          <p:nvSpPr>
            <p:cNvPr id="20"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36" name="Rectangle: Rounded Corners 7">
            <a:extLst>
              <a:ext uri="{FF2B5EF4-FFF2-40B4-BE49-F238E27FC236}">
                <a16:creationId xmlns:a16="http://schemas.microsoft.com/office/drawing/2014/main" id="{ED69CABD-0A0A-4F5C-95EE-973008AB4EB9}"/>
              </a:ext>
            </a:extLst>
          </p:cNvPr>
          <p:cNvSpPr/>
          <p:nvPr/>
        </p:nvSpPr>
        <p:spPr>
          <a:xfrm>
            <a:off x="0" y="1367388"/>
            <a:ext cx="12192000" cy="4600277"/>
          </a:xfrm>
          <a:prstGeom prst="roundRect">
            <a:avLst>
              <a:gd name="adj" fmla="val 0"/>
            </a:avLst>
          </a:prstGeom>
          <a:solidFill>
            <a:schemeClr val="bg1"/>
          </a:solidFill>
          <a:ln>
            <a:noFill/>
          </a:ln>
          <a:effectLst>
            <a:outerShdw blurRad="762000" dist="812800" dir="5400000" sx="90000" sy="90000" algn="t" rotWithShape="0">
              <a:schemeClr val="tx1">
                <a:lumMod val="95000"/>
                <a:lumOff val="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85750" rtl="0" eaLnBrk="1" fontAlgn="auto" latinLnBrk="0" hangingPunct="1">
              <a:lnSpc>
                <a:spcPct val="100000"/>
              </a:lnSpc>
              <a:spcBef>
                <a:spcPts val="0"/>
              </a:spcBef>
              <a:spcAft>
                <a:spcPts val="0"/>
              </a:spcAft>
              <a:buClrTx/>
              <a:buSzTx/>
              <a:buFontTx/>
              <a:buNone/>
              <a:tabLst/>
              <a:defRPr/>
            </a:pPr>
            <a:endParaRPr kumimoji="0" lang="id-ID" sz="1125" b="0" i="0" u="none" strike="noStrike" kern="120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nvGrpSpPr>
          <p:cNvPr id="37" name="组合 36">
            <a:extLst>
              <a:ext uri="{FF2B5EF4-FFF2-40B4-BE49-F238E27FC236}">
                <a16:creationId xmlns:a16="http://schemas.microsoft.com/office/drawing/2014/main" id="{ACCA5F83-4C6A-4C1F-9CB6-8DE558B3155A}"/>
              </a:ext>
            </a:extLst>
          </p:cNvPr>
          <p:cNvGrpSpPr/>
          <p:nvPr/>
        </p:nvGrpSpPr>
        <p:grpSpPr>
          <a:xfrm>
            <a:off x="917954" y="1828799"/>
            <a:ext cx="3040892" cy="3753854"/>
            <a:chOff x="1948204" y="1828799"/>
            <a:chExt cx="3040892" cy="3753854"/>
          </a:xfrm>
        </p:grpSpPr>
        <p:grpSp>
          <p:nvGrpSpPr>
            <p:cNvPr id="38" name="组合 37">
              <a:extLst>
                <a:ext uri="{FF2B5EF4-FFF2-40B4-BE49-F238E27FC236}">
                  <a16:creationId xmlns:a16="http://schemas.microsoft.com/office/drawing/2014/main" id="{BA631121-CF69-44DE-BEB5-06BE23067A5C}"/>
                </a:ext>
              </a:extLst>
            </p:cNvPr>
            <p:cNvGrpSpPr/>
            <p:nvPr/>
          </p:nvGrpSpPr>
          <p:grpSpPr>
            <a:xfrm>
              <a:off x="1948204" y="1828799"/>
              <a:ext cx="3040892" cy="3561348"/>
              <a:chOff x="552539" y="1860884"/>
              <a:chExt cx="5399083" cy="3561348"/>
            </a:xfrm>
          </p:grpSpPr>
          <p:sp>
            <p:nvSpPr>
              <p:cNvPr id="42" name="PA-圆角矩形 4">
                <a:extLst>
                  <a:ext uri="{FF2B5EF4-FFF2-40B4-BE49-F238E27FC236}">
                    <a16:creationId xmlns:a16="http://schemas.microsoft.com/office/drawing/2014/main" id="{0092A1E4-DD07-46D3-8964-209D2A7B6EB1}"/>
                  </a:ext>
                </a:extLst>
              </p:cNvPr>
              <p:cNvSpPr/>
              <p:nvPr>
                <p:custDataLst>
                  <p:tags r:id="rId2"/>
                </p:custDataLst>
              </p:nvPr>
            </p:nvSpPr>
            <p:spPr>
              <a:xfrm>
                <a:off x="552539" y="1860884"/>
                <a:ext cx="5399083" cy="3561348"/>
              </a:xfrm>
              <a:prstGeom prst="roundRect">
                <a:avLst>
                  <a:gd name="adj" fmla="val 0"/>
                </a:avLst>
              </a:prstGeom>
              <a:solidFill>
                <a:schemeClr val="bg1"/>
              </a:solidFill>
              <a:ln>
                <a:noFill/>
              </a:ln>
              <a:effectLst>
                <a:outerShdw blurRad="1143000" dist="38100" dir="60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sp>
            <p:nvSpPr>
              <p:cNvPr id="43" name="文本框 42">
                <a:extLst>
                  <a:ext uri="{FF2B5EF4-FFF2-40B4-BE49-F238E27FC236}">
                    <a16:creationId xmlns:a16="http://schemas.microsoft.com/office/drawing/2014/main" id="{0DF14333-4434-4094-9AF1-F1D23C2FD816}"/>
                  </a:ext>
                </a:extLst>
              </p:cNvPr>
              <p:cNvSpPr txBox="1"/>
              <p:nvPr/>
            </p:nvSpPr>
            <p:spPr>
              <a:xfrm>
                <a:off x="902261" y="2180506"/>
                <a:ext cx="4699636" cy="2612638"/>
              </a:xfrm>
              <a:prstGeom prst="rect">
                <a:avLst/>
              </a:prstGeom>
              <a:noFill/>
            </p:spPr>
            <p:txBody>
              <a:bodyPr wrap="square" rtlCol="0">
                <a:spAutoFit/>
              </a:bodyPr>
              <a:lstStyle/>
              <a:p>
                <a:pPr algn="ctr">
                  <a:lnSpc>
                    <a:spcPct val="200000"/>
                  </a:lnSpc>
                </a:pPr>
                <a:r>
                  <a:rPr lang="zh-CN" altLang="en-US" sz="1400" dirty="0">
                    <a:solidFill>
                      <a:schemeClr val="tx1">
                        <a:lumMod val="75000"/>
                        <a:lumOff val="25000"/>
                      </a:schemeClr>
                    </a:solidFill>
                    <a:latin typeface="思源宋体 CN" panose="02020400000000000000" pitchFamily="18" charset="-122"/>
                    <a:ea typeface="思源宋体 CN" panose="02020400000000000000" pitchFamily="18" charset="-122"/>
                  </a:rPr>
                  <a:t>影响行业风险的外部因素，通常包含行业成熟度、行业内竞争程度、替代品潜在威胁、成本结构、经济周期（行业周期）、行业进入壁垒、行业政策法规等方面。</a:t>
                </a:r>
              </a:p>
            </p:txBody>
          </p:sp>
        </p:grpSp>
        <p:grpSp>
          <p:nvGrpSpPr>
            <p:cNvPr id="39" name="组合 38">
              <a:extLst>
                <a:ext uri="{FF2B5EF4-FFF2-40B4-BE49-F238E27FC236}">
                  <a16:creationId xmlns:a16="http://schemas.microsoft.com/office/drawing/2014/main" id="{92CEDCD5-BDB3-415D-B1B4-CB1E512643AF}"/>
                </a:ext>
              </a:extLst>
            </p:cNvPr>
            <p:cNvGrpSpPr/>
            <p:nvPr/>
          </p:nvGrpSpPr>
          <p:grpSpPr>
            <a:xfrm>
              <a:off x="2145177" y="5037221"/>
              <a:ext cx="2646947" cy="545432"/>
              <a:chOff x="1042736" y="1716506"/>
              <a:chExt cx="2646947" cy="545432"/>
            </a:xfrm>
          </p:grpSpPr>
          <p:sp>
            <p:nvSpPr>
              <p:cNvPr id="40" name="矩形: 圆角 39">
                <a:extLst>
                  <a:ext uri="{FF2B5EF4-FFF2-40B4-BE49-F238E27FC236}">
                    <a16:creationId xmlns:a16="http://schemas.microsoft.com/office/drawing/2014/main" id="{0FB15C46-410A-4B84-9DEB-E1712EE011CE}"/>
                  </a:ext>
                </a:extLst>
              </p:cNvPr>
              <p:cNvSpPr/>
              <p:nvPr/>
            </p:nvSpPr>
            <p:spPr>
              <a:xfrm>
                <a:off x="1042736" y="1716506"/>
                <a:ext cx="2646947" cy="545432"/>
              </a:xfrm>
              <a:prstGeom prst="roundRect">
                <a:avLst>
                  <a:gd name="adj" fmla="val 50000"/>
                </a:avLst>
              </a:prstGeom>
              <a:solidFill>
                <a:srgbClr val="004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41" name="文本框 40">
                <a:extLst>
                  <a:ext uri="{FF2B5EF4-FFF2-40B4-BE49-F238E27FC236}">
                    <a16:creationId xmlns:a16="http://schemas.microsoft.com/office/drawing/2014/main" id="{B8FF9A50-5568-41D1-BB50-97B36922B2CE}"/>
                  </a:ext>
                </a:extLst>
              </p:cNvPr>
              <p:cNvSpPr txBox="1"/>
              <p:nvPr/>
            </p:nvSpPr>
            <p:spPr>
              <a:xfrm>
                <a:off x="1504434" y="1785944"/>
                <a:ext cx="1723549" cy="400110"/>
              </a:xfrm>
              <a:prstGeom prst="rect">
                <a:avLst/>
              </a:prstGeom>
              <a:noFill/>
            </p:spPr>
            <p:txBody>
              <a:bodyPr wrap="none" rtlCol="0">
                <a:spAutoFit/>
              </a:bodyPr>
              <a:lstStyle/>
              <a:p>
                <a:pPr algn="ctr"/>
                <a:r>
                  <a:rPr lang="zh-CN" altLang="en-US" sz="2000" b="1" dirty="0">
                    <a:solidFill>
                      <a:schemeClr val="bg1"/>
                    </a:solidFill>
                    <a:latin typeface="思源宋体 CN" panose="02020400000000000000" pitchFamily="18" charset="-122"/>
                    <a:ea typeface="思源宋体 CN" panose="02020400000000000000" pitchFamily="18" charset="-122"/>
                  </a:rPr>
                  <a:t>外部因素分析</a:t>
                </a:r>
              </a:p>
            </p:txBody>
          </p:sp>
        </p:grpSp>
      </p:grpSp>
      <p:grpSp>
        <p:nvGrpSpPr>
          <p:cNvPr id="44" name="组合 43">
            <a:extLst>
              <a:ext uri="{FF2B5EF4-FFF2-40B4-BE49-F238E27FC236}">
                <a16:creationId xmlns:a16="http://schemas.microsoft.com/office/drawing/2014/main" id="{DD3584AE-2689-4902-8B52-E9E3BDF93041}"/>
              </a:ext>
            </a:extLst>
          </p:cNvPr>
          <p:cNvGrpSpPr/>
          <p:nvPr/>
        </p:nvGrpSpPr>
        <p:grpSpPr>
          <a:xfrm>
            <a:off x="8233154" y="1828799"/>
            <a:ext cx="3040892" cy="3753854"/>
            <a:chOff x="1948204" y="1828799"/>
            <a:chExt cx="3040892" cy="3753854"/>
          </a:xfrm>
        </p:grpSpPr>
        <p:grpSp>
          <p:nvGrpSpPr>
            <p:cNvPr id="45" name="组合 44">
              <a:extLst>
                <a:ext uri="{FF2B5EF4-FFF2-40B4-BE49-F238E27FC236}">
                  <a16:creationId xmlns:a16="http://schemas.microsoft.com/office/drawing/2014/main" id="{3086EF65-1326-4B10-9C8C-792679560FE0}"/>
                </a:ext>
              </a:extLst>
            </p:cNvPr>
            <p:cNvGrpSpPr/>
            <p:nvPr/>
          </p:nvGrpSpPr>
          <p:grpSpPr>
            <a:xfrm>
              <a:off x="1948204" y="1828799"/>
              <a:ext cx="3040892" cy="3561348"/>
              <a:chOff x="552539" y="1860884"/>
              <a:chExt cx="5399083" cy="3561348"/>
            </a:xfrm>
          </p:grpSpPr>
          <p:sp>
            <p:nvSpPr>
              <p:cNvPr id="64" name="PA-圆角矩形 4">
                <a:extLst>
                  <a:ext uri="{FF2B5EF4-FFF2-40B4-BE49-F238E27FC236}">
                    <a16:creationId xmlns:a16="http://schemas.microsoft.com/office/drawing/2014/main" id="{9574885B-DE79-4F3B-B956-186891660135}"/>
                  </a:ext>
                </a:extLst>
              </p:cNvPr>
              <p:cNvSpPr/>
              <p:nvPr>
                <p:custDataLst>
                  <p:tags r:id="rId1"/>
                </p:custDataLst>
              </p:nvPr>
            </p:nvSpPr>
            <p:spPr>
              <a:xfrm>
                <a:off x="552539" y="1860884"/>
                <a:ext cx="5399083" cy="3561348"/>
              </a:xfrm>
              <a:prstGeom prst="roundRect">
                <a:avLst>
                  <a:gd name="adj" fmla="val 0"/>
                </a:avLst>
              </a:prstGeom>
              <a:solidFill>
                <a:schemeClr val="bg1"/>
              </a:solidFill>
              <a:ln>
                <a:noFill/>
              </a:ln>
              <a:effectLst>
                <a:outerShdw blurRad="1143000" dist="38100" dir="60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sp>
            <p:nvSpPr>
              <p:cNvPr id="65" name="文本框 64">
                <a:extLst>
                  <a:ext uri="{FF2B5EF4-FFF2-40B4-BE49-F238E27FC236}">
                    <a16:creationId xmlns:a16="http://schemas.microsoft.com/office/drawing/2014/main" id="{BC452F35-4841-4C95-9954-D1FF6E29D570}"/>
                  </a:ext>
                </a:extLst>
              </p:cNvPr>
              <p:cNvSpPr txBox="1"/>
              <p:nvPr/>
            </p:nvSpPr>
            <p:spPr>
              <a:xfrm>
                <a:off x="762915" y="2164989"/>
                <a:ext cx="5088959" cy="2643672"/>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ea typeface="思源宋体 CN" panose="02020400000000000000" pitchFamily="18" charset="-122"/>
                  </a:rPr>
                  <a:t>银行内部相关行业资产质量情况，是行业风险最直接的表现。统计指标包括但不限于以下内容：行业不良率（及逾期率）、行业不良贷款变化率、行业不良贷款生成率、行业风险资产比例（关注类与不良合计／资产总额）、行业到期贷款现金回收率、行业不良贷款剪刀差等。</a:t>
                </a:r>
              </a:p>
            </p:txBody>
          </p:sp>
        </p:grpSp>
        <p:grpSp>
          <p:nvGrpSpPr>
            <p:cNvPr id="46" name="组合 45">
              <a:extLst>
                <a:ext uri="{FF2B5EF4-FFF2-40B4-BE49-F238E27FC236}">
                  <a16:creationId xmlns:a16="http://schemas.microsoft.com/office/drawing/2014/main" id="{5E693A32-FFE8-4384-AD02-5F15508E30EF}"/>
                </a:ext>
              </a:extLst>
            </p:cNvPr>
            <p:cNvGrpSpPr/>
            <p:nvPr/>
          </p:nvGrpSpPr>
          <p:grpSpPr>
            <a:xfrm>
              <a:off x="2145177" y="5037221"/>
              <a:ext cx="2646947" cy="545432"/>
              <a:chOff x="1042736" y="1716506"/>
              <a:chExt cx="2646947" cy="545432"/>
            </a:xfrm>
          </p:grpSpPr>
          <p:sp>
            <p:nvSpPr>
              <p:cNvPr id="47" name="矩形: 圆角 46">
                <a:extLst>
                  <a:ext uri="{FF2B5EF4-FFF2-40B4-BE49-F238E27FC236}">
                    <a16:creationId xmlns:a16="http://schemas.microsoft.com/office/drawing/2014/main" id="{47ACDED5-6941-4804-B654-7240BE3087AE}"/>
                  </a:ext>
                </a:extLst>
              </p:cNvPr>
              <p:cNvSpPr/>
              <p:nvPr/>
            </p:nvSpPr>
            <p:spPr>
              <a:xfrm>
                <a:off x="1042736" y="1716506"/>
                <a:ext cx="2646947" cy="545432"/>
              </a:xfrm>
              <a:prstGeom prst="roundRect">
                <a:avLst>
                  <a:gd name="adj" fmla="val 50000"/>
                </a:avLst>
              </a:prstGeom>
              <a:solidFill>
                <a:srgbClr val="004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63" name="文本框 62">
                <a:extLst>
                  <a:ext uri="{FF2B5EF4-FFF2-40B4-BE49-F238E27FC236}">
                    <a16:creationId xmlns:a16="http://schemas.microsoft.com/office/drawing/2014/main" id="{23C3D8A7-C0CD-42AF-9A75-9AEB457DD339}"/>
                  </a:ext>
                </a:extLst>
              </p:cNvPr>
              <p:cNvSpPr txBox="1"/>
              <p:nvPr/>
            </p:nvSpPr>
            <p:spPr>
              <a:xfrm>
                <a:off x="1504435" y="1785944"/>
                <a:ext cx="1723549" cy="400110"/>
              </a:xfrm>
              <a:prstGeom prst="rect">
                <a:avLst/>
              </a:prstGeom>
              <a:noFill/>
            </p:spPr>
            <p:txBody>
              <a:bodyPr wrap="none" rtlCol="0">
                <a:spAutoFit/>
              </a:bodyPr>
              <a:lstStyle/>
              <a:p>
                <a:pPr algn="ctr"/>
                <a:r>
                  <a:rPr lang="zh-CN" altLang="en-US" sz="2000" b="1" dirty="0">
                    <a:solidFill>
                      <a:schemeClr val="bg1"/>
                    </a:solidFill>
                    <a:latin typeface="思源宋体 CN" panose="02020400000000000000" pitchFamily="18" charset="-122"/>
                    <a:ea typeface="思源宋体 CN" panose="02020400000000000000" pitchFamily="18" charset="-122"/>
                  </a:rPr>
                  <a:t>内部因素分析</a:t>
                </a:r>
              </a:p>
            </p:txBody>
          </p:sp>
        </p:grpSp>
      </p:grpSp>
      <p:pic>
        <p:nvPicPr>
          <p:cNvPr id="66" name="图片 65">
            <a:extLst>
              <a:ext uri="{FF2B5EF4-FFF2-40B4-BE49-F238E27FC236}">
                <a16:creationId xmlns:a16="http://schemas.microsoft.com/office/drawing/2014/main" id="{9186F441-977E-414B-8737-87C7C5D69F2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420544" y="1828799"/>
            <a:ext cx="3328737" cy="3328737"/>
          </a:xfrm>
          <a:prstGeom prst="rect">
            <a:avLst/>
          </a:prstGeom>
          <a:solidFill>
            <a:schemeClr val="bg1"/>
          </a:solidFill>
          <a:ln>
            <a:noFill/>
          </a:ln>
          <a:effectLst>
            <a:outerShdw blurRad="1143000" dist="38100" dir="6000000" algn="t" rotWithShape="0">
              <a:prstClr val="black">
                <a:alpha val="15000"/>
              </a:prstClr>
            </a:outerShdw>
          </a:effectLst>
        </p:spPr>
      </p:pic>
    </p:spTree>
    <p:extLst>
      <p:ext uri="{BB962C8B-B14F-4D97-AF65-F5344CB8AC3E}">
        <p14:creationId xmlns:p14="http://schemas.microsoft.com/office/powerpoint/2010/main" val="25138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anim calcmode="lin" valueType="num">
                                      <p:cBhvr>
                                        <p:cTn id="13" dur="1000" fill="hold"/>
                                        <p:tgtEl>
                                          <p:spTgt spid="66"/>
                                        </p:tgtEl>
                                        <p:attrNameLst>
                                          <p:attrName>ppt_x</p:attrName>
                                        </p:attrNameLst>
                                      </p:cBhvr>
                                      <p:tavLst>
                                        <p:tav tm="0">
                                          <p:val>
                                            <p:strVal val="#ppt_x"/>
                                          </p:val>
                                        </p:tav>
                                        <p:tav tm="100000">
                                          <p:val>
                                            <p:strVal val="#ppt_x"/>
                                          </p:val>
                                        </p:tav>
                                      </p:tavLst>
                                    </p:anim>
                                    <p:anim calcmode="lin" valueType="num">
                                      <p:cBhvr>
                                        <p:cTn id="14" dur="1000" fill="hold"/>
                                        <p:tgtEl>
                                          <p:spTgt spid="6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 y="301326"/>
            <a:ext cx="12192000" cy="6556674"/>
            <a:chOff x="1" y="301326"/>
            <a:chExt cx="12192000" cy="6556674"/>
          </a:xfrm>
        </p:grpSpPr>
        <p:sp>
          <p:nvSpPr>
            <p:cNvPr id="1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1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19" name="Rectangle 18"/>
            <p:cNvSpPr/>
            <p:nvPr/>
          </p:nvSpPr>
          <p:spPr>
            <a:xfrm>
              <a:off x="1009860" y="402584"/>
              <a:ext cx="4519295" cy="400110"/>
            </a:xfrm>
            <a:prstGeom prst="rect">
              <a:avLst/>
            </a:prstGeom>
          </p:spPr>
          <p:txBody>
            <a:bodyPr wrap="square">
              <a:spAutoFit/>
            </a:bodyPr>
            <a:lstStyle/>
            <a:p>
              <a:pPr lvl="0">
                <a:defRPr/>
              </a:pPr>
              <a:r>
                <a:rPr kumimoji="0" lang="zh-CN" altLang="en-US"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贷款环境分析</a:t>
              </a:r>
              <a:r>
                <a:rPr kumimoji="0" lang="en-US" altLang="zh-CN"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a:t>
              </a:r>
              <a:r>
                <a:rPr lang="zh-CN" altLang="en-US" sz="2000" b="1" dirty="0">
                  <a:solidFill>
                    <a:srgbClr val="004D73"/>
                  </a:solidFill>
                  <a:latin typeface="微软雅黑" panose="020B0503020204020204" pitchFamily="34" charset="-122"/>
                  <a:ea typeface="微软雅黑" panose="020B0503020204020204" pitchFamily="34" charset="-122"/>
                  <a:sym typeface="+mn-ea"/>
                </a:rPr>
                <a:t>行业风险分析</a:t>
              </a:r>
            </a:p>
          </p:txBody>
        </p:sp>
        <p:sp>
          <p:nvSpPr>
            <p:cNvPr id="20"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26" name="矩形: 圆角 4">
            <a:extLst>
              <a:ext uri="{FF2B5EF4-FFF2-40B4-BE49-F238E27FC236}">
                <a16:creationId xmlns:a16="http://schemas.microsoft.com/office/drawing/2014/main" id="{40648D1D-3E65-4D63-AA96-CF8A5C12E072}"/>
              </a:ext>
            </a:extLst>
          </p:cNvPr>
          <p:cNvSpPr/>
          <p:nvPr/>
        </p:nvSpPr>
        <p:spPr>
          <a:xfrm>
            <a:off x="881575" y="1550069"/>
            <a:ext cx="2751962" cy="3644099"/>
          </a:xfrm>
          <a:custGeom>
            <a:avLst/>
            <a:gdLst>
              <a:gd name="connsiteX0" fmla="*/ 0 w 9144000"/>
              <a:gd name="connsiteY0" fmla="*/ 195106 h 4293699"/>
              <a:gd name="connsiteX1" fmla="*/ 195106 w 9144000"/>
              <a:gd name="connsiteY1" fmla="*/ 0 h 4293699"/>
              <a:gd name="connsiteX2" fmla="*/ 8948894 w 9144000"/>
              <a:gd name="connsiteY2" fmla="*/ 0 h 4293699"/>
              <a:gd name="connsiteX3" fmla="*/ 9144000 w 9144000"/>
              <a:gd name="connsiteY3" fmla="*/ 195106 h 4293699"/>
              <a:gd name="connsiteX4" fmla="*/ 9144000 w 9144000"/>
              <a:gd name="connsiteY4" fmla="*/ 4098593 h 4293699"/>
              <a:gd name="connsiteX5" fmla="*/ 8948894 w 9144000"/>
              <a:gd name="connsiteY5" fmla="*/ 4293699 h 4293699"/>
              <a:gd name="connsiteX6" fmla="*/ 195106 w 9144000"/>
              <a:gd name="connsiteY6" fmla="*/ 4293699 h 4293699"/>
              <a:gd name="connsiteX7" fmla="*/ 0 w 9144000"/>
              <a:gd name="connsiteY7" fmla="*/ 4098593 h 4293699"/>
              <a:gd name="connsiteX8" fmla="*/ 0 w 9144000"/>
              <a:gd name="connsiteY8" fmla="*/ 195106 h 4293699"/>
              <a:gd name="connsiteX0" fmla="*/ 0 w 9144000"/>
              <a:gd name="connsiteY0" fmla="*/ 195106 h 4293699"/>
              <a:gd name="connsiteX1" fmla="*/ 195106 w 9144000"/>
              <a:gd name="connsiteY1" fmla="*/ 0 h 4293699"/>
              <a:gd name="connsiteX2" fmla="*/ 8948894 w 9144000"/>
              <a:gd name="connsiteY2" fmla="*/ 0 h 4293699"/>
              <a:gd name="connsiteX3" fmla="*/ 9144000 w 9144000"/>
              <a:gd name="connsiteY3" fmla="*/ 195106 h 4293699"/>
              <a:gd name="connsiteX4" fmla="*/ 9144000 w 9144000"/>
              <a:gd name="connsiteY4" fmla="*/ 4098593 h 4293699"/>
              <a:gd name="connsiteX5" fmla="*/ 8948894 w 9144000"/>
              <a:gd name="connsiteY5" fmla="*/ 4293699 h 4293699"/>
              <a:gd name="connsiteX6" fmla="*/ 2625969 w 9144000"/>
              <a:gd name="connsiteY6" fmla="*/ 4293699 h 4293699"/>
              <a:gd name="connsiteX7" fmla="*/ 195106 w 9144000"/>
              <a:gd name="connsiteY7" fmla="*/ 4293699 h 4293699"/>
              <a:gd name="connsiteX8" fmla="*/ 0 w 9144000"/>
              <a:gd name="connsiteY8" fmla="*/ 4098593 h 4293699"/>
              <a:gd name="connsiteX9" fmla="*/ 0 w 9144000"/>
              <a:gd name="connsiteY9" fmla="*/ 195106 h 4293699"/>
              <a:gd name="connsiteX0" fmla="*/ 0 w 9144000"/>
              <a:gd name="connsiteY0" fmla="*/ 195106 h 4307766"/>
              <a:gd name="connsiteX1" fmla="*/ 195106 w 9144000"/>
              <a:gd name="connsiteY1" fmla="*/ 0 h 4307766"/>
              <a:gd name="connsiteX2" fmla="*/ 8948894 w 9144000"/>
              <a:gd name="connsiteY2" fmla="*/ 0 h 4307766"/>
              <a:gd name="connsiteX3" fmla="*/ 9144000 w 9144000"/>
              <a:gd name="connsiteY3" fmla="*/ 195106 h 4307766"/>
              <a:gd name="connsiteX4" fmla="*/ 9144000 w 9144000"/>
              <a:gd name="connsiteY4" fmla="*/ 4098593 h 4307766"/>
              <a:gd name="connsiteX5" fmla="*/ 8948894 w 9144000"/>
              <a:gd name="connsiteY5" fmla="*/ 4293699 h 4307766"/>
              <a:gd name="connsiteX6" fmla="*/ 5059680 w 9144000"/>
              <a:gd name="connsiteY6" fmla="*/ 4307766 h 4307766"/>
              <a:gd name="connsiteX7" fmla="*/ 2625969 w 9144000"/>
              <a:gd name="connsiteY7" fmla="*/ 4293699 h 4307766"/>
              <a:gd name="connsiteX8" fmla="*/ 195106 w 9144000"/>
              <a:gd name="connsiteY8" fmla="*/ 4293699 h 4307766"/>
              <a:gd name="connsiteX9" fmla="*/ 0 w 9144000"/>
              <a:gd name="connsiteY9" fmla="*/ 4098593 h 4307766"/>
              <a:gd name="connsiteX10" fmla="*/ 0 w 9144000"/>
              <a:gd name="connsiteY10" fmla="*/ 195106 h 4307766"/>
              <a:gd name="connsiteX0" fmla="*/ 5059680 w 9144000"/>
              <a:gd name="connsiteY0" fmla="*/ 4307766 h 4399206"/>
              <a:gd name="connsiteX1" fmla="*/ 2625969 w 9144000"/>
              <a:gd name="connsiteY1" fmla="*/ 4293699 h 4399206"/>
              <a:gd name="connsiteX2" fmla="*/ 195106 w 9144000"/>
              <a:gd name="connsiteY2" fmla="*/ 4293699 h 4399206"/>
              <a:gd name="connsiteX3" fmla="*/ 0 w 9144000"/>
              <a:gd name="connsiteY3" fmla="*/ 4098593 h 4399206"/>
              <a:gd name="connsiteX4" fmla="*/ 0 w 9144000"/>
              <a:gd name="connsiteY4" fmla="*/ 195106 h 4399206"/>
              <a:gd name="connsiteX5" fmla="*/ 195106 w 9144000"/>
              <a:gd name="connsiteY5" fmla="*/ 0 h 4399206"/>
              <a:gd name="connsiteX6" fmla="*/ 8948894 w 9144000"/>
              <a:gd name="connsiteY6" fmla="*/ 0 h 4399206"/>
              <a:gd name="connsiteX7" fmla="*/ 9144000 w 9144000"/>
              <a:gd name="connsiteY7" fmla="*/ 195106 h 4399206"/>
              <a:gd name="connsiteX8" fmla="*/ 9144000 w 9144000"/>
              <a:gd name="connsiteY8" fmla="*/ 4098593 h 4399206"/>
              <a:gd name="connsiteX9" fmla="*/ 8948894 w 9144000"/>
              <a:gd name="connsiteY9" fmla="*/ 4293699 h 4399206"/>
              <a:gd name="connsiteX10" fmla="*/ 5151120 w 9144000"/>
              <a:gd name="connsiteY10" fmla="*/ 4399206 h 4399206"/>
              <a:gd name="connsiteX0" fmla="*/ 5059680 w 9144000"/>
              <a:gd name="connsiteY0" fmla="*/ 4307766 h 4328868"/>
              <a:gd name="connsiteX1" fmla="*/ 2625969 w 9144000"/>
              <a:gd name="connsiteY1" fmla="*/ 4293699 h 4328868"/>
              <a:gd name="connsiteX2" fmla="*/ 195106 w 9144000"/>
              <a:gd name="connsiteY2" fmla="*/ 4293699 h 4328868"/>
              <a:gd name="connsiteX3" fmla="*/ 0 w 9144000"/>
              <a:gd name="connsiteY3" fmla="*/ 4098593 h 4328868"/>
              <a:gd name="connsiteX4" fmla="*/ 0 w 9144000"/>
              <a:gd name="connsiteY4" fmla="*/ 195106 h 4328868"/>
              <a:gd name="connsiteX5" fmla="*/ 195106 w 9144000"/>
              <a:gd name="connsiteY5" fmla="*/ 0 h 4328868"/>
              <a:gd name="connsiteX6" fmla="*/ 8948894 w 9144000"/>
              <a:gd name="connsiteY6" fmla="*/ 0 h 4328868"/>
              <a:gd name="connsiteX7" fmla="*/ 9144000 w 9144000"/>
              <a:gd name="connsiteY7" fmla="*/ 195106 h 4328868"/>
              <a:gd name="connsiteX8" fmla="*/ 9144000 w 9144000"/>
              <a:gd name="connsiteY8" fmla="*/ 4098593 h 4328868"/>
              <a:gd name="connsiteX9" fmla="*/ 8948894 w 9144000"/>
              <a:gd name="connsiteY9" fmla="*/ 4293699 h 4328868"/>
              <a:gd name="connsiteX10" fmla="*/ 6346874 w 9144000"/>
              <a:gd name="connsiteY10" fmla="*/ 4328868 h 4328868"/>
              <a:gd name="connsiteX0" fmla="*/ 2625969 w 9144000"/>
              <a:gd name="connsiteY0" fmla="*/ 4293699 h 4328868"/>
              <a:gd name="connsiteX1" fmla="*/ 195106 w 9144000"/>
              <a:gd name="connsiteY1" fmla="*/ 4293699 h 4328868"/>
              <a:gd name="connsiteX2" fmla="*/ 0 w 9144000"/>
              <a:gd name="connsiteY2" fmla="*/ 4098593 h 4328868"/>
              <a:gd name="connsiteX3" fmla="*/ 0 w 9144000"/>
              <a:gd name="connsiteY3" fmla="*/ 195106 h 4328868"/>
              <a:gd name="connsiteX4" fmla="*/ 195106 w 9144000"/>
              <a:gd name="connsiteY4" fmla="*/ 0 h 4328868"/>
              <a:gd name="connsiteX5" fmla="*/ 8948894 w 9144000"/>
              <a:gd name="connsiteY5" fmla="*/ 0 h 4328868"/>
              <a:gd name="connsiteX6" fmla="*/ 9144000 w 9144000"/>
              <a:gd name="connsiteY6" fmla="*/ 195106 h 4328868"/>
              <a:gd name="connsiteX7" fmla="*/ 9144000 w 9144000"/>
              <a:gd name="connsiteY7" fmla="*/ 4098593 h 4328868"/>
              <a:gd name="connsiteX8" fmla="*/ 8948894 w 9144000"/>
              <a:gd name="connsiteY8" fmla="*/ 4293699 h 4328868"/>
              <a:gd name="connsiteX9" fmla="*/ 6346874 w 9144000"/>
              <a:gd name="connsiteY9" fmla="*/ 4328868 h 4328868"/>
              <a:gd name="connsiteX0" fmla="*/ 2625969 w 9144000"/>
              <a:gd name="connsiteY0" fmla="*/ 4293699 h 4300733"/>
              <a:gd name="connsiteX1" fmla="*/ 195106 w 9144000"/>
              <a:gd name="connsiteY1" fmla="*/ 4293699 h 4300733"/>
              <a:gd name="connsiteX2" fmla="*/ 0 w 9144000"/>
              <a:gd name="connsiteY2" fmla="*/ 4098593 h 4300733"/>
              <a:gd name="connsiteX3" fmla="*/ 0 w 9144000"/>
              <a:gd name="connsiteY3" fmla="*/ 195106 h 4300733"/>
              <a:gd name="connsiteX4" fmla="*/ 195106 w 9144000"/>
              <a:gd name="connsiteY4" fmla="*/ 0 h 4300733"/>
              <a:gd name="connsiteX5" fmla="*/ 8948894 w 9144000"/>
              <a:gd name="connsiteY5" fmla="*/ 0 h 4300733"/>
              <a:gd name="connsiteX6" fmla="*/ 9144000 w 9144000"/>
              <a:gd name="connsiteY6" fmla="*/ 195106 h 4300733"/>
              <a:gd name="connsiteX7" fmla="*/ 9144000 w 9144000"/>
              <a:gd name="connsiteY7" fmla="*/ 4098593 h 4300733"/>
              <a:gd name="connsiteX8" fmla="*/ 8948894 w 9144000"/>
              <a:gd name="connsiteY8" fmla="*/ 4293699 h 4300733"/>
              <a:gd name="connsiteX9" fmla="*/ 6431281 w 9144000"/>
              <a:gd name="connsiteY9" fmla="*/ 4300733 h 4300733"/>
              <a:gd name="connsiteX0" fmla="*/ 1852246 w 9144000"/>
              <a:gd name="connsiteY0" fmla="*/ 4293699 h 4300733"/>
              <a:gd name="connsiteX1" fmla="*/ 195106 w 9144000"/>
              <a:gd name="connsiteY1" fmla="*/ 4293699 h 4300733"/>
              <a:gd name="connsiteX2" fmla="*/ 0 w 9144000"/>
              <a:gd name="connsiteY2" fmla="*/ 4098593 h 4300733"/>
              <a:gd name="connsiteX3" fmla="*/ 0 w 9144000"/>
              <a:gd name="connsiteY3" fmla="*/ 195106 h 4300733"/>
              <a:gd name="connsiteX4" fmla="*/ 195106 w 9144000"/>
              <a:gd name="connsiteY4" fmla="*/ 0 h 4300733"/>
              <a:gd name="connsiteX5" fmla="*/ 8948894 w 9144000"/>
              <a:gd name="connsiteY5" fmla="*/ 0 h 4300733"/>
              <a:gd name="connsiteX6" fmla="*/ 9144000 w 9144000"/>
              <a:gd name="connsiteY6" fmla="*/ 195106 h 4300733"/>
              <a:gd name="connsiteX7" fmla="*/ 9144000 w 9144000"/>
              <a:gd name="connsiteY7" fmla="*/ 4098593 h 4300733"/>
              <a:gd name="connsiteX8" fmla="*/ 8948894 w 9144000"/>
              <a:gd name="connsiteY8" fmla="*/ 4293699 h 4300733"/>
              <a:gd name="connsiteX9" fmla="*/ 6431281 w 9144000"/>
              <a:gd name="connsiteY9" fmla="*/ 4300733 h 4300733"/>
              <a:gd name="connsiteX0" fmla="*/ 1852246 w 9144000"/>
              <a:gd name="connsiteY0" fmla="*/ 4293699 h 4328869"/>
              <a:gd name="connsiteX1" fmla="*/ 195106 w 9144000"/>
              <a:gd name="connsiteY1" fmla="*/ 4293699 h 4328869"/>
              <a:gd name="connsiteX2" fmla="*/ 0 w 9144000"/>
              <a:gd name="connsiteY2" fmla="*/ 4098593 h 4328869"/>
              <a:gd name="connsiteX3" fmla="*/ 0 w 9144000"/>
              <a:gd name="connsiteY3" fmla="*/ 195106 h 4328869"/>
              <a:gd name="connsiteX4" fmla="*/ 195106 w 9144000"/>
              <a:gd name="connsiteY4" fmla="*/ 0 h 4328869"/>
              <a:gd name="connsiteX5" fmla="*/ 8948894 w 9144000"/>
              <a:gd name="connsiteY5" fmla="*/ 0 h 4328869"/>
              <a:gd name="connsiteX6" fmla="*/ 9144000 w 9144000"/>
              <a:gd name="connsiteY6" fmla="*/ 195106 h 4328869"/>
              <a:gd name="connsiteX7" fmla="*/ 9144000 w 9144000"/>
              <a:gd name="connsiteY7" fmla="*/ 4098593 h 4328869"/>
              <a:gd name="connsiteX8" fmla="*/ 8948894 w 9144000"/>
              <a:gd name="connsiteY8" fmla="*/ 4293699 h 4328869"/>
              <a:gd name="connsiteX9" fmla="*/ 7148734 w 9144000"/>
              <a:gd name="connsiteY9" fmla="*/ 4328869 h 4328869"/>
              <a:gd name="connsiteX0" fmla="*/ 1852246 w 9144000"/>
              <a:gd name="connsiteY0" fmla="*/ 4293699 h 4314801"/>
              <a:gd name="connsiteX1" fmla="*/ 195106 w 9144000"/>
              <a:gd name="connsiteY1" fmla="*/ 4293699 h 4314801"/>
              <a:gd name="connsiteX2" fmla="*/ 0 w 9144000"/>
              <a:gd name="connsiteY2" fmla="*/ 4098593 h 4314801"/>
              <a:gd name="connsiteX3" fmla="*/ 0 w 9144000"/>
              <a:gd name="connsiteY3" fmla="*/ 195106 h 4314801"/>
              <a:gd name="connsiteX4" fmla="*/ 195106 w 9144000"/>
              <a:gd name="connsiteY4" fmla="*/ 0 h 4314801"/>
              <a:gd name="connsiteX5" fmla="*/ 8948894 w 9144000"/>
              <a:gd name="connsiteY5" fmla="*/ 0 h 4314801"/>
              <a:gd name="connsiteX6" fmla="*/ 9144000 w 9144000"/>
              <a:gd name="connsiteY6" fmla="*/ 195106 h 4314801"/>
              <a:gd name="connsiteX7" fmla="*/ 9144000 w 9144000"/>
              <a:gd name="connsiteY7" fmla="*/ 4098593 h 4314801"/>
              <a:gd name="connsiteX8" fmla="*/ 8948894 w 9144000"/>
              <a:gd name="connsiteY8" fmla="*/ 4293699 h 4314801"/>
              <a:gd name="connsiteX9" fmla="*/ 7148734 w 9144000"/>
              <a:gd name="connsiteY9" fmla="*/ 4314801 h 4314801"/>
              <a:gd name="connsiteX0" fmla="*/ 1852246 w 9144000"/>
              <a:gd name="connsiteY0" fmla="*/ 4293699 h 4314801"/>
              <a:gd name="connsiteX1" fmla="*/ 195106 w 9144000"/>
              <a:gd name="connsiteY1" fmla="*/ 4293699 h 4314801"/>
              <a:gd name="connsiteX2" fmla="*/ 0 w 9144000"/>
              <a:gd name="connsiteY2" fmla="*/ 4098593 h 4314801"/>
              <a:gd name="connsiteX3" fmla="*/ 0 w 9144000"/>
              <a:gd name="connsiteY3" fmla="*/ 195106 h 4314801"/>
              <a:gd name="connsiteX4" fmla="*/ 195106 w 9144000"/>
              <a:gd name="connsiteY4" fmla="*/ 0 h 4314801"/>
              <a:gd name="connsiteX5" fmla="*/ 2302412 w 9144000"/>
              <a:gd name="connsiteY5" fmla="*/ 3052 h 4314801"/>
              <a:gd name="connsiteX6" fmla="*/ 8948894 w 9144000"/>
              <a:gd name="connsiteY6" fmla="*/ 0 h 4314801"/>
              <a:gd name="connsiteX7" fmla="*/ 9144000 w 9144000"/>
              <a:gd name="connsiteY7" fmla="*/ 195106 h 4314801"/>
              <a:gd name="connsiteX8" fmla="*/ 9144000 w 9144000"/>
              <a:gd name="connsiteY8" fmla="*/ 4098593 h 4314801"/>
              <a:gd name="connsiteX9" fmla="*/ 8948894 w 9144000"/>
              <a:gd name="connsiteY9" fmla="*/ 4293699 h 4314801"/>
              <a:gd name="connsiteX10" fmla="*/ 7148734 w 9144000"/>
              <a:gd name="connsiteY10" fmla="*/ 4314801 h 4314801"/>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7507458 w 9144000"/>
              <a:gd name="connsiteY6" fmla="*/ 0 h 4325816"/>
              <a:gd name="connsiteX7" fmla="*/ 8948894 w 9144000"/>
              <a:gd name="connsiteY7" fmla="*/ 11015 h 4325816"/>
              <a:gd name="connsiteX8" fmla="*/ 9144000 w 9144000"/>
              <a:gd name="connsiteY8" fmla="*/ 206121 h 4325816"/>
              <a:gd name="connsiteX9" fmla="*/ 9144000 w 9144000"/>
              <a:gd name="connsiteY9" fmla="*/ 4109608 h 4325816"/>
              <a:gd name="connsiteX10" fmla="*/ 8948894 w 9144000"/>
              <a:gd name="connsiteY10" fmla="*/ 4304714 h 4325816"/>
              <a:gd name="connsiteX11" fmla="*/ 7148734 w 9144000"/>
              <a:gd name="connsiteY11" fmla="*/ 4325816 h 4325816"/>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4314092 w 9144000"/>
              <a:gd name="connsiteY6" fmla="*/ 14067 h 4325816"/>
              <a:gd name="connsiteX7" fmla="*/ 7507458 w 9144000"/>
              <a:gd name="connsiteY7" fmla="*/ 0 h 4325816"/>
              <a:gd name="connsiteX8" fmla="*/ 8948894 w 9144000"/>
              <a:gd name="connsiteY8" fmla="*/ 11015 h 4325816"/>
              <a:gd name="connsiteX9" fmla="*/ 9144000 w 9144000"/>
              <a:gd name="connsiteY9" fmla="*/ 206121 h 4325816"/>
              <a:gd name="connsiteX10" fmla="*/ 9144000 w 9144000"/>
              <a:gd name="connsiteY10" fmla="*/ 4109608 h 4325816"/>
              <a:gd name="connsiteX11" fmla="*/ 8948894 w 9144000"/>
              <a:gd name="connsiteY11" fmla="*/ 4304714 h 4325816"/>
              <a:gd name="connsiteX12" fmla="*/ 7148734 w 9144000"/>
              <a:gd name="connsiteY12" fmla="*/ 4325816 h 4325816"/>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4314092 w 9144000"/>
              <a:gd name="connsiteY6" fmla="*/ 14067 h 4325816"/>
              <a:gd name="connsiteX7" fmla="*/ 7507458 w 9144000"/>
              <a:gd name="connsiteY7" fmla="*/ 0 h 4325816"/>
              <a:gd name="connsiteX8" fmla="*/ 8948894 w 9144000"/>
              <a:gd name="connsiteY8" fmla="*/ 11015 h 4325816"/>
              <a:gd name="connsiteX9" fmla="*/ 9144000 w 9144000"/>
              <a:gd name="connsiteY9" fmla="*/ 206121 h 4325816"/>
              <a:gd name="connsiteX10" fmla="*/ 9144000 w 9144000"/>
              <a:gd name="connsiteY10" fmla="*/ 4109608 h 4325816"/>
              <a:gd name="connsiteX11" fmla="*/ 8948894 w 9144000"/>
              <a:gd name="connsiteY11" fmla="*/ 4304714 h 4325816"/>
              <a:gd name="connsiteX12" fmla="*/ 7148734 w 9144000"/>
              <a:gd name="connsiteY12" fmla="*/ 4325816 h 4325816"/>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4314092 w 9144000"/>
              <a:gd name="connsiteY6" fmla="*/ 42203 h 4325816"/>
              <a:gd name="connsiteX7" fmla="*/ 7507458 w 9144000"/>
              <a:gd name="connsiteY7" fmla="*/ 0 h 4325816"/>
              <a:gd name="connsiteX8" fmla="*/ 8948894 w 9144000"/>
              <a:gd name="connsiteY8" fmla="*/ 11015 h 4325816"/>
              <a:gd name="connsiteX9" fmla="*/ 9144000 w 9144000"/>
              <a:gd name="connsiteY9" fmla="*/ 206121 h 4325816"/>
              <a:gd name="connsiteX10" fmla="*/ 9144000 w 9144000"/>
              <a:gd name="connsiteY10" fmla="*/ 4109608 h 4325816"/>
              <a:gd name="connsiteX11" fmla="*/ 8948894 w 9144000"/>
              <a:gd name="connsiteY11" fmla="*/ 4304714 h 4325816"/>
              <a:gd name="connsiteX12" fmla="*/ 7148734 w 9144000"/>
              <a:gd name="connsiteY12" fmla="*/ 4325816 h 4325816"/>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4314092 w 9144000"/>
              <a:gd name="connsiteY6" fmla="*/ 42203 h 4325816"/>
              <a:gd name="connsiteX7" fmla="*/ 7507458 w 9144000"/>
              <a:gd name="connsiteY7" fmla="*/ 0 h 4325816"/>
              <a:gd name="connsiteX8" fmla="*/ 8948894 w 9144000"/>
              <a:gd name="connsiteY8" fmla="*/ 11015 h 4325816"/>
              <a:gd name="connsiteX9" fmla="*/ 9144000 w 9144000"/>
              <a:gd name="connsiteY9" fmla="*/ 206121 h 4325816"/>
              <a:gd name="connsiteX10" fmla="*/ 9144000 w 9144000"/>
              <a:gd name="connsiteY10" fmla="*/ 4109608 h 4325816"/>
              <a:gd name="connsiteX11" fmla="*/ 8948894 w 9144000"/>
              <a:gd name="connsiteY11" fmla="*/ 4304714 h 4325816"/>
              <a:gd name="connsiteX12" fmla="*/ 7148734 w 9144000"/>
              <a:gd name="connsiteY12" fmla="*/ 4325816 h 4325816"/>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4356295 w 9144000"/>
              <a:gd name="connsiteY6" fmla="*/ 56271 h 4325816"/>
              <a:gd name="connsiteX7" fmla="*/ 7507458 w 9144000"/>
              <a:gd name="connsiteY7" fmla="*/ 0 h 4325816"/>
              <a:gd name="connsiteX8" fmla="*/ 8948894 w 9144000"/>
              <a:gd name="connsiteY8" fmla="*/ 11015 h 4325816"/>
              <a:gd name="connsiteX9" fmla="*/ 9144000 w 9144000"/>
              <a:gd name="connsiteY9" fmla="*/ 206121 h 4325816"/>
              <a:gd name="connsiteX10" fmla="*/ 9144000 w 9144000"/>
              <a:gd name="connsiteY10" fmla="*/ 4109608 h 4325816"/>
              <a:gd name="connsiteX11" fmla="*/ 8948894 w 9144000"/>
              <a:gd name="connsiteY11" fmla="*/ 4304714 h 4325816"/>
              <a:gd name="connsiteX12" fmla="*/ 7148734 w 9144000"/>
              <a:gd name="connsiteY12" fmla="*/ 4325816 h 4325816"/>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4356295 w 9144000"/>
              <a:gd name="connsiteY6" fmla="*/ 56271 h 4325816"/>
              <a:gd name="connsiteX7" fmla="*/ 7507458 w 9144000"/>
              <a:gd name="connsiteY7" fmla="*/ 0 h 4325816"/>
              <a:gd name="connsiteX8" fmla="*/ 8948894 w 9144000"/>
              <a:gd name="connsiteY8" fmla="*/ 11015 h 4325816"/>
              <a:gd name="connsiteX9" fmla="*/ 9144000 w 9144000"/>
              <a:gd name="connsiteY9" fmla="*/ 206121 h 4325816"/>
              <a:gd name="connsiteX10" fmla="*/ 9144000 w 9144000"/>
              <a:gd name="connsiteY10" fmla="*/ 4109608 h 4325816"/>
              <a:gd name="connsiteX11" fmla="*/ 8948894 w 9144000"/>
              <a:gd name="connsiteY11" fmla="*/ 4304714 h 4325816"/>
              <a:gd name="connsiteX12" fmla="*/ 7148734 w 9144000"/>
              <a:gd name="connsiteY12" fmla="*/ 4325816 h 4325816"/>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4356295 w 9144000"/>
              <a:gd name="connsiteY6" fmla="*/ 56271 h 4325816"/>
              <a:gd name="connsiteX7" fmla="*/ 7507458 w 9144000"/>
              <a:gd name="connsiteY7" fmla="*/ 0 h 4325816"/>
              <a:gd name="connsiteX8" fmla="*/ 8948894 w 9144000"/>
              <a:gd name="connsiteY8" fmla="*/ 11015 h 4325816"/>
              <a:gd name="connsiteX9" fmla="*/ 9144000 w 9144000"/>
              <a:gd name="connsiteY9" fmla="*/ 206121 h 4325816"/>
              <a:gd name="connsiteX10" fmla="*/ 9144000 w 9144000"/>
              <a:gd name="connsiteY10" fmla="*/ 4109608 h 4325816"/>
              <a:gd name="connsiteX11" fmla="*/ 8948894 w 9144000"/>
              <a:gd name="connsiteY11" fmla="*/ 4304714 h 4325816"/>
              <a:gd name="connsiteX12" fmla="*/ 7148734 w 9144000"/>
              <a:gd name="connsiteY12" fmla="*/ 4325816 h 4325816"/>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4384430 w 9144000"/>
              <a:gd name="connsiteY6" fmla="*/ 28136 h 4325816"/>
              <a:gd name="connsiteX7" fmla="*/ 7507458 w 9144000"/>
              <a:gd name="connsiteY7" fmla="*/ 0 h 4325816"/>
              <a:gd name="connsiteX8" fmla="*/ 8948894 w 9144000"/>
              <a:gd name="connsiteY8" fmla="*/ 11015 h 4325816"/>
              <a:gd name="connsiteX9" fmla="*/ 9144000 w 9144000"/>
              <a:gd name="connsiteY9" fmla="*/ 206121 h 4325816"/>
              <a:gd name="connsiteX10" fmla="*/ 9144000 w 9144000"/>
              <a:gd name="connsiteY10" fmla="*/ 4109608 h 4325816"/>
              <a:gd name="connsiteX11" fmla="*/ 8948894 w 9144000"/>
              <a:gd name="connsiteY11" fmla="*/ 4304714 h 4325816"/>
              <a:gd name="connsiteX12" fmla="*/ 7148734 w 9144000"/>
              <a:gd name="connsiteY12" fmla="*/ 4325816 h 4325816"/>
              <a:gd name="connsiteX0" fmla="*/ 1852246 w 9144000"/>
              <a:gd name="connsiteY0" fmla="*/ 4313369 h 4334471"/>
              <a:gd name="connsiteX1" fmla="*/ 195106 w 9144000"/>
              <a:gd name="connsiteY1" fmla="*/ 4313369 h 4334471"/>
              <a:gd name="connsiteX2" fmla="*/ 0 w 9144000"/>
              <a:gd name="connsiteY2" fmla="*/ 4118263 h 4334471"/>
              <a:gd name="connsiteX3" fmla="*/ 0 w 9144000"/>
              <a:gd name="connsiteY3" fmla="*/ 214776 h 4334471"/>
              <a:gd name="connsiteX4" fmla="*/ 195106 w 9144000"/>
              <a:gd name="connsiteY4" fmla="*/ 19670 h 4334471"/>
              <a:gd name="connsiteX5" fmla="*/ 2302412 w 9144000"/>
              <a:gd name="connsiteY5" fmla="*/ 22722 h 4334471"/>
              <a:gd name="connsiteX6" fmla="*/ 4384430 w 9144000"/>
              <a:gd name="connsiteY6" fmla="*/ 36791 h 4334471"/>
              <a:gd name="connsiteX7" fmla="*/ 7507458 w 9144000"/>
              <a:gd name="connsiteY7" fmla="*/ 8655 h 4334471"/>
              <a:gd name="connsiteX8" fmla="*/ 8948894 w 9144000"/>
              <a:gd name="connsiteY8" fmla="*/ 19670 h 4334471"/>
              <a:gd name="connsiteX9" fmla="*/ 9144000 w 9144000"/>
              <a:gd name="connsiteY9" fmla="*/ 214776 h 4334471"/>
              <a:gd name="connsiteX10" fmla="*/ 9144000 w 9144000"/>
              <a:gd name="connsiteY10" fmla="*/ 4118263 h 4334471"/>
              <a:gd name="connsiteX11" fmla="*/ 8948894 w 9144000"/>
              <a:gd name="connsiteY11" fmla="*/ 4313369 h 4334471"/>
              <a:gd name="connsiteX12" fmla="*/ 7148734 w 9144000"/>
              <a:gd name="connsiteY12" fmla="*/ 4334471 h 4334471"/>
              <a:gd name="connsiteX0" fmla="*/ 1852246 w 9144000"/>
              <a:gd name="connsiteY0" fmla="*/ 4313369 h 4334471"/>
              <a:gd name="connsiteX1" fmla="*/ 195106 w 9144000"/>
              <a:gd name="connsiteY1" fmla="*/ 4313369 h 4334471"/>
              <a:gd name="connsiteX2" fmla="*/ 0 w 9144000"/>
              <a:gd name="connsiteY2" fmla="*/ 4118263 h 4334471"/>
              <a:gd name="connsiteX3" fmla="*/ 0 w 9144000"/>
              <a:gd name="connsiteY3" fmla="*/ 214776 h 4334471"/>
              <a:gd name="connsiteX4" fmla="*/ 195106 w 9144000"/>
              <a:gd name="connsiteY4" fmla="*/ 19670 h 4334471"/>
              <a:gd name="connsiteX5" fmla="*/ 2302412 w 9144000"/>
              <a:gd name="connsiteY5" fmla="*/ 22722 h 4334471"/>
              <a:gd name="connsiteX6" fmla="*/ 4384430 w 9144000"/>
              <a:gd name="connsiteY6" fmla="*/ 36791 h 4334471"/>
              <a:gd name="connsiteX7" fmla="*/ 7507458 w 9144000"/>
              <a:gd name="connsiteY7" fmla="*/ 8655 h 4334471"/>
              <a:gd name="connsiteX8" fmla="*/ 8948894 w 9144000"/>
              <a:gd name="connsiteY8" fmla="*/ 19670 h 4334471"/>
              <a:gd name="connsiteX9" fmla="*/ 9144000 w 9144000"/>
              <a:gd name="connsiteY9" fmla="*/ 214776 h 4334471"/>
              <a:gd name="connsiteX10" fmla="*/ 9144000 w 9144000"/>
              <a:gd name="connsiteY10" fmla="*/ 4118263 h 4334471"/>
              <a:gd name="connsiteX11" fmla="*/ 8948894 w 9144000"/>
              <a:gd name="connsiteY11" fmla="*/ 4313369 h 4334471"/>
              <a:gd name="connsiteX12" fmla="*/ 7148734 w 9144000"/>
              <a:gd name="connsiteY12" fmla="*/ 4334471 h 4334471"/>
              <a:gd name="connsiteX0" fmla="*/ 865484 w 9144000"/>
              <a:gd name="connsiteY0" fmla="*/ 4313370 h 4334471"/>
              <a:gd name="connsiteX1" fmla="*/ 195106 w 9144000"/>
              <a:gd name="connsiteY1" fmla="*/ 4313369 h 4334471"/>
              <a:gd name="connsiteX2" fmla="*/ 0 w 9144000"/>
              <a:gd name="connsiteY2" fmla="*/ 4118263 h 4334471"/>
              <a:gd name="connsiteX3" fmla="*/ 0 w 9144000"/>
              <a:gd name="connsiteY3" fmla="*/ 214776 h 4334471"/>
              <a:gd name="connsiteX4" fmla="*/ 195106 w 9144000"/>
              <a:gd name="connsiteY4" fmla="*/ 19670 h 4334471"/>
              <a:gd name="connsiteX5" fmla="*/ 2302412 w 9144000"/>
              <a:gd name="connsiteY5" fmla="*/ 22722 h 4334471"/>
              <a:gd name="connsiteX6" fmla="*/ 4384430 w 9144000"/>
              <a:gd name="connsiteY6" fmla="*/ 36791 h 4334471"/>
              <a:gd name="connsiteX7" fmla="*/ 7507458 w 9144000"/>
              <a:gd name="connsiteY7" fmla="*/ 8655 h 4334471"/>
              <a:gd name="connsiteX8" fmla="*/ 8948894 w 9144000"/>
              <a:gd name="connsiteY8" fmla="*/ 19670 h 4334471"/>
              <a:gd name="connsiteX9" fmla="*/ 9144000 w 9144000"/>
              <a:gd name="connsiteY9" fmla="*/ 214776 h 4334471"/>
              <a:gd name="connsiteX10" fmla="*/ 9144000 w 9144000"/>
              <a:gd name="connsiteY10" fmla="*/ 4118263 h 4334471"/>
              <a:gd name="connsiteX11" fmla="*/ 8948894 w 9144000"/>
              <a:gd name="connsiteY11" fmla="*/ 4313369 h 4334471"/>
              <a:gd name="connsiteX12" fmla="*/ 7148734 w 9144000"/>
              <a:gd name="connsiteY12" fmla="*/ 4334471 h 4334471"/>
              <a:gd name="connsiteX0" fmla="*/ 865484 w 9144000"/>
              <a:gd name="connsiteY0" fmla="*/ 4313370 h 4317896"/>
              <a:gd name="connsiteX1" fmla="*/ 195106 w 9144000"/>
              <a:gd name="connsiteY1" fmla="*/ 4313369 h 4317896"/>
              <a:gd name="connsiteX2" fmla="*/ 0 w 9144000"/>
              <a:gd name="connsiteY2" fmla="*/ 4118263 h 4317896"/>
              <a:gd name="connsiteX3" fmla="*/ 0 w 9144000"/>
              <a:gd name="connsiteY3" fmla="*/ 214776 h 4317896"/>
              <a:gd name="connsiteX4" fmla="*/ 195106 w 9144000"/>
              <a:gd name="connsiteY4" fmla="*/ 19670 h 4317896"/>
              <a:gd name="connsiteX5" fmla="*/ 2302412 w 9144000"/>
              <a:gd name="connsiteY5" fmla="*/ 22722 h 4317896"/>
              <a:gd name="connsiteX6" fmla="*/ 4384430 w 9144000"/>
              <a:gd name="connsiteY6" fmla="*/ 36791 h 4317896"/>
              <a:gd name="connsiteX7" fmla="*/ 7507458 w 9144000"/>
              <a:gd name="connsiteY7" fmla="*/ 8655 h 4317896"/>
              <a:gd name="connsiteX8" fmla="*/ 8948894 w 9144000"/>
              <a:gd name="connsiteY8" fmla="*/ 19670 h 4317896"/>
              <a:gd name="connsiteX9" fmla="*/ 9144000 w 9144000"/>
              <a:gd name="connsiteY9" fmla="*/ 214776 h 4317896"/>
              <a:gd name="connsiteX10" fmla="*/ 9144000 w 9144000"/>
              <a:gd name="connsiteY10" fmla="*/ 4118263 h 4317896"/>
              <a:gd name="connsiteX11" fmla="*/ 8948894 w 9144000"/>
              <a:gd name="connsiteY11" fmla="*/ 4313369 h 4317896"/>
              <a:gd name="connsiteX12" fmla="*/ 8271177 w 9144000"/>
              <a:gd name="connsiteY12" fmla="*/ 4317896 h 4317896"/>
              <a:gd name="connsiteX0" fmla="*/ 865484 w 9144000"/>
              <a:gd name="connsiteY0" fmla="*/ 4313370 h 4313370"/>
              <a:gd name="connsiteX1" fmla="*/ 195106 w 9144000"/>
              <a:gd name="connsiteY1" fmla="*/ 4313369 h 4313370"/>
              <a:gd name="connsiteX2" fmla="*/ 0 w 9144000"/>
              <a:gd name="connsiteY2" fmla="*/ 4118263 h 4313370"/>
              <a:gd name="connsiteX3" fmla="*/ 0 w 9144000"/>
              <a:gd name="connsiteY3" fmla="*/ 214776 h 4313370"/>
              <a:gd name="connsiteX4" fmla="*/ 195106 w 9144000"/>
              <a:gd name="connsiteY4" fmla="*/ 19670 h 4313370"/>
              <a:gd name="connsiteX5" fmla="*/ 2302412 w 9144000"/>
              <a:gd name="connsiteY5" fmla="*/ 22722 h 4313370"/>
              <a:gd name="connsiteX6" fmla="*/ 4384430 w 9144000"/>
              <a:gd name="connsiteY6" fmla="*/ 36791 h 4313370"/>
              <a:gd name="connsiteX7" fmla="*/ 7507458 w 9144000"/>
              <a:gd name="connsiteY7" fmla="*/ 8655 h 4313370"/>
              <a:gd name="connsiteX8" fmla="*/ 8948894 w 9144000"/>
              <a:gd name="connsiteY8" fmla="*/ 19670 h 4313370"/>
              <a:gd name="connsiteX9" fmla="*/ 9144000 w 9144000"/>
              <a:gd name="connsiteY9" fmla="*/ 214776 h 4313370"/>
              <a:gd name="connsiteX10" fmla="*/ 9144000 w 9144000"/>
              <a:gd name="connsiteY10" fmla="*/ 4118263 h 4313370"/>
              <a:gd name="connsiteX11" fmla="*/ 8948894 w 9144000"/>
              <a:gd name="connsiteY11" fmla="*/ 4313369 h 4313370"/>
              <a:gd name="connsiteX0" fmla="*/ 865484 w 9144000"/>
              <a:gd name="connsiteY0" fmla="*/ 4313370 h 4313370"/>
              <a:gd name="connsiteX1" fmla="*/ 195106 w 9144000"/>
              <a:gd name="connsiteY1" fmla="*/ 4313369 h 4313370"/>
              <a:gd name="connsiteX2" fmla="*/ 0 w 9144000"/>
              <a:gd name="connsiteY2" fmla="*/ 4118263 h 4313370"/>
              <a:gd name="connsiteX3" fmla="*/ 0 w 9144000"/>
              <a:gd name="connsiteY3" fmla="*/ 214776 h 4313370"/>
              <a:gd name="connsiteX4" fmla="*/ 195106 w 9144000"/>
              <a:gd name="connsiteY4" fmla="*/ 19670 h 4313370"/>
              <a:gd name="connsiteX5" fmla="*/ 2302412 w 9144000"/>
              <a:gd name="connsiteY5" fmla="*/ 22722 h 4313370"/>
              <a:gd name="connsiteX6" fmla="*/ 4384430 w 9144000"/>
              <a:gd name="connsiteY6" fmla="*/ 36791 h 4313370"/>
              <a:gd name="connsiteX7" fmla="*/ 7507458 w 9144000"/>
              <a:gd name="connsiteY7" fmla="*/ 8655 h 4313370"/>
              <a:gd name="connsiteX8" fmla="*/ 8948894 w 9144000"/>
              <a:gd name="connsiteY8" fmla="*/ 19670 h 4313370"/>
              <a:gd name="connsiteX9" fmla="*/ 9144000 w 9144000"/>
              <a:gd name="connsiteY9" fmla="*/ 214776 h 4313370"/>
              <a:gd name="connsiteX10" fmla="*/ 9144000 w 9144000"/>
              <a:gd name="connsiteY10" fmla="*/ 4118263 h 4313370"/>
              <a:gd name="connsiteX0" fmla="*/ 865484 w 9144000"/>
              <a:gd name="connsiteY0" fmla="*/ 4293700 h 4293700"/>
              <a:gd name="connsiteX1" fmla="*/ 195106 w 9144000"/>
              <a:gd name="connsiteY1" fmla="*/ 4293699 h 4293700"/>
              <a:gd name="connsiteX2" fmla="*/ 0 w 9144000"/>
              <a:gd name="connsiteY2" fmla="*/ 4098593 h 4293700"/>
              <a:gd name="connsiteX3" fmla="*/ 0 w 9144000"/>
              <a:gd name="connsiteY3" fmla="*/ 195106 h 4293700"/>
              <a:gd name="connsiteX4" fmla="*/ 195106 w 9144000"/>
              <a:gd name="connsiteY4" fmla="*/ 0 h 4293700"/>
              <a:gd name="connsiteX5" fmla="*/ 2302412 w 9144000"/>
              <a:gd name="connsiteY5" fmla="*/ 3052 h 4293700"/>
              <a:gd name="connsiteX6" fmla="*/ 4384430 w 9144000"/>
              <a:gd name="connsiteY6" fmla="*/ 17121 h 4293700"/>
              <a:gd name="connsiteX7" fmla="*/ 8948894 w 9144000"/>
              <a:gd name="connsiteY7" fmla="*/ 0 h 4293700"/>
              <a:gd name="connsiteX8" fmla="*/ 9144000 w 9144000"/>
              <a:gd name="connsiteY8" fmla="*/ 195106 h 4293700"/>
              <a:gd name="connsiteX9" fmla="*/ 9144000 w 9144000"/>
              <a:gd name="connsiteY9" fmla="*/ 4098593 h 4293700"/>
              <a:gd name="connsiteX0" fmla="*/ 865484 w 9144000"/>
              <a:gd name="connsiteY0" fmla="*/ 4293700 h 4293700"/>
              <a:gd name="connsiteX1" fmla="*/ 195106 w 9144000"/>
              <a:gd name="connsiteY1" fmla="*/ 4293699 h 4293700"/>
              <a:gd name="connsiteX2" fmla="*/ 0 w 9144000"/>
              <a:gd name="connsiteY2" fmla="*/ 4098593 h 4293700"/>
              <a:gd name="connsiteX3" fmla="*/ 0 w 9144000"/>
              <a:gd name="connsiteY3" fmla="*/ 195106 h 4293700"/>
              <a:gd name="connsiteX4" fmla="*/ 195106 w 9144000"/>
              <a:gd name="connsiteY4" fmla="*/ 0 h 4293700"/>
              <a:gd name="connsiteX5" fmla="*/ 2302412 w 9144000"/>
              <a:gd name="connsiteY5" fmla="*/ 3052 h 4293700"/>
              <a:gd name="connsiteX6" fmla="*/ 4384430 w 9144000"/>
              <a:gd name="connsiteY6" fmla="*/ 17121 h 4293700"/>
              <a:gd name="connsiteX7" fmla="*/ 8948894 w 9144000"/>
              <a:gd name="connsiteY7" fmla="*/ 0 h 4293700"/>
              <a:gd name="connsiteX8" fmla="*/ 9144000 w 9144000"/>
              <a:gd name="connsiteY8" fmla="*/ 195106 h 4293700"/>
              <a:gd name="connsiteX0" fmla="*/ 865484 w 8948894"/>
              <a:gd name="connsiteY0" fmla="*/ 4293700 h 4293700"/>
              <a:gd name="connsiteX1" fmla="*/ 195106 w 8948894"/>
              <a:gd name="connsiteY1" fmla="*/ 4293699 h 4293700"/>
              <a:gd name="connsiteX2" fmla="*/ 0 w 8948894"/>
              <a:gd name="connsiteY2" fmla="*/ 4098593 h 4293700"/>
              <a:gd name="connsiteX3" fmla="*/ 0 w 8948894"/>
              <a:gd name="connsiteY3" fmla="*/ 195106 h 4293700"/>
              <a:gd name="connsiteX4" fmla="*/ 195106 w 8948894"/>
              <a:gd name="connsiteY4" fmla="*/ 0 h 4293700"/>
              <a:gd name="connsiteX5" fmla="*/ 2302412 w 8948894"/>
              <a:gd name="connsiteY5" fmla="*/ 3052 h 4293700"/>
              <a:gd name="connsiteX6" fmla="*/ 4384430 w 8948894"/>
              <a:gd name="connsiteY6" fmla="*/ 17121 h 4293700"/>
              <a:gd name="connsiteX7" fmla="*/ 8948894 w 8948894"/>
              <a:gd name="connsiteY7" fmla="*/ 0 h 4293700"/>
              <a:gd name="connsiteX0" fmla="*/ 865484 w 4384430"/>
              <a:gd name="connsiteY0" fmla="*/ 4293700 h 4293700"/>
              <a:gd name="connsiteX1" fmla="*/ 195106 w 4384430"/>
              <a:gd name="connsiteY1" fmla="*/ 4293699 h 4293700"/>
              <a:gd name="connsiteX2" fmla="*/ 0 w 4384430"/>
              <a:gd name="connsiteY2" fmla="*/ 4098593 h 4293700"/>
              <a:gd name="connsiteX3" fmla="*/ 0 w 4384430"/>
              <a:gd name="connsiteY3" fmla="*/ 195106 h 4293700"/>
              <a:gd name="connsiteX4" fmla="*/ 195106 w 4384430"/>
              <a:gd name="connsiteY4" fmla="*/ 0 h 4293700"/>
              <a:gd name="connsiteX5" fmla="*/ 2302412 w 4384430"/>
              <a:gd name="connsiteY5" fmla="*/ 3052 h 4293700"/>
              <a:gd name="connsiteX6" fmla="*/ 4384430 w 4384430"/>
              <a:gd name="connsiteY6" fmla="*/ 17121 h 4293700"/>
              <a:gd name="connsiteX0" fmla="*/ 865484 w 4372095"/>
              <a:gd name="connsiteY0" fmla="*/ 4293700 h 4293700"/>
              <a:gd name="connsiteX1" fmla="*/ 195106 w 4372095"/>
              <a:gd name="connsiteY1" fmla="*/ 4293699 h 4293700"/>
              <a:gd name="connsiteX2" fmla="*/ 0 w 4372095"/>
              <a:gd name="connsiteY2" fmla="*/ 4098593 h 4293700"/>
              <a:gd name="connsiteX3" fmla="*/ 0 w 4372095"/>
              <a:gd name="connsiteY3" fmla="*/ 195106 h 4293700"/>
              <a:gd name="connsiteX4" fmla="*/ 195106 w 4372095"/>
              <a:gd name="connsiteY4" fmla="*/ 0 h 4293700"/>
              <a:gd name="connsiteX5" fmla="*/ 2302412 w 4372095"/>
              <a:gd name="connsiteY5" fmla="*/ 3052 h 4293700"/>
              <a:gd name="connsiteX6" fmla="*/ 4372095 w 4372095"/>
              <a:gd name="connsiteY6" fmla="*/ 17121 h 4293700"/>
              <a:gd name="connsiteX0" fmla="*/ 865484 w 2302412"/>
              <a:gd name="connsiteY0" fmla="*/ 4293700 h 4293700"/>
              <a:gd name="connsiteX1" fmla="*/ 195106 w 2302412"/>
              <a:gd name="connsiteY1" fmla="*/ 4293699 h 4293700"/>
              <a:gd name="connsiteX2" fmla="*/ 0 w 2302412"/>
              <a:gd name="connsiteY2" fmla="*/ 4098593 h 4293700"/>
              <a:gd name="connsiteX3" fmla="*/ 0 w 2302412"/>
              <a:gd name="connsiteY3" fmla="*/ 195106 h 4293700"/>
              <a:gd name="connsiteX4" fmla="*/ 195106 w 2302412"/>
              <a:gd name="connsiteY4" fmla="*/ 0 h 4293700"/>
              <a:gd name="connsiteX5" fmla="*/ 2302412 w 2302412"/>
              <a:gd name="connsiteY5" fmla="*/ 3052 h 4293700"/>
              <a:gd name="connsiteX0" fmla="*/ 865484 w 3375516"/>
              <a:gd name="connsiteY0" fmla="*/ 4293700 h 4293700"/>
              <a:gd name="connsiteX1" fmla="*/ 195106 w 3375516"/>
              <a:gd name="connsiteY1" fmla="*/ 4293699 h 4293700"/>
              <a:gd name="connsiteX2" fmla="*/ 0 w 3375516"/>
              <a:gd name="connsiteY2" fmla="*/ 4098593 h 4293700"/>
              <a:gd name="connsiteX3" fmla="*/ 0 w 3375516"/>
              <a:gd name="connsiteY3" fmla="*/ 195106 h 4293700"/>
              <a:gd name="connsiteX4" fmla="*/ 195106 w 3375516"/>
              <a:gd name="connsiteY4" fmla="*/ 0 h 4293700"/>
              <a:gd name="connsiteX5" fmla="*/ 3375516 w 3375516"/>
              <a:gd name="connsiteY5" fmla="*/ 19626 h 4293700"/>
              <a:gd name="connsiteX0" fmla="*/ 865484 w 3375516"/>
              <a:gd name="connsiteY0" fmla="*/ 4293700 h 4293700"/>
              <a:gd name="connsiteX1" fmla="*/ 195106 w 3375516"/>
              <a:gd name="connsiteY1" fmla="*/ 4293699 h 4293700"/>
              <a:gd name="connsiteX2" fmla="*/ 0 w 3375516"/>
              <a:gd name="connsiteY2" fmla="*/ 4098593 h 4293700"/>
              <a:gd name="connsiteX3" fmla="*/ 0 w 3375516"/>
              <a:gd name="connsiteY3" fmla="*/ 195106 h 4293700"/>
              <a:gd name="connsiteX4" fmla="*/ 195106 w 3375516"/>
              <a:gd name="connsiteY4" fmla="*/ 0 h 4293700"/>
              <a:gd name="connsiteX5" fmla="*/ 3375516 w 3375516"/>
              <a:gd name="connsiteY5" fmla="*/ 19626 h 42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5516" h="4293700">
                <a:moveTo>
                  <a:pt x="865484" y="4293700"/>
                </a:moveTo>
                <a:lnTo>
                  <a:pt x="195106" y="4293699"/>
                </a:lnTo>
                <a:cubicBezTo>
                  <a:pt x="87352" y="4293699"/>
                  <a:pt x="0" y="4206347"/>
                  <a:pt x="0" y="4098593"/>
                </a:cubicBezTo>
                <a:lnTo>
                  <a:pt x="0" y="195106"/>
                </a:lnTo>
                <a:cubicBezTo>
                  <a:pt x="0" y="87352"/>
                  <a:pt x="87352" y="0"/>
                  <a:pt x="195106" y="0"/>
                </a:cubicBezTo>
                <a:lnTo>
                  <a:pt x="3375516" y="19626"/>
                </a:lnTo>
              </a:path>
            </a:pathLst>
          </a:custGeom>
          <a:noFill/>
          <a:ln w="28575">
            <a:solidFill>
              <a:srgbClr val="004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思源黑体 CN Normal" panose="020B0400000000000000" pitchFamily="34" charset="-122"/>
              <a:ea typeface="思源黑体 CN Normal" panose="020B0400000000000000" pitchFamily="34" charset="-122"/>
            </a:endParaRPr>
          </a:p>
        </p:txBody>
      </p:sp>
      <p:sp>
        <p:nvSpPr>
          <p:cNvPr id="27" name="矩形: 圆角 4">
            <a:extLst>
              <a:ext uri="{FF2B5EF4-FFF2-40B4-BE49-F238E27FC236}">
                <a16:creationId xmlns:a16="http://schemas.microsoft.com/office/drawing/2014/main" id="{1C2C31CD-9353-4970-9F86-E384EFA52CE7}"/>
              </a:ext>
            </a:extLst>
          </p:cNvPr>
          <p:cNvSpPr/>
          <p:nvPr/>
        </p:nvSpPr>
        <p:spPr>
          <a:xfrm flipH="1">
            <a:off x="8361946" y="1550069"/>
            <a:ext cx="2968629" cy="3644099"/>
          </a:xfrm>
          <a:custGeom>
            <a:avLst/>
            <a:gdLst>
              <a:gd name="connsiteX0" fmla="*/ 0 w 9144000"/>
              <a:gd name="connsiteY0" fmla="*/ 195106 h 4293699"/>
              <a:gd name="connsiteX1" fmla="*/ 195106 w 9144000"/>
              <a:gd name="connsiteY1" fmla="*/ 0 h 4293699"/>
              <a:gd name="connsiteX2" fmla="*/ 8948894 w 9144000"/>
              <a:gd name="connsiteY2" fmla="*/ 0 h 4293699"/>
              <a:gd name="connsiteX3" fmla="*/ 9144000 w 9144000"/>
              <a:gd name="connsiteY3" fmla="*/ 195106 h 4293699"/>
              <a:gd name="connsiteX4" fmla="*/ 9144000 w 9144000"/>
              <a:gd name="connsiteY4" fmla="*/ 4098593 h 4293699"/>
              <a:gd name="connsiteX5" fmla="*/ 8948894 w 9144000"/>
              <a:gd name="connsiteY5" fmla="*/ 4293699 h 4293699"/>
              <a:gd name="connsiteX6" fmla="*/ 195106 w 9144000"/>
              <a:gd name="connsiteY6" fmla="*/ 4293699 h 4293699"/>
              <a:gd name="connsiteX7" fmla="*/ 0 w 9144000"/>
              <a:gd name="connsiteY7" fmla="*/ 4098593 h 4293699"/>
              <a:gd name="connsiteX8" fmla="*/ 0 w 9144000"/>
              <a:gd name="connsiteY8" fmla="*/ 195106 h 4293699"/>
              <a:gd name="connsiteX0" fmla="*/ 0 w 9144000"/>
              <a:gd name="connsiteY0" fmla="*/ 195106 h 4293699"/>
              <a:gd name="connsiteX1" fmla="*/ 195106 w 9144000"/>
              <a:gd name="connsiteY1" fmla="*/ 0 h 4293699"/>
              <a:gd name="connsiteX2" fmla="*/ 8948894 w 9144000"/>
              <a:gd name="connsiteY2" fmla="*/ 0 h 4293699"/>
              <a:gd name="connsiteX3" fmla="*/ 9144000 w 9144000"/>
              <a:gd name="connsiteY3" fmla="*/ 195106 h 4293699"/>
              <a:gd name="connsiteX4" fmla="*/ 9144000 w 9144000"/>
              <a:gd name="connsiteY4" fmla="*/ 4098593 h 4293699"/>
              <a:gd name="connsiteX5" fmla="*/ 8948894 w 9144000"/>
              <a:gd name="connsiteY5" fmla="*/ 4293699 h 4293699"/>
              <a:gd name="connsiteX6" fmla="*/ 2625969 w 9144000"/>
              <a:gd name="connsiteY6" fmla="*/ 4293699 h 4293699"/>
              <a:gd name="connsiteX7" fmla="*/ 195106 w 9144000"/>
              <a:gd name="connsiteY7" fmla="*/ 4293699 h 4293699"/>
              <a:gd name="connsiteX8" fmla="*/ 0 w 9144000"/>
              <a:gd name="connsiteY8" fmla="*/ 4098593 h 4293699"/>
              <a:gd name="connsiteX9" fmla="*/ 0 w 9144000"/>
              <a:gd name="connsiteY9" fmla="*/ 195106 h 4293699"/>
              <a:gd name="connsiteX0" fmla="*/ 0 w 9144000"/>
              <a:gd name="connsiteY0" fmla="*/ 195106 h 4307766"/>
              <a:gd name="connsiteX1" fmla="*/ 195106 w 9144000"/>
              <a:gd name="connsiteY1" fmla="*/ 0 h 4307766"/>
              <a:gd name="connsiteX2" fmla="*/ 8948894 w 9144000"/>
              <a:gd name="connsiteY2" fmla="*/ 0 h 4307766"/>
              <a:gd name="connsiteX3" fmla="*/ 9144000 w 9144000"/>
              <a:gd name="connsiteY3" fmla="*/ 195106 h 4307766"/>
              <a:gd name="connsiteX4" fmla="*/ 9144000 w 9144000"/>
              <a:gd name="connsiteY4" fmla="*/ 4098593 h 4307766"/>
              <a:gd name="connsiteX5" fmla="*/ 8948894 w 9144000"/>
              <a:gd name="connsiteY5" fmla="*/ 4293699 h 4307766"/>
              <a:gd name="connsiteX6" fmla="*/ 5059680 w 9144000"/>
              <a:gd name="connsiteY6" fmla="*/ 4307766 h 4307766"/>
              <a:gd name="connsiteX7" fmla="*/ 2625969 w 9144000"/>
              <a:gd name="connsiteY7" fmla="*/ 4293699 h 4307766"/>
              <a:gd name="connsiteX8" fmla="*/ 195106 w 9144000"/>
              <a:gd name="connsiteY8" fmla="*/ 4293699 h 4307766"/>
              <a:gd name="connsiteX9" fmla="*/ 0 w 9144000"/>
              <a:gd name="connsiteY9" fmla="*/ 4098593 h 4307766"/>
              <a:gd name="connsiteX10" fmla="*/ 0 w 9144000"/>
              <a:gd name="connsiteY10" fmla="*/ 195106 h 4307766"/>
              <a:gd name="connsiteX0" fmla="*/ 5059680 w 9144000"/>
              <a:gd name="connsiteY0" fmla="*/ 4307766 h 4399206"/>
              <a:gd name="connsiteX1" fmla="*/ 2625969 w 9144000"/>
              <a:gd name="connsiteY1" fmla="*/ 4293699 h 4399206"/>
              <a:gd name="connsiteX2" fmla="*/ 195106 w 9144000"/>
              <a:gd name="connsiteY2" fmla="*/ 4293699 h 4399206"/>
              <a:gd name="connsiteX3" fmla="*/ 0 w 9144000"/>
              <a:gd name="connsiteY3" fmla="*/ 4098593 h 4399206"/>
              <a:gd name="connsiteX4" fmla="*/ 0 w 9144000"/>
              <a:gd name="connsiteY4" fmla="*/ 195106 h 4399206"/>
              <a:gd name="connsiteX5" fmla="*/ 195106 w 9144000"/>
              <a:gd name="connsiteY5" fmla="*/ 0 h 4399206"/>
              <a:gd name="connsiteX6" fmla="*/ 8948894 w 9144000"/>
              <a:gd name="connsiteY6" fmla="*/ 0 h 4399206"/>
              <a:gd name="connsiteX7" fmla="*/ 9144000 w 9144000"/>
              <a:gd name="connsiteY7" fmla="*/ 195106 h 4399206"/>
              <a:gd name="connsiteX8" fmla="*/ 9144000 w 9144000"/>
              <a:gd name="connsiteY8" fmla="*/ 4098593 h 4399206"/>
              <a:gd name="connsiteX9" fmla="*/ 8948894 w 9144000"/>
              <a:gd name="connsiteY9" fmla="*/ 4293699 h 4399206"/>
              <a:gd name="connsiteX10" fmla="*/ 5151120 w 9144000"/>
              <a:gd name="connsiteY10" fmla="*/ 4399206 h 4399206"/>
              <a:gd name="connsiteX0" fmla="*/ 5059680 w 9144000"/>
              <a:gd name="connsiteY0" fmla="*/ 4307766 h 4328868"/>
              <a:gd name="connsiteX1" fmla="*/ 2625969 w 9144000"/>
              <a:gd name="connsiteY1" fmla="*/ 4293699 h 4328868"/>
              <a:gd name="connsiteX2" fmla="*/ 195106 w 9144000"/>
              <a:gd name="connsiteY2" fmla="*/ 4293699 h 4328868"/>
              <a:gd name="connsiteX3" fmla="*/ 0 w 9144000"/>
              <a:gd name="connsiteY3" fmla="*/ 4098593 h 4328868"/>
              <a:gd name="connsiteX4" fmla="*/ 0 w 9144000"/>
              <a:gd name="connsiteY4" fmla="*/ 195106 h 4328868"/>
              <a:gd name="connsiteX5" fmla="*/ 195106 w 9144000"/>
              <a:gd name="connsiteY5" fmla="*/ 0 h 4328868"/>
              <a:gd name="connsiteX6" fmla="*/ 8948894 w 9144000"/>
              <a:gd name="connsiteY6" fmla="*/ 0 h 4328868"/>
              <a:gd name="connsiteX7" fmla="*/ 9144000 w 9144000"/>
              <a:gd name="connsiteY7" fmla="*/ 195106 h 4328868"/>
              <a:gd name="connsiteX8" fmla="*/ 9144000 w 9144000"/>
              <a:gd name="connsiteY8" fmla="*/ 4098593 h 4328868"/>
              <a:gd name="connsiteX9" fmla="*/ 8948894 w 9144000"/>
              <a:gd name="connsiteY9" fmla="*/ 4293699 h 4328868"/>
              <a:gd name="connsiteX10" fmla="*/ 6346874 w 9144000"/>
              <a:gd name="connsiteY10" fmla="*/ 4328868 h 4328868"/>
              <a:gd name="connsiteX0" fmla="*/ 2625969 w 9144000"/>
              <a:gd name="connsiteY0" fmla="*/ 4293699 h 4328868"/>
              <a:gd name="connsiteX1" fmla="*/ 195106 w 9144000"/>
              <a:gd name="connsiteY1" fmla="*/ 4293699 h 4328868"/>
              <a:gd name="connsiteX2" fmla="*/ 0 w 9144000"/>
              <a:gd name="connsiteY2" fmla="*/ 4098593 h 4328868"/>
              <a:gd name="connsiteX3" fmla="*/ 0 w 9144000"/>
              <a:gd name="connsiteY3" fmla="*/ 195106 h 4328868"/>
              <a:gd name="connsiteX4" fmla="*/ 195106 w 9144000"/>
              <a:gd name="connsiteY4" fmla="*/ 0 h 4328868"/>
              <a:gd name="connsiteX5" fmla="*/ 8948894 w 9144000"/>
              <a:gd name="connsiteY5" fmla="*/ 0 h 4328868"/>
              <a:gd name="connsiteX6" fmla="*/ 9144000 w 9144000"/>
              <a:gd name="connsiteY6" fmla="*/ 195106 h 4328868"/>
              <a:gd name="connsiteX7" fmla="*/ 9144000 w 9144000"/>
              <a:gd name="connsiteY7" fmla="*/ 4098593 h 4328868"/>
              <a:gd name="connsiteX8" fmla="*/ 8948894 w 9144000"/>
              <a:gd name="connsiteY8" fmla="*/ 4293699 h 4328868"/>
              <a:gd name="connsiteX9" fmla="*/ 6346874 w 9144000"/>
              <a:gd name="connsiteY9" fmla="*/ 4328868 h 4328868"/>
              <a:gd name="connsiteX0" fmla="*/ 2625969 w 9144000"/>
              <a:gd name="connsiteY0" fmla="*/ 4293699 h 4300733"/>
              <a:gd name="connsiteX1" fmla="*/ 195106 w 9144000"/>
              <a:gd name="connsiteY1" fmla="*/ 4293699 h 4300733"/>
              <a:gd name="connsiteX2" fmla="*/ 0 w 9144000"/>
              <a:gd name="connsiteY2" fmla="*/ 4098593 h 4300733"/>
              <a:gd name="connsiteX3" fmla="*/ 0 w 9144000"/>
              <a:gd name="connsiteY3" fmla="*/ 195106 h 4300733"/>
              <a:gd name="connsiteX4" fmla="*/ 195106 w 9144000"/>
              <a:gd name="connsiteY4" fmla="*/ 0 h 4300733"/>
              <a:gd name="connsiteX5" fmla="*/ 8948894 w 9144000"/>
              <a:gd name="connsiteY5" fmla="*/ 0 h 4300733"/>
              <a:gd name="connsiteX6" fmla="*/ 9144000 w 9144000"/>
              <a:gd name="connsiteY6" fmla="*/ 195106 h 4300733"/>
              <a:gd name="connsiteX7" fmla="*/ 9144000 w 9144000"/>
              <a:gd name="connsiteY7" fmla="*/ 4098593 h 4300733"/>
              <a:gd name="connsiteX8" fmla="*/ 8948894 w 9144000"/>
              <a:gd name="connsiteY8" fmla="*/ 4293699 h 4300733"/>
              <a:gd name="connsiteX9" fmla="*/ 6431281 w 9144000"/>
              <a:gd name="connsiteY9" fmla="*/ 4300733 h 4300733"/>
              <a:gd name="connsiteX0" fmla="*/ 1852246 w 9144000"/>
              <a:gd name="connsiteY0" fmla="*/ 4293699 h 4300733"/>
              <a:gd name="connsiteX1" fmla="*/ 195106 w 9144000"/>
              <a:gd name="connsiteY1" fmla="*/ 4293699 h 4300733"/>
              <a:gd name="connsiteX2" fmla="*/ 0 w 9144000"/>
              <a:gd name="connsiteY2" fmla="*/ 4098593 h 4300733"/>
              <a:gd name="connsiteX3" fmla="*/ 0 w 9144000"/>
              <a:gd name="connsiteY3" fmla="*/ 195106 h 4300733"/>
              <a:gd name="connsiteX4" fmla="*/ 195106 w 9144000"/>
              <a:gd name="connsiteY4" fmla="*/ 0 h 4300733"/>
              <a:gd name="connsiteX5" fmla="*/ 8948894 w 9144000"/>
              <a:gd name="connsiteY5" fmla="*/ 0 h 4300733"/>
              <a:gd name="connsiteX6" fmla="*/ 9144000 w 9144000"/>
              <a:gd name="connsiteY6" fmla="*/ 195106 h 4300733"/>
              <a:gd name="connsiteX7" fmla="*/ 9144000 w 9144000"/>
              <a:gd name="connsiteY7" fmla="*/ 4098593 h 4300733"/>
              <a:gd name="connsiteX8" fmla="*/ 8948894 w 9144000"/>
              <a:gd name="connsiteY8" fmla="*/ 4293699 h 4300733"/>
              <a:gd name="connsiteX9" fmla="*/ 6431281 w 9144000"/>
              <a:gd name="connsiteY9" fmla="*/ 4300733 h 4300733"/>
              <a:gd name="connsiteX0" fmla="*/ 1852246 w 9144000"/>
              <a:gd name="connsiteY0" fmla="*/ 4293699 h 4328869"/>
              <a:gd name="connsiteX1" fmla="*/ 195106 w 9144000"/>
              <a:gd name="connsiteY1" fmla="*/ 4293699 h 4328869"/>
              <a:gd name="connsiteX2" fmla="*/ 0 w 9144000"/>
              <a:gd name="connsiteY2" fmla="*/ 4098593 h 4328869"/>
              <a:gd name="connsiteX3" fmla="*/ 0 w 9144000"/>
              <a:gd name="connsiteY3" fmla="*/ 195106 h 4328869"/>
              <a:gd name="connsiteX4" fmla="*/ 195106 w 9144000"/>
              <a:gd name="connsiteY4" fmla="*/ 0 h 4328869"/>
              <a:gd name="connsiteX5" fmla="*/ 8948894 w 9144000"/>
              <a:gd name="connsiteY5" fmla="*/ 0 h 4328869"/>
              <a:gd name="connsiteX6" fmla="*/ 9144000 w 9144000"/>
              <a:gd name="connsiteY6" fmla="*/ 195106 h 4328869"/>
              <a:gd name="connsiteX7" fmla="*/ 9144000 w 9144000"/>
              <a:gd name="connsiteY7" fmla="*/ 4098593 h 4328869"/>
              <a:gd name="connsiteX8" fmla="*/ 8948894 w 9144000"/>
              <a:gd name="connsiteY8" fmla="*/ 4293699 h 4328869"/>
              <a:gd name="connsiteX9" fmla="*/ 7148734 w 9144000"/>
              <a:gd name="connsiteY9" fmla="*/ 4328869 h 4328869"/>
              <a:gd name="connsiteX0" fmla="*/ 1852246 w 9144000"/>
              <a:gd name="connsiteY0" fmla="*/ 4293699 h 4314801"/>
              <a:gd name="connsiteX1" fmla="*/ 195106 w 9144000"/>
              <a:gd name="connsiteY1" fmla="*/ 4293699 h 4314801"/>
              <a:gd name="connsiteX2" fmla="*/ 0 w 9144000"/>
              <a:gd name="connsiteY2" fmla="*/ 4098593 h 4314801"/>
              <a:gd name="connsiteX3" fmla="*/ 0 w 9144000"/>
              <a:gd name="connsiteY3" fmla="*/ 195106 h 4314801"/>
              <a:gd name="connsiteX4" fmla="*/ 195106 w 9144000"/>
              <a:gd name="connsiteY4" fmla="*/ 0 h 4314801"/>
              <a:gd name="connsiteX5" fmla="*/ 8948894 w 9144000"/>
              <a:gd name="connsiteY5" fmla="*/ 0 h 4314801"/>
              <a:gd name="connsiteX6" fmla="*/ 9144000 w 9144000"/>
              <a:gd name="connsiteY6" fmla="*/ 195106 h 4314801"/>
              <a:gd name="connsiteX7" fmla="*/ 9144000 w 9144000"/>
              <a:gd name="connsiteY7" fmla="*/ 4098593 h 4314801"/>
              <a:gd name="connsiteX8" fmla="*/ 8948894 w 9144000"/>
              <a:gd name="connsiteY8" fmla="*/ 4293699 h 4314801"/>
              <a:gd name="connsiteX9" fmla="*/ 7148734 w 9144000"/>
              <a:gd name="connsiteY9" fmla="*/ 4314801 h 4314801"/>
              <a:gd name="connsiteX0" fmla="*/ 1852246 w 9144000"/>
              <a:gd name="connsiteY0" fmla="*/ 4293699 h 4314801"/>
              <a:gd name="connsiteX1" fmla="*/ 195106 w 9144000"/>
              <a:gd name="connsiteY1" fmla="*/ 4293699 h 4314801"/>
              <a:gd name="connsiteX2" fmla="*/ 0 w 9144000"/>
              <a:gd name="connsiteY2" fmla="*/ 4098593 h 4314801"/>
              <a:gd name="connsiteX3" fmla="*/ 0 w 9144000"/>
              <a:gd name="connsiteY3" fmla="*/ 195106 h 4314801"/>
              <a:gd name="connsiteX4" fmla="*/ 195106 w 9144000"/>
              <a:gd name="connsiteY4" fmla="*/ 0 h 4314801"/>
              <a:gd name="connsiteX5" fmla="*/ 2302412 w 9144000"/>
              <a:gd name="connsiteY5" fmla="*/ 3052 h 4314801"/>
              <a:gd name="connsiteX6" fmla="*/ 8948894 w 9144000"/>
              <a:gd name="connsiteY6" fmla="*/ 0 h 4314801"/>
              <a:gd name="connsiteX7" fmla="*/ 9144000 w 9144000"/>
              <a:gd name="connsiteY7" fmla="*/ 195106 h 4314801"/>
              <a:gd name="connsiteX8" fmla="*/ 9144000 w 9144000"/>
              <a:gd name="connsiteY8" fmla="*/ 4098593 h 4314801"/>
              <a:gd name="connsiteX9" fmla="*/ 8948894 w 9144000"/>
              <a:gd name="connsiteY9" fmla="*/ 4293699 h 4314801"/>
              <a:gd name="connsiteX10" fmla="*/ 7148734 w 9144000"/>
              <a:gd name="connsiteY10" fmla="*/ 4314801 h 4314801"/>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7507458 w 9144000"/>
              <a:gd name="connsiteY6" fmla="*/ 0 h 4325816"/>
              <a:gd name="connsiteX7" fmla="*/ 8948894 w 9144000"/>
              <a:gd name="connsiteY7" fmla="*/ 11015 h 4325816"/>
              <a:gd name="connsiteX8" fmla="*/ 9144000 w 9144000"/>
              <a:gd name="connsiteY8" fmla="*/ 206121 h 4325816"/>
              <a:gd name="connsiteX9" fmla="*/ 9144000 w 9144000"/>
              <a:gd name="connsiteY9" fmla="*/ 4109608 h 4325816"/>
              <a:gd name="connsiteX10" fmla="*/ 8948894 w 9144000"/>
              <a:gd name="connsiteY10" fmla="*/ 4304714 h 4325816"/>
              <a:gd name="connsiteX11" fmla="*/ 7148734 w 9144000"/>
              <a:gd name="connsiteY11" fmla="*/ 4325816 h 4325816"/>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4314092 w 9144000"/>
              <a:gd name="connsiteY6" fmla="*/ 14067 h 4325816"/>
              <a:gd name="connsiteX7" fmla="*/ 7507458 w 9144000"/>
              <a:gd name="connsiteY7" fmla="*/ 0 h 4325816"/>
              <a:gd name="connsiteX8" fmla="*/ 8948894 w 9144000"/>
              <a:gd name="connsiteY8" fmla="*/ 11015 h 4325816"/>
              <a:gd name="connsiteX9" fmla="*/ 9144000 w 9144000"/>
              <a:gd name="connsiteY9" fmla="*/ 206121 h 4325816"/>
              <a:gd name="connsiteX10" fmla="*/ 9144000 w 9144000"/>
              <a:gd name="connsiteY10" fmla="*/ 4109608 h 4325816"/>
              <a:gd name="connsiteX11" fmla="*/ 8948894 w 9144000"/>
              <a:gd name="connsiteY11" fmla="*/ 4304714 h 4325816"/>
              <a:gd name="connsiteX12" fmla="*/ 7148734 w 9144000"/>
              <a:gd name="connsiteY12" fmla="*/ 4325816 h 4325816"/>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4314092 w 9144000"/>
              <a:gd name="connsiteY6" fmla="*/ 14067 h 4325816"/>
              <a:gd name="connsiteX7" fmla="*/ 7507458 w 9144000"/>
              <a:gd name="connsiteY7" fmla="*/ 0 h 4325816"/>
              <a:gd name="connsiteX8" fmla="*/ 8948894 w 9144000"/>
              <a:gd name="connsiteY8" fmla="*/ 11015 h 4325816"/>
              <a:gd name="connsiteX9" fmla="*/ 9144000 w 9144000"/>
              <a:gd name="connsiteY9" fmla="*/ 206121 h 4325816"/>
              <a:gd name="connsiteX10" fmla="*/ 9144000 w 9144000"/>
              <a:gd name="connsiteY10" fmla="*/ 4109608 h 4325816"/>
              <a:gd name="connsiteX11" fmla="*/ 8948894 w 9144000"/>
              <a:gd name="connsiteY11" fmla="*/ 4304714 h 4325816"/>
              <a:gd name="connsiteX12" fmla="*/ 7148734 w 9144000"/>
              <a:gd name="connsiteY12" fmla="*/ 4325816 h 4325816"/>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4314092 w 9144000"/>
              <a:gd name="connsiteY6" fmla="*/ 42203 h 4325816"/>
              <a:gd name="connsiteX7" fmla="*/ 7507458 w 9144000"/>
              <a:gd name="connsiteY7" fmla="*/ 0 h 4325816"/>
              <a:gd name="connsiteX8" fmla="*/ 8948894 w 9144000"/>
              <a:gd name="connsiteY8" fmla="*/ 11015 h 4325816"/>
              <a:gd name="connsiteX9" fmla="*/ 9144000 w 9144000"/>
              <a:gd name="connsiteY9" fmla="*/ 206121 h 4325816"/>
              <a:gd name="connsiteX10" fmla="*/ 9144000 w 9144000"/>
              <a:gd name="connsiteY10" fmla="*/ 4109608 h 4325816"/>
              <a:gd name="connsiteX11" fmla="*/ 8948894 w 9144000"/>
              <a:gd name="connsiteY11" fmla="*/ 4304714 h 4325816"/>
              <a:gd name="connsiteX12" fmla="*/ 7148734 w 9144000"/>
              <a:gd name="connsiteY12" fmla="*/ 4325816 h 4325816"/>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4314092 w 9144000"/>
              <a:gd name="connsiteY6" fmla="*/ 42203 h 4325816"/>
              <a:gd name="connsiteX7" fmla="*/ 7507458 w 9144000"/>
              <a:gd name="connsiteY7" fmla="*/ 0 h 4325816"/>
              <a:gd name="connsiteX8" fmla="*/ 8948894 w 9144000"/>
              <a:gd name="connsiteY8" fmla="*/ 11015 h 4325816"/>
              <a:gd name="connsiteX9" fmla="*/ 9144000 w 9144000"/>
              <a:gd name="connsiteY9" fmla="*/ 206121 h 4325816"/>
              <a:gd name="connsiteX10" fmla="*/ 9144000 w 9144000"/>
              <a:gd name="connsiteY10" fmla="*/ 4109608 h 4325816"/>
              <a:gd name="connsiteX11" fmla="*/ 8948894 w 9144000"/>
              <a:gd name="connsiteY11" fmla="*/ 4304714 h 4325816"/>
              <a:gd name="connsiteX12" fmla="*/ 7148734 w 9144000"/>
              <a:gd name="connsiteY12" fmla="*/ 4325816 h 4325816"/>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4356295 w 9144000"/>
              <a:gd name="connsiteY6" fmla="*/ 56271 h 4325816"/>
              <a:gd name="connsiteX7" fmla="*/ 7507458 w 9144000"/>
              <a:gd name="connsiteY7" fmla="*/ 0 h 4325816"/>
              <a:gd name="connsiteX8" fmla="*/ 8948894 w 9144000"/>
              <a:gd name="connsiteY8" fmla="*/ 11015 h 4325816"/>
              <a:gd name="connsiteX9" fmla="*/ 9144000 w 9144000"/>
              <a:gd name="connsiteY9" fmla="*/ 206121 h 4325816"/>
              <a:gd name="connsiteX10" fmla="*/ 9144000 w 9144000"/>
              <a:gd name="connsiteY10" fmla="*/ 4109608 h 4325816"/>
              <a:gd name="connsiteX11" fmla="*/ 8948894 w 9144000"/>
              <a:gd name="connsiteY11" fmla="*/ 4304714 h 4325816"/>
              <a:gd name="connsiteX12" fmla="*/ 7148734 w 9144000"/>
              <a:gd name="connsiteY12" fmla="*/ 4325816 h 4325816"/>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4356295 w 9144000"/>
              <a:gd name="connsiteY6" fmla="*/ 56271 h 4325816"/>
              <a:gd name="connsiteX7" fmla="*/ 7507458 w 9144000"/>
              <a:gd name="connsiteY7" fmla="*/ 0 h 4325816"/>
              <a:gd name="connsiteX8" fmla="*/ 8948894 w 9144000"/>
              <a:gd name="connsiteY8" fmla="*/ 11015 h 4325816"/>
              <a:gd name="connsiteX9" fmla="*/ 9144000 w 9144000"/>
              <a:gd name="connsiteY9" fmla="*/ 206121 h 4325816"/>
              <a:gd name="connsiteX10" fmla="*/ 9144000 w 9144000"/>
              <a:gd name="connsiteY10" fmla="*/ 4109608 h 4325816"/>
              <a:gd name="connsiteX11" fmla="*/ 8948894 w 9144000"/>
              <a:gd name="connsiteY11" fmla="*/ 4304714 h 4325816"/>
              <a:gd name="connsiteX12" fmla="*/ 7148734 w 9144000"/>
              <a:gd name="connsiteY12" fmla="*/ 4325816 h 4325816"/>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4356295 w 9144000"/>
              <a:gd name="connsiteY6" fmla="*/ 56271 h 4325816"/>
              <a:gd name="connsiteX7" fmla="*/ 7507458 w 9144000"/>
              <a:gd name="connsiteY7" fmla="*/ 0 h 4325816"/>
              <a:gd name="connsiteX8" fmla="*/ 8948894 w 9144000"/>
              <a:gd name="connsiteY8" fmla="*/ 11015 h 4325816"/>
              <a:gd name="connsiteX9" fmla="*/ 9144000 w 9144000"/>
              <a:gd name="connsiteY9" fmla="*/ 206121 h 4325816"/>
              <a:gd name="connsiteX10" fmla="*/ 9144000 w 9144000"/>
              <a:gd name="connsiteY10" fmla="*/ 4109608 h 4325816"/>
              <a:gd name="connsiteX11" fmla="*/ 8948894 w 9144000"/>
              <a:gd name="connsiteY11" fmla="*/ 4304714 h 4325816"/>
              <a:gd name="connsiteX12" fmla="*/ 7148734 w 9144000"/>
              <a:gd name="connsiteY12" fmla="*/ 4325816 h 4325816"/>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4384430 w 9144000"/>
              <a:gd name="connsiteY6" fmla="*/ 28136 h 4325816"/>
              <a:gd name="connsiteX7" fmla="*/ 7507458 w 9144000"/>
              <a:gd name="connsiteY7" fmla="*/ 0 h 4325816"/>
              <a:gd name="connsiteX8" fmla="*/ 8948894 w 9144000"/>
              <a:gd name="connsiteY8" fmla="*/ 11015 h 4325816"/>
              <a:gd name="connsiteX9" fmla="*/ 9144000 w 9144000"/>
              <a:gd name="connsiteY9" fmla="*/ 206121 h 4325816"/>
              <a:gd name="connsiteX10" fmla="*/ 9144000 w 9144000"/>
              <a:gd name="connsiteY10" fmla="*/ 4109608 h 4325816"/>
              <a:gd name="connsiteX11" fmla="*/ 8948894 w 9144000"/>
              <a:gd name="connsiteY11" fmla="*/ 4304714 h 4325816"/>
              <a:gd name="connsiteX12" fmla="*/ 7148734 w 9144000"/>
              <a:gd name="connsiteY12" fmla="*/ 4325816 h 4325816"/>
              <a:gd name="connsiteX0" fmla="*/ 1852246 w 9144000"/>
              <a:gd name="connsiteY0" fmla="*/ 4313369 h 4334471"/>
              <a:gd name="connsiteX1" fmla="*/ 195106 w 9144000"/>
              <a:gd name="connsiteY1" fmla="*/ 4313369 h 4334471"/>
              <a:gd name="connsiteX2" fmla="*/ 0 w 9144000"/>
              <a:gd name="connsiteY2" fmla="*/ 4118263 h 4334471"/>
              <a:gd name="connsiteX3" fmla="*/ 0 w 9144000"/>
              <a:gd name="connsiteY3" fmla="*/ 214776 h 4334471"/>
              <a:gd name="connsiteX4" fmla="*/ 195106 w 9144000"/>
              <a:gd name="connsiteY4" fmla="*/ 19670 h 4334471"/>
              <a:gd name="connsiteX5" fmla="*/ 2302412 w 9144000"/>
              <a:gd name="connsiteY5" fmla="*/ 22722 h 4334471"/>
              <a:gd name="connsiteX6" fmla="*/ 4384430 w 9144000"/>
              <a:gd name="connsiteY6" fmla="*/ 36791 h 4334471"/>
              <a:gd name="connsiteX7" fmla="*/ 7507458 w 9144000"/>
              <a:gd name="connsiteY7" fmla="*/ 8655 h 4334471"/>
              <a:gd name="connsiteX8" fmla="*/ 8948894 w 9144000"/>
              <a:gd name="connsiteY8" fmla="*/ 19670 h 4334471"/>
              <a:gd name="connsiteX9" fmla="*/ 9144000 w 9144000"/>
              <a:gd name="connsiteY9" fmla="*/ 214776 h 4334471"/>
              <a:gd name="connsiteX10" fmla="*/ 9144000 w 9144000"/>
              <a:gd name="connsiteY10" fmla="*/ 4118263 h 4334471"/>
              <a:gd name="connsiteX11" fmla="*/ 8948894 w 9144000"/>
              <a:gd name="connsiteY11" fmla="*/ 4313369 h 4334471"/>
              <a:gd name="connsiteX12" fmla="*/ 7148734 w 9144000"/>
              <a:gd name="connsiteY12" fmla="*/ 4334471 h 4334471"/>
              <a:gd name="connsiteX0" fmla="*/ 1852246 w 9144000"/>
              <a:gd name="connsiteY0" fmla="*/ 4313369 h 4334471"/>
              <a:gd name="connsiteX1" fmla="*/ 195106 w 9144000"/>
              <a:gd name="connsiteY1" fmla="*/ 4313369 h 4334471"/>
              <a:gd name="connsiteX2" fmla="*/ 0 w 9144000"/>
              <a:gd name="connsiteY2" fmla="*/ 4118263 h 4334471"/>
              <a:gd name="connsiteX3" fmla="*/ 0 w 9144000"/>
              <a:gd name="connsiteY3" fmla="*/ 214776 h 4334471"/>
              <a:gd name="connsiteX4" fmla="*/ 195106 w 9144000"/>
              <a:gd name="connsiteY4" fmla="*/ 19670 h 4334471"/>
              <a:gd name="connsiteX5" fmla="*/ 2302412 w 9144000"/>
              <a:gd name="connsiteY5" fmla="*/ 22722 h 4334471"/>
              <a:gd name="connsiteX6" fmla="*/ 4384430 w 9144000"/>
              <a:gd name="connsiteY6" fmla="*/ 36791 h 4334471"/>
              <a:gd name="connsiteX7" fmla="*/ 7507458 w 9144000"/>
              <a:gd name="connsiteY7" fmla="*/ 8655 h 4334471"/>
              <a:gd name="connsiteX8" fmla="*/ 8948894 w 9144000"/>
              <a:gd name="connsiteY8" fmla="*/ 19670 h 4334471"/>
              <a:gd name="connsiteX9" fmla="*/ 9144000 w 9144000"/>
              <a:gd name="connsiteY9" fmla="*/ 214776 h 4334471"/>
              <a:gd name="connsiteX10" fmla="*/ 9144000 w 9144000"/>
              <a:gd name="connsiteY10" fmla="*/ 4118263 h 4334471"/>
              <a:gd name="connsiteX11" fmla="*/ 8948894 w 9144000"/>
              <a:gd name="connsiteY11" fmla="*/ 4313369 h 4334471"/>
              <a:gd name="connsiteX12" fmla="*/ 7148734 w 9144000"/>
              <a:gd name="connsiteY12" fmla="*/ 4334471 h 4334471"/>
              <a:gd name="connsiteX0" fmla="*/ 865484 w 9144000"/>
              <a:gd name="connsiteY0" fmla="*/ 4313370 h 4334471"/>
              <a:gd name="connsiteX1" fmla="*/ 195106 w 9144000"/>
              <a:gd name="connsiteY1" fmla="*/ 4313369 h 4334471"/>
              <a:gd name="connsiteX2" fmla="*/ 0 w 9144000"/>
              <a:gd name="connsiteY2" fmla="*/ 4118263 h 4334471"/>
              <a:gd name="connsiteX3" fmla="*/ 0 w 9144000"/>
              <a:gd name="connsiteY3" fmla="*/ 214776 h 4334471"/>
              <a:gd name="connsiteX4" fmla="*/ 195106 w 9144000"/>
              <a:gd name="connsiteY4" fmla="*/ 19670 h 4334471"/>
              <a:gd name="connsiteX5" fmla="*/ 2302412 w 9144000"/>
              <a:gd name="connsiteY5" fmla="*/ 22722 h 4334471"/>
              <a:gd name="connsiteX6" fmla="*/ 4384430 w 9144000"/>
              <a:gd name="connsiteY6" fmla="*/ 36791 h 4334471"/>
              <a:gd name="connsiteX7" fmla="*/ 7507458 w 9144000"/>
              <a:gd name="connsiteY7" fmla="*/ 8655 h 4334471"/>
              <a:gd name="connsiteX8" fmla="*/ 8948894 w 9144000"/>
              <a:gd name="connsiteY8" fmla="*/ 19670 h 4334471"/>
              <a:gd name="connsiteX9" fmla="*/ 9144000 w 9144000"/>
              <a:gd name="connsiteY9" fmla="*/ 214776 h 4334471"/>
              <a:gd name="connsiteX10" fmla="*/ 9144000 w 9144000"/>
              <a:gd name="connsiteY10" fmla="*/ 4118263 h 4334471"/>
              <a:gd name="connsiteX11" fmla="*/ 8948894 w 9144000"/>
              <a:gd name="connsiteY11" fmla="*/ 4313369 h 4334471"/>
              <a:gd name="connsiteX12" fmla="*/ 7148734 w 9144000"/>
              <a:gd name="connsiteY12" fmla="*/ 4334471 h 4334471"/>
              <a:gd name="connsiteX0" fmla="*/ 865484 w 9144000"/>
              <a:gd name="connsiteY0" fmla="*/ 4313370 h 4317896"/>
              <a:gd name="connsiteX1" fmla="*/ 195106 w 9144000"/>
              <a:gd name="connsiteY1" fmla="*/ 4313369 h 4317896"/>
              <a:gd name="connsiteX2" fmla="*/ 0 w 9144000"/>
              <a:gd name="connsiteY2" fmla="*/ 4118263 h 4317896"/>
              <a:gd name="connsiteX3" fmla="*/ 0 w 9144000"/>
              <a:gd name="connsiteY3" fmla="*/ 214776 h 4317896"/>
              <a:gd name="connsiteX4" fmla="*/ 195106 w 9144000"/>
              <a:gd name="connsiteY4" fmla="*/ 19670 h 4317896"/>
              <a:gd name="connsiteX5" fmla="*/ 2302412 w 9144000"/>
              <a:gd name="connsiteY5" fmla="*/ 22722 h 4317896"/>
              <a:gd name="connsiteX6" fmla="*/ 4384430 w 9144000"/>
              <a:gd name="connsiteY6" fmla="*/ 36791 h 4317896"/>
              <a:gd name="connsiteX7" fmla="*/ 7507458 w 9144000"/>
              <a:gd name="connsiteY7" fmla="*/ 8655 h 4317896"/>
              <a:gd name="connsiteX8" fmla="*/ 8948894 w 9144000"/>
              <a:gd name="connsiteY8" fmla="*/ 19670 h 4317896"/>
              <a:gd name="connsiteX9" fmla="*/ 9144000 w 9144000"/>
              <a:gd name="connsiteY9" fmla="*/ 214776 h 4317896"/>
              <a:gd name="connsiteX10" fmla="*/ 9144000 w 9144000"/>
              <a:gd name="connsiteY10" fmla="*/ 4118263 h 4317896"/>
              <a:gd name="connsiteX11" fmla="*/ 8948894 w 9144000"/>
              <a:gd name="connsiteY11" fmla="*/ 4313369 h 4317896"/>
              <a:gd name="connsiteX12" fmla="*/ 8271177 w 9144000"/>
              <a:gd name="connsiteY12" fmla="*/ 4317896 h 4317896"/>
              <a:gd name="connsiteX0" fmla="*/ 865484 w 9144000"/>
              <a:gd name="connsiteY0" fmla="*/ 4313370 h 4313370"/>
              <a:gd name="connsiteX1" fmla="*/ 195106 w 9144000"/>
              <a:gd name="connsiteY1" fmla="*/ 4313369 h 4313370"/>
              <a:gd name="connsiteX2" fmla="*/ 0 w 9144000"/>
              <a:gd name="connsiteY2" fmla="*/ 4118263 h 4313370"/>
              <a:gd name="connsiteX3" fmla="*/ 0 w 9144000"/>
              <a:gd name="connsiteY3" fmla="*/ 214776 h 4313370"/>
              <a:gd name="connsiteX4" fmla="*/ 195106 w 9144000"/>
              <a:gd name="connsiteY4" fmla="*/ 19670 h 4313370"/>
              <a:gd name="connsiteX5" fmla="*/ 2302412 w 9144000"/>
              <a:gd name="connsiteY5" fmla="*/ 22722 h 4313370"/>
              <a:gd name="connsiteX6" fmla="*/ 4384430 w 9144000"/>
              <a:gd name="connsiteY6" fmla="*/ 36791 h 4313370"/>
              <a:gd name="connsiteX7" fmla="*/ 7507458 w 9144000"/>
              <a:gd name="connsiteY7" fmla="*/ 8655 h 4313370"/>
              <a:gd name="connsiteX8" fmla="*/ 8948894 w 9144000"/>
              <a:gd name="connsiteY8" fmla="*/ 19670 h 4313370"/>
              <a:gd name="connsiteX9" fmla="*/ 9144000 w 9144000"/>
              <a:gd name="connsiteY9" fmla="*/ 214776 h 4313370"/>
              <a:gd name="connsiteX10" fmla="*/ 9144000 w 9144000"/>
              <a:gd name="connsiteY10" fmla="*/ 4118263 h 4313370"/>
              <a:gd name="connsiteX11" fmla="*/ 8948894 w 9144000"/>
              <a:gd name="connsiteY11" fmla="*/ 4313369 h 4313370"/>
              <a:gd name="connsiteX0" fmla="*/ 865484 w 9144000"/>
              <a:gd name="connsiteY0" fmla="*/ 4313370 h 4313370"/>
              <a:gd name="connsiteX1" fmla="*/ 195106 w 9144000"/>
              <a:gd name="connsiteY1" fmla="*/ 4313369 h 4313370"/>
              <a:gd name="connsiteX2" fmla="*/ 0 w 9144000"/>
              <a:gd name="connsiteY2" fmla="*/ 4118263 h 4313370"/>
              <a:gd name="connsiteX3" fmla="*/ 0 w 9144000"/>
              <a:gd name="connsiteY3" fmla="*/ 214776 h 4313370"/>
              <a:gd name="connsiteX4" fmla="*/ 195106 w 9144000"/>
              <a:gd name="connsiteY4" fmla="*/ 19670 h 4313370"/>
              <a:gd name="connsiteX5" fmla="*/ 2302412 w 9144000"/>
              <a:gd name="connsiteY5" fmla="*/ 22722 h 4313370"/>
              <a:gd name="connsiteX6" fmla="*/ 4384430 w 9144000"/>
              <a:gd name="connsiteY6" fmla="*/ 36791 h 4313370"/>
              <a:gd name="connsiteX7" fmla="*/ 7507458 w 9144000"/>
              <a:gd name="connsiteY7" fmla="*/ 8655 h 4313370"/>
              <a:gd name="connsiteX8" fmla="*/ 8948894 w 9144000"/>
              <a:gd name="connsiteY8" fmla="*/ 19670 h 4313370"/>
              <a:gd name="connsiteX9" fmla="*/ 9144000 w 9144000"/>
              <a:gd name="connsiteY9" fmla="*/ 214776 h 4313370"/>
              <a:gd name="connsiteX10" fmla="*/ 9144000 w 9144000"/>
              <a:gd name="connsiteY10" fmla="*/ 4118263 h 4313370"/>
              <a:gd name="connsiteX0" fmla="*/ 865484 w 9144000"/>
              <a:gd name="connsiteY0" fmla="*/ 4293700 h 4293700"/>
              <a:gd name="connsiteX1" fmla="*/ 195106 w 9144000"/>
              <a:gd name="connsiteY1" fmla="*/ 4293699 h 4293700"/>
              <a:gd name="connsiteX2" fmla="*/ 0 w 9144000"/>
              <a:gd name="connsiteY2" fmla="*/ 4098593 h 4293700"/>
              <a:gd name="connsiteX3" fmla="*/ 0 w 9144000"/>
              <a:gd name="connsiteY3" fmla="*/ 195106 h 4293700"/>
              <a:gd name="connsiteX4" fmla="*/ 195106 w 9144000"/>
              <a:gd name="connsiteY4" fmla="*/ 0 h 4293700"/>
              <a:gd name="connsiteX5" fmla="*/ 2302412 w 9144000"/>
              <a:gd name="connsiteY5" fmla="*/ 3052 h 4293700"/>
              <a:gd name="connsiteX6" fmla="*/ 4384430 w 9144000"/>
              <a:gd name="connsiteY6" fmla="*/ 17121 h 4293700"/>
              <a:gd name="connsiteX7" fmla="*/ 8948894 w 9144000"/>
              <a:gd name="connsiteY7" fmla="*/ 0 h 4293700"/>
              <a:gd name="connsiteX8" fmla="*/ 9144000 w 9144000"/>
              <a:gd name="connsiteY8" fmla="*/ 195106 h 4293700"/>
              <a:gd name="connsiteX9" fmla="*/ 9144000 w 9144000"/>
              <a:gd name="connsiteY9" fmla="*/ 4098593 h 4293700"/>
              <a:gd name="connsiteX0" fmla="*/ 865484 w 9144000"/>
              <a:gd name="connsiteY0" fmla="*/ 4293700 h 4293700"/>
              <a:gd name="connsiteX1" fmla="*/ 195106 w 9144000"/>
              <a:gd name="connsiteY1" fmla="*/ 4293699 h 4293700"/>
              <a:gd name="connsiteX2" fmla="*/ 0 w 9144000"/>
              <a:gd name="connsiteY2" fmla="*/ 4098593 h 4293700"/>
              <a:gd name="connsiteX3" fmla="*/ 0 w 9144000"/>
              <a:gd name="connsiteY3" fmla="*/ 195106 h 4293700"/>
              <a:gd name="connsiteX4" fmla="*/ 195106 w 9144000"/>
              <a:gd name="connsiteY4" fmla="*/ 0 h 4293700"/>
              <a:gd name="connsiteX5" fmla="*/ 2302412 w 9144000"/>
              <a:gd name="connsiteY5" fmla="*/ 3052 h 4293700"/>
              <a:gd name="connsiteX6" fmla="*/ 4384430 w 9144000"/>
              <a:gd name="connsiteY6" fmla="*/ 17121 h 4293700"/>
              <a:gd name="connsiteX7" fmla="*/ 8948894 w 9144000"/>
              <a:gd name="connsiteY7" fmla="*/ 0 h 4293700"/>
              <a:gd name="connsiteX8" fmla="*/ 9144000 w 9144000"/>
              <a:gd name="connsiteY8" fmla="*/ 195106 h 4293700"/>
              <a:gd name="connsiteX0" fmla="*/ 865484 w 8948894"/>
              <a:gd name="connsiteY0" fmla="*/ 4293700 h 4293700"/>
              <a:gd name="connsiteX1" fmla="*/ 195106 w 8948894"/>
              <a:gd name="connsiteY1" fmla="*/ 4293699 h 4293700"/>
              <a:gd name="connsiteX2" fmla="*/ 0 w 8948894"/>
              <a:gd name="connsiteY2" fmla="*/ 4098593 h 4293700"/>
              <a:gd name="connsiteX3" fmla="*/ 0 w 8948894"/>
              <a:gd name="connsiteY3" fmla="*/ 195106 h 4293700"/>
              <a:gd name="connsiteX4" fmla="*/ 195106 w 8948894"/>
              <a:gd name="connsiteY4" fmla="*/ 0 h 4293700"/>
              <a:gd name="connsiteX5" fmla="*/ 2302412 w 8948894"/>
              <a:gd name="connsiteY5" fmla="*/ 3052 h 4293700"/>
              <a:gd name="connsiteX6" fmla="*/ 4384430 w 8948894"/>
              <a:gd name="connsiteY6" fmla="*/ 17121 h 4293700"/>
              <a:gd name="connsiteX7" fmla="*/ 8948894 w 8948894"/>
              <a:gd name="connsiteY7" fmla="*/ 0 h 4293700"/>
              <a:gd name="connsiteX0" fmla="*/ 865484 w 4384430"/>
              <a:gd name="connsiteY0" fmla="*/ 4293700 h 4293700"/>
              <a:gd name="connsiteX1" fmla="*/ 195106 w 4384430"/>
              <a:gd name="connsiteY1" fmla="*/ 4293699 h 4293700"/>
              <a:gd name="connsiteX2" fmla="*/ 0 w 4384430"/>
              <a:gd name="connsiteY2" fmla="*/ 4098593 h 4293700"/>
              <a:gd name="connsiteX3" fmla="*/ 0 w 4384430"/>
              <a:gd name="connsiteY3" fmla="*/ 195106 h 4293700"/>
              <a:gd name="connsiteX4" fmla="*/ 195106 w 4384430"/>
              <a:gd name="connsiteY4" fmla="*/ 0 h 4293700"/>
              <a:gd name="connsiteX5" fmla="*/ 2302412 w 4384430"/>
              <a:gd name="connsiteY5" fmla="*/ 3052 h 4293700"/>
              <a:gd name="connsiteX6" fmla="*/ 4384430 w 4384430"/>
              <a:gd name="connsiteY6" fmla="*/ 17121 h 4293700"/>
              <a:gd name="connsiteX0" fmla="*/ 865484 w 4372095"/>
              <a:gd name="connsiteY0" fmla="*/ 4293700 h 4293700"/>
              <a:gd name="connsiteX1" fmla="*/ 195106 w 4372095"/>
              <a:gd name="connsiteY1" fmla="*/ 4293699 h 4293700"/>
              <a:gd name="connsiteX2" fmla="*/ 0 w 4372095"/>
              <a:gd name="connsiteY2" fmla="*/ 4098593 h 4293700"/>
              <a:gd name="connsiteX3" fmla="*/ 0 w 4372095"/>
              <a:gd name="connsiteY3" fmla="*/ 195106 h 4293700"/>
              <a:gd name="connsiteX4" fmla="*/ 195106 w 4372095"/>
              <a:gd name="connsiteY4" fmla="*/ 0 h 4293700"/>
              <a:gd name="connsiteX5" fmla="*/ 2302412 w 4372095"/>
              <a:gd name="connsiteY5" fmla="*/ 3052 h 4293700"/>
              <a:gd name="connsiteX6" fmla="*/ 4372095 w 4372095"/>
              <a:gd name="connsiteY6" fmla="*/ 17121 h 4293700"/>
              <a:gd name="connsiteX0" fmla="*/ 865484 w 2302412"/>
              <a:gd name="connsiteY0" fmla="*/ 4293700 h 4293700"/>
              <a:gd name="connsiteX1" fmla="*/ 195106 w 2302412"/>
              <a:gd name="connsiteY1" fmla="*/ 4293699 h 4293700"/>
              <a:gd name="connsiteX2" fmla="*/ 0 w 2302412"/>
              <a:gd name="connsiteY2" fmla="*/ 4098593 h 4293700"/>
              <a:gd name="connsiteX3" fmla="*/ 0 w 2302412"/>
              <a:gd name="connsiteY3" fmla="*/ 195106 h 4293700"/>
              <a:gd name="connsiteX4" fmla="*/ 195106 w 2302412"/>
              <a:gd name="connsiteY4" fmla="*/ 0 h 4293700"/>
              <a:gd name="connsiteX5" fmla="*/ 2302412 w 2302412"/>
              <a:gd name="connsiteY5" fmla="*/ 3052 h 4293700"/>
              <a:gd name="connsiteX0" fmla="*/ 865484 w 3375516"/>
              <a:gd name="connsiteY0" fmla="*/ 4293700 h 4293700"/>
              <a:gd name="connsiteX1" fmla="*/ 195106 w 3375516"/>
              <a:gd name="connsiteY1" fmla="*/ 4293699 h 4293700"/>
              <a:gd name="connsiteX2" fmla="*/ 0 w 3375516"/>
              <a:gd name="connsiteY2" fmla="*/ 4098593 h 4293700"/>
              <a:gd name="connsiteX3" fmla="*/ 0 w 3375516"/>
              <a:gd name="connsiteY3" fmla="*/ 195106 h 4293700"/>
              <a:gd name="connsiteX4" fmla="*/ 195106 w 3375516"/>
              <a:gd name="connsiteY4" fmla="*/ 0 h 4293700"/>
              <a:gd name="connsiteX5" fmla="*/ 3375516 w 3375516"/>
              <a:gd name="connsiteY5" fmla="*/ 19626 h 4293700"/>
              <a:gd name="connsiteX0" fmla="*/ 865484 w 3375516"/>
              <a:gd name="connsiteY0" fmla="*/ 4293700 h 4293700"/>
              <a:gd name="connsiteX1" fmla="*/ 195106 w 3375516"/>
              <a:gd name="connsiteY1" fmla="*/ 4293699 h 4293700"/>
              <a:gd name="connsiteX2" fmla="*/ 0 w 3375516"/>
              <a:gd name="connsiteY2" fmla="*/ 4098593 h 4293700"/>
              <a:gd name="connsiteX3" fmla="*/ 0 w 3375516"/>
              <a:gd name="connsiteY3" fmla="*/ 195106 h 4293700"/>
              <a:gd name="connsiteX4" fmla="*/ 195106 w 3375516"/>
              <a:gd name="connsiteY4" fmla="*/ 0 h 4293700"/>
              <a:gd name="connsiteX5" fmla="*/ 3375516 w 3375516"/>
              <a:gd name="connsiteY5" fmla="*/ 19626 h 42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5516" h="4293700">
                <a:moveTo>
                  <a:pt x="865484" y="4293700"/>
                </a:moveTo>
                <a:lnTo>
                  <a:pt x="195106" y="4293699"/>
                </a:lnTo>
                <a:cubicBezTo>
                  <a:pt x="87352" y="4293699"/>
                  <a:pt x="0" y="4206347"/>
                  <a:pt x="0" y="4098593"/>
                </a:cubicBezTo>
                <a:lnTo>
                  <a:pt x="0" y="195106"/>
                </a:lnTo>
                <a:cubicBezTo>
                  <a:pt x="0" y="87352"/>
                  <a:pt x="87352" y="0"/>
                  <a:pt x="195106" y="0"/>
                </a:cubicBezTo>
                <a:lnTo>
                  <a:pt x="3375516" y="19626"/>
                </a:lnTo>
              </a:path>
            </a:pathLst>
          </a:custGeom>
          <a:noFill/>
          <a:ln w="28575">
            <a:solidFill>
              <a:srgbClr val="004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思源黑体 CN Normal" panose="020B0400000000000000" pitchFamily="34" charset="-122"/>
              <a:ea typeface="思源黑体 CN Normal" panose="020B0400000000000000" pitchFamily="34" charset="-122"/>
            </a:endParaRPr>
          </a:p>
        </p:txBody>
      </p:sp>
      <p:sp>
        <p:nvSpPr>
          <p:cNvPr id="28" name="矩形 27">
            <a:extLst>
              <a:ext uri="{FF2B5EF4-FFF2-40B4-BE49-F238E27FC236}">
                <a16:creationId xmlns:a16="http://schemas.microsoft.com/office/drawing/2014/main" id="{CBDAA651-3382-417C-8422-30048D8DA5FA}"/>
              </a:ext>
            </a:extLst>
          </p:cNvPr>
          <p:cNvSpPr/>
          <p:nvPr/>
        </p:nvSpPr>
        <p:spPr>
          <a:xfrm>
            <a:off x="4772561" y="1319236"/>
            <a:ext cx="2646878" cy="461665"/>
          </a:xfrm>
          <a:prstGeom prst="rect">
            <a:avLst/>
          </a:prstGeom>
        </p:spPr>
        <p:txBody>
          <a:bodyPr wrap="none">
            <a:spAutoFit/>
          </a:bodyPr>
          <a:lstStyle/>
          <a:p>
            <a:pPr algn="ctr"/>
            <a:r>
              <a:rPr lang="zh-CN" altLang="en-US" sz="2400" b="1" dirty="0">
                <a:solidFill>
                  <a:sysClr val="windowText" lastClr="000000"/>
                </a:solidFill>
                <a:latin typeface="思源黑体 CN Normal" panose="020B0400000000000000" pitchFamily="34" charset="-122"/>
                <a:ea typeface="思源黑体 CN Normal" panose="020B0400000000000000" pitchFamily="34" charset="-122"/>
                <a:cs typeface="Times New Roman" panose="02020603050405020304" pitchFamily="18" charset="0"/>
              </a:rPr>
              <a:t>行业信贷政策管理</a:t>
            </a:r>
          </a:p>
        </p:txBody>
      </p:sp>
      <p:sp>
        <p:nvSpPr>
          <p:cNvPr id="29" name="矩形 28">
            <a:extLst>
              <a:ext uri="{FF2B5EF4-FFF2-40B4-BE49-F238E27FC236}">
                <a16:creationId xmlns:a16="http://schemas.microsoft.com/office/drawing/2014/main" id="{3393C0D5-EE6D-4E75-9DFE-888A9E81C063}"/>
              </a:ext>
            </a:extLst>
          </p:cNvPr>
          <p:cNvSpPr/>
          <p:nvPr/>
        </p:nvSpPr>
        <p:spPr>
          <a:xfrm>
            <a:off x="1845009" y="5029796"/>
            <a:ext cx="1261885" cy="307777"/>
          </a:xfrm>
          <a:prstGeom prst="rect">
            <a:avLst/>
          </a:prstGeom>
        </p:spPr>
        <p:txBody>
          <a:bodyPr wrap="none">
            <a:spAutoFit/>
          </a:bodyPr>
          <a:lstStyle/>
          <a:p>
            <a:pPr algn="ctr"/>
            <a:r>
              <a:rPr lang="zh-CN" altLang="en-US" sz="1400" b="1" dirty="0">
                <a:solidFill>
                  <a:sysClr val="windowText" lastClr="000000"/>
                </a:solidFill>
                <a:latin typeface="思源黑体 CN Normal" panose="020B0400000000000000" pitchFamily="34" charset="-122"/>
                <a:ea typeface="思源黑体 CN Normal" panose="020B0400000000000000" pitchFamily="34" charset="-122"/>
              </a:rPr>
              <a:t>行业分类管理</a:t>
            </a:r>
          </a:p>
        </p:txBody>
      </p:sp>
      <p:cxnSp>
        <p:nvCxnSpPr>
          <p:cNvPr id="31" name="直接连接符 30">
            <a:extLst>
              <a:ext uri="{FF2B5EF4-FFF2-40B4-BE49-F238E27FC236}">
                <a16:creationId xmlns:a16="http://schemas.microsoft.com/office/drawing/2014/main" id="{A29206F9-DD27-49AC-9DD9-B0917E567D86}"/>
              </a:ext>
            </a:extLst>
          </p:cNvPr>
          <p:cNvCxnSpPr/>
          <p:nvPr/>
        </p:nvCxnSpPr>
        <p:spPr>
          <a:xfrm>
            <a:off x="1845009" y="5379777"/>
            <a:ext cx="2127287" cy="0"/>
          </a:xfrm>
          <a:prstGeom prst="line">
            <a:avLst/>
          </a:prstGeom>
          <a:ln w="12700">
            <a:solidFill>
              <a:srgbClr val="004D73"/>
            </a:solidFill>
          </a:ln>
        </p:spPr>
        <p:style>
          <a:lnRef idx="1">
            <a:schemeClr val="accent1"/>
          </a:lnRef>
          <a:fillRef idx="0">
            <a:schemeClr val="accent1"/>
          </a:fillRef>
          <a:effectRef idx="0">
            <a:schemeClr val="accent1"/>
          </a:effectRef>
          <a:fontRef idx="minor">
            <a:schemeClr val="tx1"/>
          </a:fontRef>
        </p:style>
      </p:cxnSp>
      <p:sp>
        <p:nvSpPr>
          <p:cNvPr id="32" name="矩形 31">
            <a:extLst>
              <a:ext uri="{FF2B5EF4-FFF2-40B4-BE49-F238E27FC236}">
                <a16:creationId xmlns:a16="http://schemas.microsoft.com/office/drawing/2014/main" id="{507669BB-9C3E-464F-AA63-F168B080E3B7}"/>
              </a:ext>
            </a:extLst>
          </p:cNvPr>
          <p:cNvSpPr/>
          <p:nvPr/>
        </p:nvSpPr>
        <p:spPr>
          <a:xfrm>
            <a:off x="4822901" y="5040352"/>
            <a:ext cx="1261885" cy="307777"/>
          </a:xfrm>
          <a:prstGeom prst="rect">
            <a:avLst/>
          </a:prstGeom>
        </p:spPr>
        <p:txBody>
          <a:bodyPr wrap="none">
            <a:spAutoFit/>
          </a:bodyPr>
          <a:lstStyle/>
          <a:p>
            <a:pPr algn="ctr"/>
            <a:r>
              <a:rPr lang="zh-CN" altLang="en-US" sz="1400" b="1" dirty="0">
                <a:solidFill>
                  <a:sysClr val="windowText" lastClr="000000"/>
                </a:solidFill>
                <a:latin typeface="思源黑体 CN Normal" panose="020B0400000000000000" pitchFamily="34" charset="-122"/>
                <a:ea typeface="思源黑体 CN Normal" panose="020B0400000000000000" pitchFamily="34" charset="-122"/>
              </a:rPr>
              <a:t>行业限额管理</a:t>
            </a:r>
          </a:p>
        </p:txBody>
      </p:sp>
      <p:cxnSp>
        <p:nvCxnSpPr>
          <p:cNvPr id="34" name="直接连接符 33">
            <a:extLst>
              <a:ext uri="{FF2B5EF4-FFF2-40B4-BE49-F238E27FC236}">
                <a16:creationId xmlns:a16="http://schemas.microsoft.com/office/drawing/2014/main" id="{66DCB02C-0215-45DB-9E1E-B909AC083204}"/>
              </a:ext>
            </a:extLst>
          </p:cNvPr>
          <p:cNvCxnSpPr/>
          <p:nvPr/>
        </p:nvCxnSpPr>
        <p:spPr>
          <a:xfrm>
            <a:off x="4804344" y="5379777"/>
            <a:ext cx="2127287" cy="0"/>
          </a:xfrm>
          <a:prstGeom prst="line">
            <a:avLst/>
          </a:prstGeom>
          <a:ln w="12700">
            <a:solidFill>
              <a:srgbClr val="004D73"/>
            </a:solidFill>
          </a:ln>
        </p:spPr>
        <p:style>
          <a:lnRef idx="1">
            <a:schemeClr val="accent1"/>
          </a:lnRef>
          <a:fillRef idx="0">
            <a:schemeClr val="accent1"/>
          </a:fillRef>
          <a:effectRef idx="0">
            <a:schemeClr val="accent1"/>
          </a:effectRef>
          <a:fontRef idx="minor">
            <a:schemeClr val="tx1"/>
          </a:fontRef>
        </p:style>
      </p:cxnSp>
      <p:sp>
        <p:nvSpPr>
          <p:cNvPr id="35" name="矩形 34">
            <a:extLst>
              <a:ext uri="{FF2B5EF4-FFF2-40B4-BE49-F238E27FC236}">
                <a16:creationId xmlns:a16="http://schemas.microsoft.com/office/drawing/2014/main" id="{D5E7DD7E-5BFA-44EA-BD69-4CECF3545F41}"/>
              </a:ext>
            </a:extLst>
          </p:cNvPr>
          <p:cNvSpPr/>
          <p:nvPr/>
        </p:nvSpPr>
        <p:spPr>
          <a:xfrm>
            <a:off x="7692263" y="5029796"/>
            <a:ext cx="1441420" cy="307777"/>
          </a:xfrm>
          <a:prstGeom prst="rect">
            <a:avLst/>
          </a:prstGeom>
        </p:spPr>
        <p:txBody>
          <a:bodyPr wrap="none">
            <a:spAutoFit/>
          </a:bodyPr>
          <a:lstStyle/>
          <a:p>
            <a:r>
              <a:rPr lang="zh-CN" altLang="en-US" sz="1400" b="1" dirty="0">
                <a:solidFill>
                  <a:sysClr val="windowText" lastClr="000000"/>
                </a:solidFill>
                <a:latin typeface="思源黑体 CN Normal" panose="020B0400000000000000" pitchFamily="34" charset="-122"/>
                <a:ea typeface="思源黑体 CN Normal" panose="020B0400000000000000" pitchFamily="34" charset="-122"/>
              </a:rPr>
              <a:t>客户名单制管理</a:t>
            </a:r>
          </a:p>
        </p:txBody>
      </p:sp>
      <p:cxnSp>
        <p:nvCxnSpPr>
          <p:cNvPr id="49" name="直接连接符 48">
            <a:extLst>
              <a:ext uri="{FF2B5EF4-FFF2-40B4-BE49-F238E27FC236}">
                <a16:creationId xmlns:a16="http://schemas.microsoft.com/office/drawing/2014/main" id="{AD15835A-ACDB-4F03-9ED4-DE91783241C3}"/>
              </a:ext>
            </a:extLst>
          </p:cNvPr>
          <p:cNvCxnSpPr/>
          <p:nvPr/>
        </p:nvCxnSpPr>
        <p:spPr>
          <a:xfrm>
            <a:off x="7778176" y="5379777"/>
            <a:ext cx="2127287" cy="0"/>
          </a:xfrm>
          <a:prstGeom prst="line">
            <a:avLst/>
          </a:prstGeom>
          <a:ln w="12700">
            <a:solidFill>
              <a:srgbClr val="004D73"/>
            </a:solidFill>
          </a:ln>
        </p:spPr>
        <p:style>
          <a:lnRef idx="1">
            <a:schemeClr val="accent1"/>
          </a:lnRef>
          <a:fillRef idx="0">
            <a:schemeClr val="accent1"/>
          </a:fillRef>
          <a:effectRef idx="0">
            <a:schemeClr val="accent1"/>
          </a:effectRef>
          <a:fontRef idx="minor">
            <a:schemeClr val="tx1"/>
          </a:fontRef>
        </p:style>
      </p:cxnSp>
      <p:grpSp>
        <p:nvGrpSpPr>
          <p:cNvPr id="50" name="组合 49">
            <a:extLst>
              <a:ext uri="{FF2B5EF4-FFF2-40B4-BE49-F238E27FC236}">
                <a16:creationId xmlns:a16="http://schemas.microsoft.com/office/drawing/2014/main" id="{F6EEC520-AC49-442A-B3BA-A7E67F2BA4FC}"/>
              </a:ext>
            </a:extLst>
          </p:cNvPr>
          <p:cNvGrpSpPr/>
          <p:nvPr/>
        </p:nvGrpSpPr>
        <p:grpSpPr>
          <a:xfrm>
            <a:off x="10020387" y="5072091"/>
            <a:ext cx="216000" cy="288000"/>
            <a:chOff x="7591425" y="6042025"/>
            <a:chExt cx="381000" cy="381000"/>
          </a:xfrm>
        </p:grpSpPr>
        <p:sp>
          <p:nvSpPr>
            <p:cNvPr id="51" name="Rectangle 64">
              <a:extLst>
                <a:ext uri="{FF2B5EF4-FFF2-40B4-BE49-F238E27FC236}">
                  <a16:creationId xmlns:a16="http://schemas.microsoft.com/office/drawing/2014/main" id="{AB2564A4-84BE-4760-9B4E-396BED786469}"/>
                </a:ext>
              </a:extLst>
            </p:cNvPr>
            <p:cNvSpPr>
              <a:spLocks noChangeArrowheads="1"/>
            </p:cNvSpPr>
            <p:nvPr/>
          </p:nvSpPr>
          <p:spPr bwMode="auto">
            <a:xfrm>
              <a:off x="7591425" y="6042025"/>
              <a:ext cx="165100" cy="165100"/>
            </a:xfrm>
            <a:prstGeom prst="rect">
              <a:avLst/>
            </a:prstGeom>
            <a:noFill/>
            <a:ln w="25400" cap="rnd">
              <a:solidFill>
                <a:srgbClr val="004D7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solidFill>
                  <a:sysClr val="windowText" lastClr="000000"/>
                </a:solidFill>
                <a:latin typeface="思源黑体 CN Normal" panose="020B0400000000000000" pitchFamily="34" charset="-122"/>
                <a:ea typeface="思源黑体 CN Normal" panose="020B0400000000000000" pitchFamily="34" charset="-122"/>
                <a:cs typeface="Arial Unicode MS" panose="020B0604020202020204" pitchFamily="34" charset="-122"/>
                <a:sym typeface="+mn-lt"/>
              </a:endParaRPr>
            </a:p>
          </p:txBody>
        </p:sp>
        <p:sp>
          <p:nvSpPr>
            <p:cNvPr id="52" name="Rectangle 65">
              <a:extLst>
                <a:ext uri="{FF2B5EF4-FFF2-40B4-BE49-F238E27FC236}">
                  <a16:creationId xmlns:a16="http://schemas.microsoft.com/office/drawing/2014/main" id="{C6DD5EE5-AD5D-480E-BE9A-7641BB3FFA30}"/>
                </a:ext>
              </a:extLst>
            </p:cNvPr>
            <p:cNvSpPr>
              <a:spLocks noChangeArrowheads="1"/>
            </p:cNvSpPr>
            <p:nvPr/>
          </p:nvSpPr>
          <p:spPr bwMode="auto">
            <a:xfrm>
              <a:off x="7807325" y="6042025"/>
              <a:ext cx="165100" cy="165100"/>
            </a:xfrm>
            <a:prstGeom prst="rect">
              <a:avLst/>
            </a:prstGeom>
            <a:noFill/>
            <a:ln w="25400" cap="rnd">
              <a:solidFill>
                <a:srgbClr val="004D7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solidFill>
                  <a:sysClr val="windowText" lastClr="000000"/>
                </a:solidFill>
                <a:latin typeface="思源黑体 CN Normal" panose="020B0400000000000000" pitchFamily="34" charset="-122"/>
                <a:ea typeface="思源黑体 CN Normal" panose="020B0400000000000000" pitchFamily="34" charset="-122"/>
                <a:cs typeface="Arial Unicode MS" panose="020B0604020202020204" pitchFamily="34" charset="-122"/>
                <a:sym typeface="+mn-lt"/>
              </a:endParaRPr>
            </a:p>
          </p:txBody>
        </p:sp>
        <p:sp>
          <p:nvSpPr>
            <p:cNvPr id="53" name="Rectangle 66">
              <a:extLst>
                <a:ext uri="{FF2B5EF4-FFF2-40B4-BE49-F238E27FC236}">
                  <a16:creationId xmlns:a16="http://schemas.microsoft.com/office/drawing/2014/main" id="{CE1AA710-56E5-41B2-9253-8008F1A8DAB0}"/>
                </a:ext>
              </a:extLst>
            </p:cNvPr>
            <p:cNvSpPr>
              <a:spLocks noChangeArrowheads="1"/>
            </p:cNvSpPr>
            <p:nvPr/>
          </p:nvSpPr>
          <p:spPr bwMode="auto">
            <a:xfrm>
              <a:off x="7591425" y="6257925"/>
              <a:ext cx="165100" cy="165100"/>
            </a:xfrm>
            <a:prstGeom prst="rect">
              <a:avLst/>
            </a:prstGeom>
            <a:noFill/>
            <a:ln w="25400" cap="rnd">
              <a:solidFill>
                <a:srgbClr val="004D7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solidFill>
                  <a:sysClr val="windowText" lastClr="000000"/>
                </a:solidFill>
                <a:latin typeface="思源黑体 CN Normal" panose="020B0400000000000000" pitchFamily="34" charset="-122"/>
                <a:ea typeface="思源黑体 CN Normal" panose="020B0400000000000000" pitchFamily="34" charset="-122"/>
                <a:cs typeface="Arial Unicode MS" panose="020B0604020202020204" pitchFamily="34" charset="-122"/>
                <a:sym typeface="+mn-lt"/>
              </a:endParaRPr>
            </a:p>
          </p:txBody>
        </p:sp>
        <p:sp>
          <p:nvSpPr>
            <p:cNvPr id="54" name="Rectangle 67">
              <a:extLst>
                <a:ext uri="{FF2B5EF4-FFF2-40B4-BE49-F238E27FC236}">
                  <a16:creationId xmlns:a16="http://schemas.microsoft.com/office/drawing/2014/main" id="{445A17E0-A245-49FF-BB04-08F15BE70742}"/>
                </a:ext>
              </a:extLst>
            </p:cNvPr>
            <p:cNvSpPr>
              <a:spLocks noChangeArrowheads="1"/>
            </p:cNvSpPr>
            <p:nvPr/>
          </p:nvSpPr>
          <p:spPr bwMode="auto">
            <a:xfrm>
              <a:off x="7807325" y="6257925"/>
              <a:ext cx="165100" cy="165100"/>
            </a:xfrm>
            <a:prstGeom prst="rect">
              <a:avLst/>
            </a:prstGeom>
            <a:noFill/>
            <a:ln w="25400" cap="rnd">
              <a:solidFill>
                <a:srgbClr val="004D7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solidFill>
                  <a:sysClr val="windowText" lastClr="000000"/>
                </a:solidFill>
                <a:latin typeface="思源黑体 CN Normal" panose="020B0400000000000000" pitchFamily="34" charset="-122"/>
                <a:ea typeface="思源黑体 CN Normal" panose="020B0400000000000000" pitchFamily="34" charset="-122"/>
                <a:cs typeface="Arial Unicode MS" panose="020B0604020202020204" pitchFamily="34" charset="-122"/>
                <a:sym typeface="+mn-lt"/>
              </a:endParaRPr>
            </a:p>
          </p:txBody>
        </p:sp>
      </p:grpSp>
      <p:grpSp>
        <p:nvGrpSpPr>
          <p:cNvPr id="55" name="组合 54">
            <a:extLst>
              <a:ext uri="{FF2B5EF4-FFF2-40B4-BE49-F238E27FC236}">
                <a16:creationId xmlns:a16="http://schemas.microsoft.com/office/drawing/2014/main" id="{40D425D8-9DA5-4AF8-A58C-F5D71A8DDA81}"/>
              </a:ext>
            </a:extLst>
          </p:cNvPr>
          <p:cNvGrpSpPr/>
          <p:nvPr/>
        </p:nvGrpSpPr>
        <p:grpSpPr>
          <a:xfrm>
            <a:off x="7092613" y="5086068"/>
            <a:ext cx="240188" cy="288000"/>
            <a:chOff x="4270375" y="6051550"/>
            <a:chExt cx="273050" cy="381000"/>
          </a:xfrm>
        </p:grpSpPr>
        <p:sp>
          <p:nvSpPr>
            <p:cNvPr id="56" name="Freeform 75">
              <a:extLst>
                <a:ext uri="{FF2B5EF4-FFF2-40B4-BE49-F238E27FC236}">
                  <a16:creationId xmlns:a16="http://schemas.microsoft.com/office/drawing/2014/main" id="{F6FBB032-A209-4300-A455-6D3615503938}"/>
                </a:ext>
              </a:extLst>
            </p:cNvPr>
            <p:cNvSpPr/>
            <p:nvPr/>
          </p:nvSpPr>
          <p:spPr bwMode="auto">
            <a:xfrm>
              <a:off x="4270375" y="6051550"/>
              <a:ext cx="273050" cy="381000"/>
            </a:xfrm>
            <a:custGeom>
              <a:avLst/>
              <a:gdLst>
                <a:gd name="T0" fmla="*/ 172 w 172"/>
                <a:gd name="T1" fmla="*/ 44 h 240"/>
                <a:gd name="T2" fmla="*/ 172 w 172"/>
                <a:gd name="T3" fmla="*/ 240 h 240"/>
                <a:gd name="T4" fmla="*/ 0 w 172"/>
                <a:gd name="T5" fmla="*/ 240 h 240"/>
                <a:gd name="T6" fmla="*/ 0 w 172"/>
                <a:gd name="T7" fmla="*/ 0 h 240"/>
                <a:gd name="T8" fmla="*/ 130 w 172"/>
                <a:gd name="T9" fmla="*/ 0 h 240"/>
              </a:gdLst>
              <a:ahLst/>
              <a:cxnLst>
                <a:cxn ang="0">
                  <a:pos x="T0" y="T1"/>
                </a:cxn>
                <a:cxn ang="0">
                  <a:pos x="T2" y="T3"/>
                </a:cxn>
                <a:cxn ang="0">
                  <a:pos x="T4" y="T5"/>
                </a:cxn>
                <a:cxn ang="0">
                  <a:pos x="T6" y="T7"/>
                </a:cxn>
                <a:cxn ang="0">
                  <a:pos x="T8" y="T9"/>
                </a:cxn>
              </a:cxnLst>
              <a:rect l="0" t="0" r="r" b="b"/>
              <a:pathLst>
                <a:path w="172" h="240">
                  <a:moveTo>
                    <a:pt x="172" y="44"/>
                  </a:moveTo>
                  <a:lnTo>
                    <a:pt x="172" y="240"/>
                  </a:lnTo>
                  <a:lnTo>
                    <a:pt x="0" y="240"/>
                  </a:lnTo>
                  <a:lnTo>
                    <a:pt x="0" y="0"/>
                  </a:lnTo>
                  <a:lnTo>
                    <a:pt x="130" y="0"/>
                  </a:lnTo>
                </a:path>
              </a:pathLst>
            </a:custGeom>
            <a:noFill/>
            <a:ln w="25400" cap="rnd">
              <a:solidFill>
                <a:srgbClr val="004D7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solidFill>
                  <a:sysClr val="windowText" lastClr="000000"/>
                </a:solidFill>
                <a:latin typeface="思源黑体 CN Normal" panose="020B0400000000000000" pitchFamily="34" charset="-122"/>
                <a:ea typeface="思源黑体 CN Normal" panose="020B0400000000000000" pitchFamily="34" charset="-122"/>
                <a:cs typeface="Arial Unicode MS" panose="020B0604020202020204" pitchFamily="34" charset="-122"/>
                <a:sym typeface="+mn-lt"/>
              </a:endParaRPr>
            </a:p>
          </p:txBody>
        </p:sp>
        <p:sp>
          <p:nvSpPr>
            <p:cNvPr id="57" name="Freeform 76">
              <a:extLst>
                <a:ext uri="{FF2B5EF4-FFF2-40B4-BE49-F238E27FC236}">
                  <a16:creationId xmlns:a16="http://schemas.microsoft.com/office/drawing/2014/main" id="{701FB8FB-F958-4598-A815-C44D832F813A}"/>
                </a:ext>
              </a:extLst>
            </p:cNvPr>
            <p:cNvSpPr/>
            <p:nvPr/>
          </p:nvSpPr>
          <p:spPr bwMode="auto">
            <a:xfrm>
              <a:off x="4476750" y="6051550"/>
              <a:ext cx="66675" cy="69850"/>
            </a:xfrm>
            <a:custGeom>
              <a:avLst/>
              <a:gdLst>
                <a:gd name="T0" fmla="*/ 42 w 42"/>
                <a:gd name="T1" fmla="*/ 44 h 44"/>
                <a:gd name="T2" fmla="*/ 0 w 42"/>
                <a:gd name="T3" fmla="*/ 0 h 44"/>
                <a:gd name="T4" fmla="*/ 0 w 42"/>
                <a:gd name="T5" fmla="*/ 44 h 44"/>
                <a:gd name="T6" fmla="*/ 42 w 42"/>
                <a:gd name="T7" fmla="*/ 44 h 44"/>
              </a:gdLst>
              <a:ahLst/>
              <a:cxnLst>
                <a:cxn ang="0">
                  <a:pos x="T0" y="T1"/>
                </a:cxn>
                <a:cxn ang="0">
                  <a:pos x="T2" y="T3"/>
                </a:cxn>
                <a:cxn ang="0">
                  <a:pos x="T4" y="T5"/>
                </a:cxn>
                <a:cxn ang="0">
                  <a:pos x="T6" y="T7"/>
                </a:cxn>
              </a:cxnLst>
              <a:rect l="0" t="0" r="r" b="b"/>
              <a:pathLst>
                <a:path w="42" h="44">
                  <a:moveTo>
                    <a:pt x="42" y="44"/>
                  </a:moveTo>
                  <a:lnTo>
                    <a:pt x="0" y="0"/>
                  </a:lnTo>
                  <a:lnTo>
                    <a:pt x="0" y="44"/>
                  </a:lnTo>
                  <a:lnTo>
                    <a:pt x="42" y="44"/>
                  </a:lnTo>
                  <a:close/>
                </a:path>
              </a:pathLst>
            </a:custGeom>
            <a:noFill/>
            <a:ln w="25400" cap="rnd">
              <a:solidFill>
                <a:srgbClr val="004D7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solidFill>
                  <a:sysClr val="windowText" lastClr="000000"/>
                </a:solidFill>
                <a:latin typeface="思源黑体 CN Normal" panose="020B0400000000000000" pitchFamily="34" charset="-122"/>
                <a:ea typeface="思源黑体 CN Normal" panose="020B0400000000000000" pitchFamily="34" charset="-122"/>
                <a:cs typeface="Arial Unicode MS" panose="020B0604020202020204" pitchFamily="34" charset="-122"/>
                <a:sym typeface="+mn-lt"/>
              </a:endParaRPr>
            </a:p>
          </p:txBody>
        </p:sp>
        <p:sp>
          <p:nvSpPr>
            <p:cNvPr id="58" name="Line 77">
              <a:extLst>
                <a:ext uri="{FF2B5EF4-FFF2-40B4-BE49-F238E27FC236}">
                  <a16:creationId xmlns:a16="http://schemas.microsoft.com/office/drawing/2014/main" id="{F82B928C-0EBC-4FB3-B014-1BCEC708994C}"/>
                </a:ext>
              </a:extLst>
            </p:cNvPr>
            <p:cNvSpPr>
              <a:spLocks noChangeShapeType="1"/>
            </p:cNvSpPr>
            <p:nvPr/>
          </p:nvSpPr>
          <p:spPr bwMode="auto">
            <a:xfrm>
              <a:off x="4324350" y="6257925"/>
              <a:ext cx="171450" cy="0"/>
            </a:xfrm>
            <a:prstGeom prst="line">
              <a:avLst/>
            </a:prstGeom>
            <a:noFill/>
            <a:ln w="25400" cap="rnd">
              <a:solidFill>
                <a:srgbClr val="004D73"/>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solidFill>
                  <a:sysClr val="windowText" lastClr="000000"/>
                </a:solidFill>
                <a:latin typeface="思源黑体 CN Normal" panose="020B0400000000000000" pitchFamily="34" charset="-122"/>
                <a:ea typeface="思源黑体 CN Normal" panose="020B0400000000000000" pitchFamily="34" charset="-122"/>
                <a:cs typeface="Arial Unicode MS" panose="020B0604020202020204" pitchFamily="34" charset="-122"/>
                <a:sym typeface="+mn-lt"/>
              </a:endParaRPr>
            </a:p>
          </p:txBody>
        </p:sp>
        <p:sp>
          <p:nvSpPr>
            <p:cNvPr id="59" name="Line 78">
              <a:extLst>
                <a:ext uri="{FF2B5EF4-FFF2-40B4-BE49-F238E27FC236}">
                  <a16:creationId xmlns:a16="http://schemas.microsoft.com/office/drawing/2014/main" id="{ACB58B0E-0478-4601-9E2D-AC458FC7F2FE}"/>
                </a:ext>
              </a:extLst>
            </p:cNvPr>
            <p:cNvSpPr>
              <a:spLocks noChangeShapeType="1"/>
            </p:cNvSpPr>
            <p:nvPr/>
          </p:nvSpPr>
          <p:spPr bwMode="auto">
            <a:xfrm>
              <a:off x="4324350" y="6203950"/>
              <a:ext cx="171450" cy="0"/>
            </a:xfrm>
            <a:prstGeom prst="line">
              <a:avLst/>
            </a:prstGeom>
            <a:noFill/>
            <a:ln w="25400" cap="rnd">
              <a:solidFill>
                <a:srgbClr val="004D73"/>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solidFill>
                  <a:sysClr val="windowText" lastClr="000000"/>
                </a:solidFill>
                <a:latin typeface="思源黑体 CN Normal" panose="020B0400000000000000" pitchFamily="34" charset="-122"/>
                <a:ea typeface="思源黑体 CN Normal" panose="020B0400000000000000" pitchFamily="34" charset="-122"/>
                <a:cs typeface="Arial Unicode MS" panose="020B0604020202020204" pitchFamily="34" charset="-122"/>
                <a:sym typeface="+mn-lt"/>
              </a:endParaRPr>
            </a:p>
          </p:txBody>
        </p:sp>
        <p:sp>
          <p:nvSpPr>
            <p:cNvPr id="60" name="Line 79">
              <a:extLst>
                <a:ext uri="{FF2B5EF4-FFF2-40B4-BE49-F238E27FC236}">
                  <a16:creationId xmlns:a16="http://schemas.microsoft.com/office/drawing/2014/main" id="{F9DF39E7-C197-4CC6-9CC1-1AE6F0715F95}"/>
                </a:ext>
              </a:extLst>
            </p:cNvPr>
            <p:cNvSpPr>
              <a:spLocks noChangeShapeType="1"/>
            </p:cNvSpPr>
            <p:nvPr/>
          </p:nvSpPr>
          <p:spPr bwMode="auto">
            <a:xfrm>
              <a:off x="4324350" y="6308725"/>
              <a:ext cx="171450" cy="0"/>
            </a:xfrm>
            <a:prstGeom prst="line">
              <a:avLst/>
            </a:prstGeom>
            <a:noFill/>
            <a:ln w="25400" cap="rnd">
              <a:solidFill>
                <a:srgbClr val="004D73"/>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solidFill>
                  <a:sysClr val="windowText" lastClr="000000"/>
                </a:solidFill>
                <a:latin typeface="思源黑体 CN Normal" panose="020B0400000000000000" pitchFamily="34" charset="-122"/>
                <a:ea typeface="思源黑体 CN Normal" panose="020B0400000000000000" pitchFamily="34" charset="-122"/>
                <a:cs typeface="Arial Unicode MS" panose="020B0604020202020204" pitchFamily="34" charset="-122"/>
                <a:sym typeface="+mn-lt"/>
              </a:endParaRPr>
            </a:p>
          </p:txBody>
        </p:sp>
        <p:sp>
          <p:nvSpPr>
            <p:cNvPr id="61" name="Line 80">
              <a:extLst>
                <a:ext uri="{FF2B5EF4-FFF2-40B4-BE49-F238E27FC236}">
                  <a16:creationId xmlns:a16="http://schemas.microsoft.com/office/drawing/2014/main" id="{AC721A5D-2034-437D-8F48-9228D9ADDF84}"/>
                </a:ext>
              </a:extLst>
            </p:cNvPr>
            <p:cNvSpPr>
              <a:spLocks noChangeShapeType="1"/>
            </p:cNvSpPr>
            <p:nvPr/>
          </p:nvSpPr>
          <p:spPr bwMode="auto">
            <a:xfrm>
              <a:off x="4324350" y="6362700"/>
              <a:ext cx="171450" cy="0"/>
            </a:xfrm>
            <a:prstGeom prst="line">
              <a:avLst/>
            </a:prstGeom>
            <a:noFill/>
            <a:ln w="25400" cap="rnd">
              <a:solidFill>
                <a:srgbClr val="004D73"/>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solidFill>
                  <a:sysClr val="windowText" lastClr="000000"/>
                </a:solidFill>
                <a:latin typeface="思源黑体 CN Normal" panose="020B0400000000000000" pitchFamily="34" charset="-122"/>
                <a:ea typeface="思源黑体 CN Normal" panose="020B0400000000000000" pitchFamily="34" charset="-122"/>
                <a:cs typeface="Arial Unicode MS" panose="020B0604020202020204" pitchFamily="34" charset="-122"/>
                <a:sym typeface="+mn-lt"/>
              </a:endParaRPr>
            </a:p>
          </p:txBody>
        </p:sp>
      </p:grpSp>
      <p:grpSp>
        <p:nvGrpSpPr>
          <p:cNvPr id="62" name="组合 61">
            <a:extLst>
              <a:ext uri="{FF2B5EF4-FFF2-40B4-BE49-F238E27FC236}">
                <a16:creationId xmlns:a16="http://schemas.microsoft.com/office/drawing/2014/main" id="{101411D1-23D3-4EB2-9BF7-D5E83822F3C0}"/>
              </a:ext>
            </a:extLst>
          </p:cNvPr>
          <p:cNvGrpSpPr/>
          <p:nvPr/>
        </p:nvGrpSpPr>
        <p:grpSpPr>
          <a:xfrm>
            <a:off x="4087220" y="5147512"/>
            <a:ext cx="252000" cy="216000"/>
            <a:chOff x="3065463" y="4694238"/>
            <a:chExt cx="381000" cy="288925"/>
          </a:xfrm>
        </p:grpSpPr>
        <p:sp>
          <p:nvSpPr>
            <p:cNvPr id="67" name="Line 121">
              <a:extLst>
                <a:ext uri="{FF2B5EF4-FFF2-40B4-BE49-F238E27FC236}">
                  <a16:creationId xmlns:a16="http://schemas.microsoft.com/office/drawing/2014/main" id="{627641EE-1349-411E-BFC6-14FF5475852A}"/>
                </a:ext>
              </a:extLst>
            </p:cNvPr>
            <p:cNvSpPr>
              <a:spLocks noChangeShapeType="1"/>
            </p:cNvSpPr>
            <p:nvPr/>
          </p:nvSpPr>
          <p:spPr bwMode="auto">
            <a:xfrm>
              <a:off x="3065463" y="4694238"/>
              <a:ext cx="381000" cy="0"/>
            </a:xfrm>
            <a:prstGeom prst="line">
              <a:avLst/>
            </a:prstGeom>
            <a:noFill/>
            <a:ln w="25400" cap="rnd">
              <a:solidFill>
                <a:srgbClr val="004D73"/>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solidFill>
                  <a:sysClr val="windowText" lastClr="000000"/>
                </a:solidFill>
                <a:latin typeface="思源黑体 CN Normal" panose="020B0400000000000000" pitchFamily="34" charset="-122"/>
                <a:ea typeface="思源黑体 CN Normal" panose="020B0400000000000000" pitchFamily="34" charset="-122"/>
                <a:cs typeface="Arial Unicode MS" panose="020B0604020202020204" pitchFamily="34" charset="-122"/>
                <a:sym typeface="+mn-lt"/>
              </a:endParaRPr>
            </a:p>
          </p:txBody>
        </p:sp>
        <p:sp>
          <p:nvSpPr>
            <p:cNvPr id="68" name="Line 122">
              <a:extLst>
                <a:ext uri="{FF2B5EF4-FFF2-40B4-BE49-F238E27FC236}">
                  <a16:creationId xmlns:a16="http://schemas.microsoft.com/office/drawing/2014/main" id="{BC7BA863-1BE8-4344-B6D5-9D6B573BB1D6}"/>
                </a:ext>
              </a:extLst>
            </p:cNvPr>
            <p:cNvSpPr>
              <a:spLocks noChangeShapeType="1"/>
            </p:cNvSpPr>
            <p:nvPr/>
          </p:nvSpPr>
          <p:spPr bwMode="auto">
            <a:xfrm>
              <a:off x="3065463" y="4840288"/>
              <a:ext cx="381000" cy="0"/>
            </a:xfrm>
            <a:prstGeom prst="line">
              <a:avLst/>
            </a:prstGeom>
            <a:noFill/>
            <a:ln w="25400" cap="rnd">
              <a:solidFill>
                <a:srgbClr val="004D73"/>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solidFill>
                  <a:sysClr val="windowText" lastClr="000000"/>
                </a:solidFill>
                <a:latin typeface="思源黑体 CN Normal" panose="020B0400000000000000" pitchFamily="34" charset="-122"/>
                <a:ea typeface="思源黑体 CN Normal" panose="020B0400000000000000" pitchFamily="34" charset="-122"/>
                <a:cs typeface="Arial Unicode MS" panose="020B0604020202020204" pitchFamily="34" charset="-122"/>
                <a:sym typeface="+mn-lt"/>
              </a:endParaRPr>
            </a:p>
          </p:txBody>
        </p:sp>
        <p:sp>
          <p:nvSpPr>
            <p:cNvPr id="69" name="Line 123">
              <a:extLst>
                <a:ext uri="{FF2B5EF4-FFF2-40B4-BE49-F238E27FC236}">
                  <a16:creationId xmlns:a16="http://schemas.microsoft.com/office/drawing/2014/main" id="{2BC152B4-5FD1-4316-86CD-CD0BDA5ECF2B}"/>
                </a:ext>
              </a:extLst>
            </p:cNvPr>
            <p:cNvSpPr>
              <a:spLocks noChangeShapeType="1"/>
            </p:cNvSpPr>
            <p:nvPr/>
          </p:nvSpPr>
          <p:spPr bwMode="auto">
            <a:xfrm>
              <a:off x="3065463" y="4983163"/>
              <a:ext cx="381000" cy="0"/>
            </a:xfrm>
            <a:prstGeom prst="line">
              <a:avLst/>
            </a:prstGeom>
            <a:noFill/>
            <a:ln w="25400" cap="rnd">
              <a:solidFill>
                <a:srgbClr val="004D73"/>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solidFill>
                  <a:sysClr val="windowText" lastClr="000000"/>
                </a:solidFill>
                <a:latin typeface="思源黑体 CN Normal" panose="020B0400000000000000" pitchFamily="34" charset="-122"/>
                <a:ea typeface="思源黑体 CN Normal" panose="020B0400000000000000" pitchFamily="34" charset="-122"/>
                <a:cs typeface="Arial Unicode MS" panose="020B0604020202020204" pitchFamily="34" charset="-122"/>
                <a:sym typeface="+mn-lt"/>
              </a:endParaRPr>
            </a:p>
          </p:txBody>
        </p:sp>
        <p:sp>
          <p:nvSpPr>
            <p:cNvPr id="70" name="Line 124">
              <a:extLst>
                <a:ext uri="{FF2B5EF4-FFF2-40B4-BE49-F238E27FC236}">
                  <a16:creationId xmlns:a16="http://schemas.microsoft.com/office/drawing/2014/main" id="{86009F83-BA16-4ABE-AAAA-8421DC4DB4D6}"/>
                </a:ext>
              </a:extLst>
            </p:cNvPr>
            <p:cNvSpPr>
              <a:spLocks noChangeShapeType="1"/>
            </p:cNvSpPr>
            <p:nvPr/>
          </p:nvSpPr>
          <p:spPr bwMode="auto">
            <a:xfrm>
              <a:off x="3065463" y="4840288"/>
              <a:ext cx="381000" cy="0"/>
            </a:xfrm>
            <a:prstGeom prst="line">
              <a:avLst/>
            </a:prstGeom>
            <a:noFill/>
            <a:ln w="25400" cap="rnd">
              <a:solidFill>
                <a:srgbClr val="004D73"/>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solidFill>
                  <a:sysClr val="windowText" lastClr="000000"/>
                </a:solidFill>
                <a:latin typeface="思源黑体 CN Normal" panose="020B0400000000000000" pitchFamily="34" charset="-122"/>
                <a:ea typeface="思源黑体 CN Normal" panose="020B0400000000000000" pitchFamily="34" charset="-122"/>
                <a:cs typeface="Arial Unicode MS" panose="020B0604020202020204" pitchFamily="34" charset="-122"/>
                <a:sym typeface="+mn-lt"/>
              </a:endParaRPr>
            </a:p>
          </p:txBody>
        </p:sp>
      </p:grpSp>
      <p:sp>
        <p:nvSpPr>
          <p:cNvPr id="2" name="矩形 1">
            <a:extLst>
              <a:ext uri="{FF2B5EF4-FFF2-40B4-BE49-F238E27FC236}">
                <a16:creationId xmlns:a16="http://schemas.microsoft.com/office/drawing/2014/main" id="{9598F141-9A9F-4F6D-8C5F-78C5D39A7420}"/>
              </a:ext>
            </a:extLst>
          </p:cNvPr>
          <p:cNvSpPr/>
          <p:nvPr/>
        </p:nvSpPr>
        <p:spPr>
          <a:xfrm>
            <a:off x="1382125" y="2690336"/>
            <a:ext cx="9638801" cy="1495409"/>
          </a:xfrm>
          <a:prstGeom prst="rect">
            <a:avLst/>
          </a:prstGeom>
        </p:spPr>
        <p:txBody>
          <a:bodyPr wrap="square">
            <a:spAutoFit/>
          </a:bodyPr>
          <a:lstStyle/>
          <a:p>
            <a:pPr>
              <a:lnSpc>
                <a:spcPct val="200000"/>
              </a:lnSpc>
            </a:pPr>
            <a:r>
              <a:rPr lang="zh-CN" altLang="en-US" sz="1600" dirty="0">
                <a:latin typeface="微软雅黑" panose="020B0503020204020204" pitchFamily="34" charset="-122"/>
                <a:ea typeface="微软雅黑" panose="020B0503020204020204" pitchFamily="34" charset="-122"/>
              </a:rPr>
              <a:t>行业信贷政策是银行根据国家产业行业政策要求，在行业分析的基础上，对部分行业制定的有针对性的信贷政策用于指导行业信贷客户准入、信贷投放、贷款管理等相关工作，以做到结构调整有方向、审查审批有标准、授信额度有管控、授权管理有依据。</a:t>
            </a:r>
          </a:p>
        </p:txBody>
      </p:sp>
    </p:spTree>
    <p:extLst>
      <p:ext uri="{BB962C8B-B14F-4D97-AF65-F5344CB8AC3E}">
        <p14:creationId xmlns:p14="http://schemas.microsoft.com/office/powerpoint/2010/main" val="286289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P spid="29" grpId="0"/>
      <p:bldP spid="32"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0" y="0"/>
            <a:ext cx="12192000" cy="6858000"/>
          </a:xfrm>
          <a:prstGeom prst="rect">
            <a:avLst/>
          </a:prstGeom>
          <a:blipFill>
            <a:blip r:embed="rId2"/>
            <a:srcRect/>
            <a:stretch>
              <a:fillRect t="-68518" b="-685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Pentagon 8"/>
          <p:cNvSpPr/>
          <p:nvPr/>
        </p:nvSpPr>
        <p:spPr>
          <a:xfrm rot="5400000">
            <a:off x="3850550" y="-2309066"/>
            <a:ext cx="4490900" cy="10531420"/>
          </a:xfrm>
          <a:prstGeom prst="homePlate">
            <a:avLst>
              <a:gd name="adj" fmla="val 29908"/>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th-TH" sz="1800" b="0" i="0" u="none" strike="noStrike" kern="1200" cap="none" spc="0" normalizeH="0" baseline="0" noProof="0">
              <a:ln>
                <a:noFill/>
              </a:ln>
              <a:solidFill>
                <a:srgbClr val="FBFBFB"/>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 name="Title 5"/>
          <p:cNvSpPr txBox="1"/>
          <p:nvPr/>
        </p:nvSpPr>
        <p:spPr>
          <a:xfrm>
            <a:off x="1861186" y="2389781"/>
            <a:ext cx="8553713" cy="7989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pc="600" dirty="0">
                <a:solidFill>
                  <a:schemeClr val="bg1"/>
                </a:solidFill>
                <a:latin typeface="FZQingKeBenYueSongS-R-GB" panose="02000000000000000000" pitchFamily="2" charset="-122"/>
                <a:ea typeface="FZQingKeBenYueSongS-R-GB" panose="02000000000000000000" pitchFamily="2" charset="-122"/>
                <a:cs typeface="+mn-ea"/>
                <a:sym typeface="+mn-lt"/>
              </a:rPr>
              <a:t>谢谢观看</a:t>
            </a:r>
          </a:p>
        </p:txBody>
      </p:sp>
      <p:sp>
        <p:nvSpPr>
          <p:cNvPr id="7" name="Freeform 19"/>
          <p:cNvSpPr/>
          <p:nvPr/>
        </p:nvSpPr>
        <p:spPr bwMode="auto">
          <a:xfrm rot="5400000" flipH="1">
            <a:off x="4907006" y="-715645"/>
            <a:ext cx="2462075" cy="12276083"/>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8" name="文本框 7"/>
          <p:cNvSpPr txBox="1"/>
          <p:nvPr/>
        </p:nvSpPr>
        <p:spPr>
          <a:xfrm>
            <a:off x="3048000" y="3106420"/>
            <a:ext cx="6096000" cy="368300"/>
          </a:xfrm>
          <a:prstGeom prst="rect">
            <a:avLst/>
          </a:prstGeom>
          <a:noFill/>
        </p:spPr>
        <p:txBody>
          <a:bodyPr wrap="square" rtlCol="0" anchor="t">
            <a:spAutoFit/>
          </a:bodyPr>
          <a:lstStyle/>
          <a:p>
            <a:endParaRPr lang="zh-CN" altLang="en-US"/>
          </a:p>
        </p:txBody>
      </p:sp>
    </p:spTree>
    <p:extLst>
      <p:ext uri="{BB962C8B-B14F-4D97-AF65-F5344CB8AC3E}">
        <p14:creationId xmlns:p14="http://schemas.microsoft.com/office/powerpoint/2010/main" val="184090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8310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7983"/>
            <a:ext cx="12192000" cy="2635177"/>
            <a:chOff x="0" y="-7983"/>
            <a:chExt cx="12192000" cy="2860920"/>
          </a:xfrm>
        </p:grpSpPr>
        <p:sp useBgFill="1">
          <p:nvSpPr>
            <p:cNvPr id="22" name="í$ḷïḑé"/>
            <p:cNvSpPr/>
            <p:nvPr/>
          </p:nvSpPr>
          <p:spPr>
            <a:xfrm>
              <a:off x="0" y="4589"/>
              <a:ext cx="12192000" cy="2848347"/>
            </a:xfrm>
            <a:prstGeom prst="roundRect">
              <a:avLst>
                <a:gd name="adj" fmla="val 0"/>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3" name="ïS1íḍè"/>
            <p:cNvSpPr/>
            <p:nvPr/>
          </p:nvSpPr>
          <p:spPr>
            <a:xfrm>
              <a:off x="669925" y="-7983"/>
              <a:ext cx="10851358" cy="2860920"/>
            </a:xfrm>
            <a:prstGeom prst="rect">
              <a:avLst/>
            </a:prstGeom>
            <a:solidFill>
              <a:schemeClr val="accent1"/>
            </a:solidFill>
            <a:ln>
              <a:noFill/>
            </a:ln>
            <a:effectLst>
              <a:outerShdw blurRad="635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4" name="ïşlîḓé"/>
            <p:cNvSpPr txBox="1"/>
            <p:nvPr/>
          </p:nvSpPr>
          <p:spPr>
            <a:xfrm>
              <a:off x="669925" y="1285201"/>
              <a:ext cx="10851357" cy="956309"/>
            </a:xfrm>
            <a:prstGeom prst="rect">
              <a:avLst/>
            </a:prstGeom>
          </p:spPr>
          <p:txBody>
            <a:bodyPr vert="horz" wrap="square" lIns="91440" tIns="45720" rIns="91440" bIns="45720" rtlCol="0" anchor="b">
              <a:noAutofit/>
            </a:bodyPr>
            <a:lstStyle>
              <a:lvl1pPr algn="l" defTabSz="914400" rtl="0" eaLnBrk="1" latinLnBrk="0" hangingPunct="1">
                <a:lnSpc>
                  <a:spcPct val="100000"/>
                </a:lnSpc>
                <a:spcBef>
                  <a:spcPct val="0"/>
                </a:spcBef>
                <a:buNone/>
                <a:defRPr sz="2800" b="1" kern="1200">
                  <a:solidFill>
                    <a:schemeClr val="tx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cap="none" spc="60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CONTENTS</a:t>
              </a:r>
              <a:endParaRPr kumimoji="0" lang="zh-CN" altLang="en-US" sz="4800" b="1" i="0" u="none" strike="noStrike" kern="1200" cap="none" spc="60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3" name="ïşlîḓé"/>
            <p:cNvSpPr txBox="1"/>
            <p:nvPr/>
          </p:nvSpPr>
          <p:spPr>
            <a:xfrm>
              <a:off x="669925" y="471106"/>
              <a:ext cx="10851357" cy="956309"/>
            </a:xfrm>
            <a:prstGeom prst="rect">
              <a:avLst/>
            </a:prstGeom>
          </p:spPr>
          <p:txBody>
            <a:bodyPr vert="horz" wrap="square" lIns="91440" tIns="45720" rIns="91440" bIns="45720" rtlCol="0" anchor="b">
              <a:noAutofit/>
            </a:bodyPr>
            <a:lstStyle>
              <a:lvl1pPr algn="l" defTabSz="914400" rtl="0" eaLnBrk="1" latinLnBrk="0" hangingPunct="1">
                <a:lnSpc>
                  <a:spcPct val="100000"/>
                </a:lnSpc>
                <a:spcBef>
                  <a:spcPct val="0"/>
                </a:spcBef>
                <a:buNone/>
                <a:defRPr sz="2800" b="1" kern="1200">
                  <a:solidFill>
                    <a:schemeClr val="tx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800" b="0" i="0" u="none" strike="noStrike" kern="1200" cap="none" spc="600" normalizeH="0" baseline="0" noProof="0" dirty="0">
                  <a:ln>
                    <a:noFill/>
                  </a:ln>
                  <a:solidFill>
                    <a:srgbClr val="FFFFFF"/>
                  </a:solidFill>
                  <a:effectLst/>
                  <a:uLnTx/>
                  <a:uFillTx/>
                  <a:latin typeface="FZQingKeBenYueSongS-R-GB" panose="02000000000000000000" pitchFamily="2" charset="-122"/>
                  <a:ea typeface="FZQingKeBenYueSongS-R-GB" panose="02000000000000000000" pitchFamily="2" charset="-122"/>
                  <a:cs typeface="+mn-ea"/>
                  <a:sym typeface="思源黑体" panose="020B0500000000000000" pitchFamily="34" charset="-122"/>
                </a:rPr>
                <a:t>目录</a:t>
              </a:r>
              <a:endParaRPr kumimoji="0" lang="zh-CN" altLang="en-US" sz="6000" b="0" i="0" u="none" strike="noStrike" kern="1200" cap="none" spc="600" normalizeH="0" baseline="0" noProof="0" dirty="0">
                <a:ln>
                  <a:noFill/>
                </a:ln>
                <a:solidFill>
                  <a:srgbClr val="FFFFFF"/>
                </a:solidFill>
                <a:effectLst/>
                <a:uLnTx/>
                <a:uFillTx/>
                <a:latin typeface="FZQingKeBenYueSongS-R-GB" panose="02000000000000000000" pitchFamily="2" charset="-122"/>
                <a:ea typeface="FZQingKeBenYueSongS-R-GB" panose="02000000000000000000" pitchFamily="2" charset="-122"/>
                <a:cs typeface="+mn-ea"/>
                <a:sym typeface="思源黑体" panose="020B0500000000000000" pitchFamily="34" charset="-122"/>
              </a:endParaRPr>
            </a:p>
          </p:txBody>
        </p:sp>
      </p:grpSp>
      <p:grpSp>
        <p:nvGrpSpPr>
          <p:cNvPr id="29" name="iṧľîḑè">
            <a:extLst>
              <a:ext uri="{FF2B5EF4-FFF2-40B4-BE49-F238E27FC236}">
                <a16:creationId xmlns:a16="http://schemas.microsoft.com/office/drawing/2014/main" id="{71294AAB-5497-44CC-90FA-1412853D39EB}"/>
              </a:ext>
            </a:extLst>
          </p:cNvPr>
          <p:cNvGrpSpPr/>
          <p:nvPr/>
        </p:nvGrpSpPr>
        <p:grpSpPr>
          <a:xfrm>
            <a:off x="680144" y="4450658"/>
            <a:ext cx="2804062" cy="1744681"/>
            <a:chOff x="1536059" y="1595209"/>
            <a:chExt cx="2804062" cy="1744681"/>
          </a:xfrm>
        </p:grpSpPr>
        <p:sp>
          <p:nvSpPr>
            <p:cNvPr id="30" name="iṥľîďê">
              <a:extLst>
                <a:ext uri="{FF2B5EF4-FFF2-40B4-BE49-F238E27FC236}">
                  <a16:creationId xmlns:a16="http://schemas.microsoft.com/office/drawing/2014/main" id="{B434BD01-4A2F-4E7C-A5EA-C54036D5565C}"/>
                </a:ext>
              </a:extLst>
            </p:cNvPr>
            <p:cNvSpPr/>
            <p:nvPr/>
          </p:nvSpPr>
          <p:spPr>
            <a:xfrm>
              <a:off x="1536059" y="2077292"/>
              <a:ext cx="864096" cy="86409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31" name="íŝliďé">
              <a:extLst>
                <a:ext uri="{FF2B5EF4-FFF2-40B4-BE49-F238E27FC236}">
                  <a16:creationId xmlns:a16="http://schemas.microsoft.com/office/drawing/2014/main" id="{B78CB039-5249-48CF-BA42-F8FA129109EB}"/>
                </a:ext>
              </a:extLst>
            </p:cNvPr>
            <p:cNvSpPr txBox="1"/>
            <p:nvPr/>
          </p:nvSpPr>
          <p:spPr>
            <a:xfrm>
              <a:off x="1656069" y="1770230"/>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1</a:t>
              </a:r>
            </a:p>
          </p:txBody>
        </p:sp>
        <p:sp>
          <p:nvSpPr>
            <p:cNvPr id="32" name="íşḷïďê">
              <a:extLst>
                <a:ext uri="{FF2B5EF4-FFF2-40B4-BE49-F238E27FC236}">
                  <a16:creationId xmlns:a16="http://schemas.microsoft.com/office/drawing/2014/main" id="{25159327-74FA-4DF4-9BBE-2FC9A23AC7AA}"/>
                </a:ext>
              </a:extLst>
            </p:cNvPr>
            <p:cNvSpPr/>
            <p:nvPr/>
          </p:nvSpPr>
          <p:spPr>
            <a:xfrm>
              <a:off x="2399253" y="1595209"/>
              <a:ext cx="1940868" cy="864096"/>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600" normalizeH="0" baseline="0" noProof="0" dirty="0">
                  <a:ln>
                    <a:noFill/>
                  </a:ln>
                  <a:solidFill>
                    <a:schemeClr val="bg2">
                      <a:lumMod val="50000"/>
                    </a:scheme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融资操作基础知识</a:t>
              </a:r>
            </a:p>
          </p:txBody>
        </p:sp>
      </p:grpSp>
      <p:grpSp>
        <p:nvGrpSpPr>
          <p:cNvPr id="34" name="îślíḋè">
            <a:extLst>
              <a:ext uri="{FF2B5EF4-FFF2-40B4-BE49-F238E27FC236}">
                <a16:creationId xmlns:a16="http://schemas.microsoft.com/office/drawing/2014/main" id="{F67C17C8-A6A9-4C7F-9A30-C423E4264F8A}"/>
              </a:ext>
            </a:extLst>
          </p:cNvPr>
          <p:cNvGrpSpPr/>
          <p:nvPr/>
        </p:nvGrpSpPr>
        <p:grpSpPr>
          <a:xfrm>
            <a:off x="3716500" y="3148473"/>
            <a:ext cx="3328952" cy="1651908"/>
            <a:chOff x="1516246" y="265729"/>
            <a:chExt cx="3328952" cy="1651908"/>
          </a:xfrm>
        </p:grpSpPr>
        <p:sp>
          <p:nvSpPr>
            <p:cNvPr id="35" name="iṩlíḍe">
              <a:extLst>
                <a:ext uri="{FF2B5EF4-FFF2-40B4-BE49-F238E27FC236}">
                  <a16:creationId xmlns:a16="http://schemas.microsoft.com/office/drawing/2014/main" id="{516B9F6B-D69E-438D-8638-4E84CBD54C60}"/>
                </a:ext>
              </a:extLst>
            </p:cNvPr>
            <p:cNvSpPr/>
            <p:nvPr/>
          </p:nvSpPr>
          <p:spPr>
            <a:xfrm>
              <a:off x="1516246" y="655039"/>
              <a:ext cx="864096" cy="86409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36" name="îśļiḓe">
              <a:extLst>
                <a:ext uri="{FF2B5EF4-FFF2-40B4-BE49-F238E27FC236}">
                  <a16:creationId xmlns:a16="http://schemas.microsoft.com/office/drawing/2014/main" id="{FE8BB4FC-C43E-4452-9844-6C3F25D7992C}"/>
                </a:ext>
              </a:extLst>
            </p:cNvPr>
            <p:cNvSpPr txBox="1"/>
            <p:nvPr/>
          </p:nvSpPr>
          <p:spPr>
            <a:xfrm>
              <a:off x="1639025" y="347977"/>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2</a:t>
              </a:r>
            </a:p>
          </p:txBody>
        </p:sp>
        <p:sp>
          <p:nvSpPr>
            <p:cNvPr id="37" name="iṩļiḑe">
              <a:extLst>
                <a:ext uri="{FF2B5EF4-FFF2-40B4-BE49-F238E27FC236}">
                  <a16:creationId xmlns:a16="http://schemas.microsoft.com/office/drawing/2014/main" id="{5CE66759-1A0C-44E7-A0B8-9E796CFBAA45}"/>
                </a:ext>
              </a:extLst>
            </p:cNvPr>
            <p:cNvSpPr/>
            <p:nvPr/>
          </p:nvSpPr>
          <p:spPr>
            <a:xfrm>
              <a:off x="2529988" y="265729"/>
              <a:ext cx="2315210" cy="825907"/>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kern="1200" cap="none" spc="600" normalizeH="0" baseline="0" noProof="0" dirty="0">
                  <a:ln>
                    <a:noFill/>
                  </a:ln>
                  <a:solidFill>
                    <a:schemeClr val="bg2">
                      <a:lumMod val="50000"/>
                    </a:scheme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贷前申请受理和调查</a:t>
              </a:r>
            </a:p>
          </p:txBody>
        </p:sp>
      </p:grpSp>
      <p:grpSp>
        <p:nvGrpSpPr>
          <p:cNvPr id="38" name="íSḷîḓè">
            <a:extLst>
              <a:ext uri="{FF2B5EF4-FFF2-40B4-BE49-F238E27FC236}">
                <a16:creationId xmlns:a16="http://schemas.microsoft.com/office/drawing/2014/main" id="{6FF99B00-CE0A-42C8-A5F2-8F0666CACDF3}"/>
              </a:ext>
            </a:extLst>
          </p:cNvPr>
          <p:cNvGrpSpPr/>
          <p:nvPr/>
        </p:nvGrpSpPr>
        <p:grpSpPr>
          <a:xfrm>
            <a:off x="6042681" y="4411479"/>
            <a:ext cx="2804062" cy="1569660"/>
            <a:chOff x="1198262" y="1556030"/>
            <a:chExt cx="2804062" cy="1569660"/>
          </a:xfrm>
        </p:grpSpPr>
        <p:sp>
          <p:nvSpPr>
            <p:cNvPr id="39" name="íṡlïdé">
              <a:extLst>
                <a:ext uri="{FF2B5EF4-FFF2-40B4-BE49-F238E27FC236}">
                  <a16:creationId xmlns:a16="http://schemas.microsoft.com/office/drawing/2014/main" id="{74E56A9A-9C0D-4357-87C0-7B0CB6221A2C}"/>
                </a:ext>
              </a:extLst>
            </p:cNvPr>
            <p:cNvSpPr/>
            <p:nvPr/>
          </p:nvSpPr>
          <p:spPr>
            <a:xfrm>
              <a:off x="1198262" y="1863092"/>
              <a:ext cx="864096" cy="8640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40" name="îš1ïḍè">
              <a:extLst>
                <a:ext uri="{FF2B5EF4-FFF2-40B4-BE49-F238E27FC236}">
                  <a16:creationId xmlns:a16="http://schemas.microsoft.com/office/drawing/2014/main" id="{7FBEFE02-53F5-4B21-880B-30B6FD319597}"/>
                </a:ext>
              </a:extLst>
            </p:cNvPr>
            <p:cNvSpPr txBox="1"/>
            <p:nvPr/>
          </p:nvSpPr>
          <p:spPr>
            <a:xfrm>
              <a:off x="1318271" y="1556030"/>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3</a:t>
              </a:r>
            </a:p>
          </p:txBody>
        </p:sp>
        <p:sp>
          <p:nvSpPr>
            <p:cNvPr id="41" name="îSlíḍé">
              <a:extLst>
                <a:ext uri="{FF2B5EF4-FFF2-40B4-BE49-F238E27FC236}">
                  <a16:creationId xmlns:a16="http://schemas.microsoft.com/office/drawing/2014/main" id="{3B123F82-7402-4373-A712-8E18C747BE50}"/>
                </a:ext>
              </a:extLst>
            </p:cNvPr>
            <p:cNvSpPr/>
            <p:nvPr/>
          </p:nvSpPr>
          <p:spPr>
            <a:xfrm>
              <a:off x="2061456" y="1863092"/>
              <a:ext cx="1940868" cy="382013"/>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60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贷款分析</a:t>
              </a:r>
            </a:p>
          </p:txBody>
        </p:sp>
      </p:grpSp>
      <p:grpSp>
        <p:nvGrpSpPr>
          <p:cNvPr id="42" name="组合 41">
            <a:extLst>
              <a:ext uri="{FF2B5EF4-FFF2-40B4-BE49-F238E27FC236}">
                <a16:creationId xmlns:a16="http://schemas.microsoft.com/office/drawing/2014/main" id="{FD259F85-4794-40FB-A5D3-6C1C73422CC2}"/>
              </a:ext>
            </a:extLst>
          </p:cNvPr>
          <p:cNvGrpSpPr/>
          <p:nvPr/>
        </p:nvGrpSpPr>
        <p:grpSpPr>
          <a:xfrm>
            <a:off x="9034122" y="3059649"/>
            <a:ext cx="2804062" cy="1569660"/>
            <a:chOff x="10227816" y="2857066"/>
            <a:chExt cx="2804062" cy="1569660"/>
          </a:xfrm>
        </p:grpSpPr>
        <p:sp>
          <p:nvSpPr>
            <p:cNvPr id="43" name="í$ḷïḋé">
              <a:extLst>
                <a:ext uri="{FF2B5EF4-FFF2-40B4-BE49-F238E27FC236}">
                  <a16:creationId xmlns:a16="http://schemas.microsoft.com/office/drawing/2014/main" id="{7FCB5FDF-9700-47EF-81A8-D862B8C19CAB}"/>
                </a:ext>
              </a:extLst>
            </p:cNvPr>
            <p:cNvSpPr/>
            <p:nvPr/>
          </p:nvSpPr>
          <p:spPr>
            <a:xfrm>
              <a:off x="10227816" y="3164128"/>
              <a:ext cx="864096" cy="86409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44" name="ïsḻíde">
              <a:extLst>
                <a:ext uri="{FF2B5EF4-FFF2-40B4-BE49-F238E27FC236}">
                  <a16:creationId xmlns:a16="http://schemas.microsoft.com/office/drawing/2014/main" id="{5CE59549-0CF5-4C86-9006-FEBA9F35D911}"/>
                </a:ext>
              </a:extLst>
            </p:cNvPr>
            <p:cNvSpPr txBox="1"/>
            <p:nvPr/>
          </p:nvSpPr>
          <p:spPr>
            <a:xfrm>
              <a:off x="10322077" y="2857066"/>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4</a:t>
              </a:r>
            </a:p>
          </p:txBody>
        </p:sp>
        <p:sp>
          <p:nvSpPr>
            <p:cNvPr id="45" name="ïṧlïḑê">
              <a:extLst>
                <a:ext uri="{FF2B5EF4-FFF2-40B4-BE49-F238E27FC236}">
                  <a16:creationId xmlns:a16="http://schemas.microsoft.com/office/drawing/2014/main" id="{5F12C70D-8D92-4527-A5F9-DD6621087330}"/>
                </a:ext>
              </a:extLst>
            </p:cNvPr>
            <p:cNvSpPr/>
            <p:nvPr/>
          </p:nvSpPr>
          <p:spPr>
            <a:xfrm>
              <a:off x="11091010" y="3164128"/>
              <a:ext cx="1940868" cy="382013"/>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600" normalizeH="0" baseline="0" noProof="0" dirty="0">
                  <a:ln>
                    <a:noFill/>
                  </a:ln>
                  <a:solidFill>
                    <a:schemeClr val="bg2">
                      <a:lumMod val="50000"/>
                    </a:schemeClr>
                  </a:solidFill>
                  <a:effectLst/>
                  <a:uLnTx/>
                  <a:uFillTx/>
                  <a:latin typeface="等线"/>
                  <a:ea typeface="思源黑体" panose="020B0500000000000000" pitchFamily="34" charset="-122"/>
                  <a:cs typeface="+mn-ea"/>
                  <a:sym typeface="思源黑体" panose="020B0500000000000000" pitchFamily="34" charset="-122"/>
                </a:rPr>
                <a:t>贷后风险</a:t>
              </a:r>
            </a:p>
          </p:txBody>
        </p:sp>
      </p:grpSp>
      <p:sp>
        <p:nvSpPr>
          <p:cNvPr id="46" name="PA-文本框 42">
            <a:extLst>
              <a:ext uri="{FF2B5EF4-FFF2-40B4-BE49-F238E27FC236}">
                <a16:creationId xmlns:a16="http://schemas.microsoft.com/office/drawing/2014/main" id="{1ABB4999-53E1-43B1-A4DD-91EF78D2A244}"/>
              </a:ext>
            </a:extLst>
          </p:cNvPr>
          <p:cNvSpPr txBox="1"/>
          <p:nvPr>
            <p:custDataLst>
              <p:tags r:id="rId2"/>
            </p:custDataLst>
          </p:nvPr>
        </p:nvSpPr>
        <p:spPr>
          <a:xfrm>
            <a:off x="1543338" y="5259701"/>
            <a:ext cx="1938154" cy="330835"/>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zh-CN" altLang="id-ID"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了解公司信贷的基本要素</a:t>
            </a:r>
            <a:endParaRPr kumimoji="0" lang="en-US" altLang="zh-CN"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47" name="PA-文本框 42">
            <a:extLst>
              <a:ext uri="{FF2B5EF4-FFF2-40B4-BE49-F238E27FC236}">
                <a16:creationId xmlns:a16="http://schemas.microsoft.com/office/drawing/2014/main" id="{55914FBB-BDBC-4E02-91C4-FD76880FF93D}"/>
              </a:ext>
            </a:extLst>
          </p:cNvPr>
          <p:cNvSpPr txBox="1"/>
          <p:nvPr>
            <p:custDataLst>
              <p:tags r:id="rId3"/>
            </p:custDataLst>
          </p:nvPr>
        </p:nvSpPr>
        <p:spPr>
          <a:xfrm>
            <a:off x="4730242" y="3950607"/>
            <a:ext cx="1938154" cy="330835"/>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借款人、借款需求的匹配</a:t>
            </a:r>
          </a:p>
        </p:txBody>
      </p:sp>
      <p:sp>
        <p:nvSpPr>
          <p:cNvPr id="48" name="PA-文本框 42">
            <a:extLst>
              <a:ext uri="{FF2B5EF4-FFF2-40B4-BE49-F238E27FC236}">
                <a16:creationId xmlns:a16="http://schemas.microsoft.com/office/drawing/2014/main" id="{5A4063F1-E8FC-44DB-A1E6-904C136D79A1}"/>
              </a:ext>
            </a:extLst>
          </p:cNvPr>
          <p:cNvSpPr txBox="1"/>
          <p:nvPr>
            <p:custDataLst>
              <p:tags r:id="rId4"/>
            </p:custDataLst>
          </p:nvPr>
        </p:nvSpPr>
        <p:spPr>
          <a:xfrm>
            <a:off x="7027980" y="5150589"/>
            <a:ext cx="2177961" cy="144469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id-ID"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借款需求的分析</a:t>
            </a:r>
            <a:r>
              <a:rPr kumimoji="0" lang="en-US" altLang="zh-CN"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贷款环境的分析</a:t>
            </a:r>
            <a:r>
              <a:rPr kumimoji="0" lang="en-US" altLang="zh-CN"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 </a:t>
            </a:r>
          </a:p>
          <a:p>
            <a:pPr lvl="0">
              <a:lnSpc>
                <a:spcPct val="150000"/>
              </a:lnSpc>
              <a:defRPr/>
            </a:pPr>
            <a:r>
              <a:rPr lang="zh-CN" altLang="en-US" sz="1200" dirty="0">
                <a:solidFill>
                  <a:srgbClr val="004D73"/>
                </a:solidFill>
                <a:latin typeface="思源黑体" panose="020B0500000000000000" pitchFamily="34" charset="-122"/>
                <a:ea typeface="思源黑体" panose="020B0500000000000000" pitchFamily="34" charset="-122"/>
                <a:sym typeface="思源黑体" panose="020B0500000000000000" pitchFamily="34" charset="-122"/>
              </a:rPr>
              <a:t>客户分析</a:t>
            </a:r>
            <a:endParaRPr lang="en-US" altLang="zh-CN" sz="1200">
              <a:solidFill>
                <a:srgbClr val="004D73"/>
              </a:solidFill>
              <a:latin typeface="思源黑体" panose="020B0500000000000000" pitchFamily="34" charset="-122"/>
              <a:ea typeface="思源黑体" panose="020B0500000000000000" pitchFamily="34" charset="-122"/>
              <a:sym typeface="思源黑体" panose="020B0500000000000000" pitchFamily="34" charset="-122"/>
            </a:endParaRPr>
          </a:p>
          <a:p>
            <a:pPr lvl="0">
              <a:lnSpc>
                <a:spcPct val="150000"/>
              </a:lnSpc>
              <a:defRPr/>
            </a:pPr>
            <a:r>
              <a:rPr lang="zh-CN" altLang="en-US" sz="1200">
                <a:solidFill>
                  <a:srgbClr val="004D73"/>
                </a:solidFill>
                <a:latin typeface="思源黑体" panose="020B0500000000000000" pitchFamily="34" charset="-122"/>
                <a:ea typeface="思源黑体" panose="020B0500000000000000" pitchFamily="34" charset="-122"/>
                <a:sym typeface="思源黑体" panose="020B0500000000000000" pitchFamily="34" charset="-122"/>
              </a:rPr>
              <a:t>信用</a:t>
            </a:r>
            <a:r>
              <a:rPr lang="zh-CN" altLang="en-US" sz="1200" dirty="0">
                <a:solidFill>
                  <a:srgbClr val="004D73"/>
                </a:solidFill>
                <a:latin typeface="思源黑体" panose="020B0500000000000000" pitchFamily="34" charset="-122"/>
                <a:ea typeface="思源黑体" panose="020B0500000000000000" pitchFamily="34" charset="-122"/>
                <a:sym typeface="思源黑体" panose="020B0500000000000000" pitchFamily="34" charset="-122"/>
              </a:rPr>
              <a:t>评级</a:t>
            </a:r>
            <a:endParaRPr kumimoji="0" lang="en-US" altLang="zh-CN"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资产评估</a:t>
            </a:r>
          </a:p>
        </p:txBody>
      </p:sp>
      <p:sp>
        <p:nvSpPr>
          <p:cNvPr id="49" name="PA-文本框 42">
            <a:extLst>
              <a:ext uri="{FF2B5EF4-FFF2-40B4-BE49-F238E27FC236}">
                <a16:creationId xmlns:a16="http://schemas.microsoft.com/office/drawing/2014/main" id="{47752118-98EA-4C39-8839-E394D3D6B809}"/>
              </a:ext>
            </a:extLst>
          </p:cNvPr>
          <p:cNvSpPr txBox="1"/>
          <p:nvPr>
            <p:custDataLst>
              <p:tags r:id="rId5"/>
            </p:custDataLst>
          </p:nvPr>
        </p:nvSpPr>
        <p:spPr>
          <a:xfrm>
            <a:off x="9948734" y="3723932"/>
            <a:ext cx="1938154" cy="570865"/>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zh-CN" altLang="id-ID"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借款人的贷后监控</a:t>
            </a:r>
            <a:r>
              <a:rPr kumimoji="0" lang="en-US" altLang="zh-CN"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 </a:t>
            </a:r>
            <a:r>
              <a:rPr kumimoji="0" lang="zh-CN" altLang="en-US"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贷后管理</a:t>
            </a:r>
            <a:r>
              <a:rPr kumimoji="0" lang="en-US" altLang="zh-CN"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 </a:t>
            </a:r>
            <a:r>
              <a:rPr kumimoji="0" lang="zh-CN" altLang="en-US"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贷款风险的分类</a:t>
            </a:r>
          </a:p>
        </p:txBody>
      </p:sp>
    </p:spTree>
    <p:extLst>
      <p:ext uri="{BB962C8B-B14F-4D97-AF65-F5344CB8AC3E}">
        <p14:creationId xmlns:p14="http://schemas.microsoft.com/office/powerpoint/2010/main" val="27538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6" name="标题 4">
            <a:extLst>
              <a:ext uri="{FF2B5EF4-FFF2-40B4-BE49-F238E27FC236}">
                <a16:creationId xmlns:a16="http://schemas.microsoft.com/office/drawing/2014/main" id="{3FB723DF-CDC6-4493-9CB3-2F75F2D7270E}"/>
              </a:ext>
            </a:extLst>
          </p:cNvPr>
          <p:cNvSpPr txBox="1">
            <a:spLocks/>
          </p:cNvSpPr>
          <p:nvPr/>
        </p:nvSpPr>
        <p:spPr bwMode="auto">
          <a:xfrm>
            <a:off x="3375229" y="2002027"/>
            <a:ext cx="5419725" cy="201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r>
              <a:rPr lang="zh-CN" altLang="en-US"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贷款环境分析</a:t>
            </a:r>
          </a:p>
        </p:txBody>
      </p:sp>
      <p:sp>
        <p:nvSpPr>
          <p:cNvPr id="7" name="任意多边形: 形状 6">
            <a:extLst>
              <a:ext uri="{FF2B5EF4-FFF2-40B4-BE49-F238E27FC236}">
                <a16:creationId xmlns:a16="http://schemas.microsoft.com/office/drawing/2014/main" id="{CB8CC19C-BCD3-40EF-9BAF-63965A8AA39A}"/>
              </a:ext>
            </a:extLst>
          </p:cNvPr>
          <p:cNvSpPr>
            <a:spLocks/>
          </p:cNvSpPr>
          <p:nvPr/>
        </p:nvSpPr>
        <p:spPr bwMode="auto">
          <a:xfrm rot="10800000">
            <a:off x="-686481" y="-1250257"/>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9" name="任意多边形: 形状 8">
            <a:extLst>
              <a:ext uri="{FF2B5EF4-FFF2-40B4-BE49-F238E27FC236}">
                <a16:creationId xmlns:a16="http://schemas.microsoft.com/office/drawing/2014/main" id="{B28DB9F9-5900-411F-BC71-57DF7DCB412E}"/>
              </a:ext>
            </a:extLst>
          </p:cNvPr>
          <p:cNvSpPr>
            <a:spLocks/>
          </p:cNvSpPr>
          <p:nvPr/>
        </p:nvSpPr>
        <p:spPr bwMode="auto">
          <a:xfrm rot="10800000" flipH="1">
            <a:off x="7427639" y="-1250256"/>
            <a:ext cx="5429026"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Tree>
    <p:extLst>
      <p:ext uri="{BB962C8B-B14F-4D97-AF65-F5344CB8AC3E}">
        <p14:creationId xmlns:p14="http://schemas.microsoft.com/office/powerpoint/2010/main" val="261778570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15" name="标题 4">
            <a:extLst>
              <a:ext uri="{FF2B5EF4-FFF2-40B4-BE49-F238E27FC236}">
                <a16:creationId xmlns:a16="http://schemas.microsoft.com/office/drawing/2014/main" id="{6DC9C9F3-850C-471D-A55C-8D20582B85D9}"/>
              </a:ext>
            </a:extLst>
          </p:cNvPr>
          <p:cNvSpPr txBox="1">
            <a:spLocks/>
          </p:cNvSpPr>
          <p:nvPr/>
        </p:nvSpPr>
        <p:spPr bwMode="auto">
          <a:xfrm>
            <a:off x="3386137" y="1257750"/>
            <a:ext cx="54197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endPar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6" name="标题 4">
            <a:extLst>
              <a:ext uri="{FF2B5EF4-FFF2-40B4-BE49-F238E27FC236}">
                <a16:creationId xmlns:a16="http://schemas.microsoft.com/office/drawing/2014/main" id="{0EBA9694-9A91-457F-82D8-0F7E729134C9}"/>
              </a:ext>
            </a:extLst>
          </p:cNvPr>
          <p:cNvSpPr txBox="1">
            <a:spLocks/>
          </p:cNvSpPr>
          <p:nvPr/>
        </p:nvSpPr>
        <p:spPr bwMode="auto">
          <a:xfrm>
            <a:off x="3386137" y="1640520"/>
            <a:ext cx="5419725" cy="201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贷款环境分析</a:t>
            </a:r>
          </a:p>
          <a:p>
            <a:pPr algn="ctr">
              <a:lnSpc>
                <a:spcPct val="210000"/>
              </a:lnSpc>
            </a:pPr>
            <a:r>
              <a:rPr lang="zh-CN" altLang="en-US" sz="24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国别风险分析</a:t>
            </a:r>
          </a:p>
        </p:txBody>
      </p:sp>
    </p:spTree>
    <p:extLst>
      <p:ext uri="{BB962C8B-B14F-4D97-AF65-F5344CB8AC3E}">
        <p14:creationId xmlns:p14="http://schemas.microsoft.com/office/powerpoint/2010/main" val="35961305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nodePh="1">
                                  <p:stCondLst>
                                    <p:cond delay="0"/>
                                  </p:stCondLst>
                                  <p:endCondLst>
                                    <p:cond evt="begin" delay="0">
                                      <p:tn val="21"/>
                                    </p:cond>
                                  </p:end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 y="301326"/>
            <a:ext cx="12192000" cy="6556674"/>
            <a:chOff x="1" y="301326"/>
            <a:chExt cx="12192000" cy="6556674"/>
          </a:xfrm>
        </p:grpSpPr>
        <p:sp>
          <p:nvSpPr>
            <p:cNvPr id="1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1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19" name="Rectangle 18"/>
            <p:cNvSpPr/>
            <p:nvPr/>
          </p:nvSpPr>
          <p:spPr>
            <a:xfrm>
              <a:off x="1009860" y="402584"/>
              <a:ext cx="451929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贷款环境分析</a:t>
              </a:r>
              <a:r>
                <a:rPr kumimoji="0" lang="en-US" altLang="zh-CN"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a:t>
              </a:r>
              <a:r>
                <a:rPr kumimoji="0" lang="zh-CN" altLang="en-US"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国别风险分析</a:t>
              </a:r>
            </a:p>
          </p:txBody>
        </p:sp>
        <p:sp>
          <p:nvSpPr>
            <p:cNvPr id="20"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grpSp>
        <p:nvGrpSpPr>
          <p:cNvPr id="15" name="íŝḷïdè">
            <a:extLst>
              <a:ext uri="{FF2B5EF4-FFF2-40B4-BE49-F238E27FC236}">
                <a16:creationId xmlns:a16="http://schemas.microsoft.com/office/drawing/2014/main" id="{C5BD18EF-6279-4735-B8F9-84975D409D3A}"/>
              </a:ext>
            </a:extLst>
          </p:cNvPr>
          <p:cNvGrpSpPr/>
          <p:nvPr/>
        </p:nvGrpSpPr>
        <p:grpSpPr>
          <a:xfrm>
            <a:off x="173926" y="3813111"/>
            <a:ext cx="1521154" cy="1112472"/>
            <a:chOff x="1703868" y="2761303"/>
            <a:chExt cx="1521154" cy="1112472"/>
          </a:xfrm>
        </p:grpSpPr>
        <p:grpSp>
          <p:nvGrpSpPr>
            <p:cNvPr id="28" name="îs1iḓê">
              <a:extLst>
                <a:ext uri="{FF2B5EF4-FFF2-40B4-BE49-F238E27FC236}">
                  <a16:creationId xmlns:a16="http://schemas.microsoft.com/office/drawing/2014/main" id="{904ADC5D-50EA-4548-ACA9-C000E1B047B0}"/>
                </a:ext>
              </a:extLst>
            </p:cNvPr>
            <p:cNvGrpSpPr/>
            <p:nvPr/>
          </p:nvGrpSpPr>
          <p:grpSpPr>
            <a:xfrm>
              <a:off x="1703868" y="3213399"/>
              <a:ext cx="1521154" cy="660376"/>
              <a:chOff x="1785938" y="1587962"/>
              <a:chExt cx="1217700" cy="528638"/>
            </a:xfrm>
          </p:grpSpPr>
          <p:sp>
            <p:nvSpPr>
              <p:cNvPr id="31" name="ïşḻïḍè">
                <a:extLst>
                  <a:ext uri="{FF2B5EF4-FFF2-40B4-BE49-F238E27FC236}">
                    <a16:creationId xmlns:a16="http://schemas.microsoft.com/office/drawing/2014/main" id="{A33E7B6F-6EA3-4A9E-A676-1841EF5A815C}"/>
                  </a:ext>
                </a:extLst>
              </p:cNvPr>
              <p:cNvSpPr/>
              <p:nvPr/>
            </p:nvSpPr>
            <p:spPr>
              <a:xfrm rot="2217923" flipV="1">
                <a:off x="2789202" y="1635101"/>
                <a:ext cx="214436" cy="16131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32" name="îṣļïdè">
                <a:extLst>
                  <a:ext uri="{FF2B5EF4-FFF2-40B4-BE49-F238E27FC236}">
                    <a16:creationId xmlns:a16="http://schemas.microsoft.com/office/drawing/2014/main" id="{49F929BC-6933-4661-A503-CB2C88359A31}"/>
                  </a:ext>
                </a:extLst>
              </p:cNvPr>
              <p:cNvSpPr/>
              <p:nvPr/>
            </p:nvSpPr>
            <p:spPr>
              <a:xfrm>
                <a:off x="1785938" y="1587962"/>
                <a:ext cx="1074906" cy="528638"/>
              </a:xfrm>
              <a:prstGeom prst="parallelogram">
                <a:avLst>
                  <a:gd name="adj" fmla="val 73726"/>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30" name="iṩlîḑè">
              <a:extLst>
                <a:ext uri="{FF2B5EF4-FFF2-40B4-BE49-F238E27FC236}">
                  <a16:creationId xmlns:a16="http://schemas.microsoft.com/office/drawing/2014/main" id="{89F9EEF6-ECF3-41A0-AA89-52C1092FC89B}"/>
                </a:ext>
              </a:extLst>
            </p:cNvPr>
            <p:cNvSpPr/>
            <p:nvPr/>
          </p:nvSpPr>
          <p:spPr>
            <a:xfrm>
              <a:off x="2292644" y="2761303"/>
              <a:ext cx="573350" cy="573350"/>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bodyPr>
            <a:lstStyle/>
            <a:p>
              <a:pPr algn="ctr"/>
              <a:r>
                <a:rPr lang="ar-SA" sz="2400" b="1" dirty="0">
                  <a:latin typeface="思源黑体" panose="020B0400000000000000" pitchFamily="34" charset="-122"/>
                  <a:ea typeface="思源黑体" panose="020B0400000000000000" pitchFamily="34" charset="-122"/>
                  <a:sym typeface="思源黑体" panose="020B0400000000000000" pitchFamily="34" charset="-122"/>
                </a:rPr>
                <a:t>1</a:t>
              </a:r>
            </a:p>
          </p:txBody>
        </p:sp>
      </p:grpSp>
      <p:sp>
        <p:nvSpPr>
          <p:cNvPr id="49" name="i$ḷiďe">
            <a:extLst>
              <a:ext uri="{FF2B5EF4-FFF2-40B4-BE49-F238E27FC236}">
                <a16:creationId xmlns:a16="http://schemas.microsoft.com/office/drawing/2014/main" id="{22518D60-5362-44DD-85B0-41301CD022BB}"/>
              </a:ext>
            </a:extLst>
          </p:cNvPr>
          <p:cNvSpPr txBox="1"/>
          <p:nvPr/>
        </p:nvSpPr>
        <p:spPr bwMode="auto">
          <a:xfrm>
            <a:off x="-319044" y="5264233"/>
            <a:ext cx="2223986" cy="340735"/>
          </a:xfrm>
          <a:prstGeom prst="rect">
            <a:avLst/>
          </a:prstGeom>
          <a:noFill/>
        </p:spPr>
        <p:txBody>
          <a:bodyPr wrap="none" lIns="90000" tIns="46800" rIns="90000" bIns="46800" anchor="b" anchorCtr="1">
            <a:normAutofit/>
          </a:bodyPr>
          <a:lstStyle/>
          <a:p>
            <a:pPr algn="ctr"/>
            <a:r>
              <a:rPr lang="zh-CN" altLang="en-US" sz="1600" b="1" dirty="0">
                <a:latin typeface="思源黑体" panose="020B0400000000000000" pitchFamily="34" charset="-122"/>
                <a:ea typeface="思源黑体" panose="020B0400000000000000" pitchFamily="34" charset="-122"/>
                <a:sym typeface="思源黑体" panose="020B0400000000000000" pitchFamily="34" charset="-122"/>
              </a:rPr>
              <a:t>转移风险</a:t>
            </a:r>
            <a:endParaRPr lang="zh-CN" altLang="en-US" sz="1600" b="1" dirty="0">
              <a:effectLst/>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51" name="íśḷiḑe">
            <a:extLst>
              <a:ext uri="{FF2B5EF4-FFF2-40B4-BE49-F238E27FC236}">
                <a16:creationId xmlns:a16="http://schemas.microsoft.com/office/drawing/2014/main" id="{274AC7CC-34E6-44F4-9578-7A2F7C8EE87D}"/>
              </a:ext>
            </a:extLst>
          </p:cNvPr>
          <p:cNvSpPr txBox="1"/>
          <p:nvPr/>
        </p:nvSpPr>
        <p:spPr bwMode="auto">
          <a:xfrm>
            <a:off x="1225615" y="3472621"/>
            <a:ext cx="2223986" cy="340735"/>
          </a:xfrm>
          <a:prstGeom prst="rect">
            <a:avLst/>
          </a:prstGeom>
          <a:noFill/>
        </p:spPr>
        <p:txBody>
          <a:bodyPr wrap="none" lIns="90000" tIns="46800" rIns="90000" bIns="46800" anchor="b" anchorCtr="1">
            <a:normAutofit/>
          </a:bodyPr>
          <a:lstStyle/>
          <a:p>
            <a:pPr algn="ctr"/>
            <a:r>
              <a:rPr lang="zh-CN" altLang="en-US" sz="1600" b="1" dirty="0">
                <a:latin typeface="思源黑体" panose="020B0400000000000000" pitchFamily="34" charset="-122"/>
                <a:ea typeface="思源黑体" panose="020B0400000000000000" pitchFamily="34" charset="-122"/>
                <a:sym typeface="思源黑体" panose="020B0400000000000000" pitchFamily="34" charset="-122"/>
              </a:rPr>
              <a:t>主权风险</a:t>
            </a:r>
            <a:endParaRPr lang="zh-CN" altLang="en-US" sz="1600" b="1" dirty="0">
              <a:effectLst/>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53" name="ïšḷîḓe">
            <a:extLst>
              <a:ext uri="{FF2B5EF4-FFF2-40B4-BE49-F238E27FC236}">
                <a16:creationId xmlns:a16="http://schemas.microsoft.com/office/drawing/2014/main" id="{31354324-25CC-4D99-848A-C64BCE339936}"/>
              </a:ext>
            </a:extLst>
          </p:cNvPr>
          <p:cNvSpPr txBox="1"/>
          <p:nvPr/>
        </p:nvSpPr>
        <p:spPr bwMode="auto">
          <a:xfrm>
            <a:off x="4750843" y="3473279"/>
            <a:ext cx="2223986" cy="340735"/>
          </a:xfrm>
          <a:prstGeom prst="rect">
            <a:avLst/>
          </a:prstGeom>
          <a:noFill/>
        </p:spPr>
        <p:txBody>
          <a:bodyPr wrap="none" lIns="90000" tIns="46800" rIns="90000" bIns="46800" anchor="b" anchorCtr="1">
            <a:normAutofit/>
          </a:bodyPr>
          <a:lstStyle/>
          <a:p>
            <a:pPr algn="ctr"/>
            <a:r>
              <a:rPr lang="zh-CN" altLang="en-US" sz="1600" b="1" dirty="0">
                <a:latin typeface="思源黑体" panose="020B0400000000000000" pitchFamily="34" charset="-122"/>
                <a:ea typeface="思源黑体" panose="020B0400000000000000" pitchFamily="34" charset="-122"/>
                <a:sym typeface="思源黑体" panose="020B0400000000000000" pitchFamily="34" charset="-122"/>
              </a:rPr>
              <a:t>货币风险</a:t>
            </a:r>
            <a:endParaRPr lang="zh-CN" altLang="en-US" sz="1600" b="1" dirty="0">
              <a:effectLst/>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55" name="íṣļíďê">
            <a:extLst>
              <a:ext uri="{FF2B5EF4-FFF2-40B4-BE49-F238E27FC236}">
                <a16:creationId xmlns:a16="http://schemas.microsoft.com/office/drawing/2014/main" id="{84871F51-5CA5-4883-B957-10FD26E25915}"/>
              </a:ext>
            </a:extLst>
          </p:cNvPr>
          <p:cNvSpPr txBox="1"/>
          <p:nvPr/>
        </p:nvSpPr>
        <p:spPr bwMode="auto">
          <a:xfrm>
            <a:off x="2838911" y="5264234"/>
            <a:ext cx="2223986" cy="340735"/>
          </a:xfrm>
          <a:prstGeom prst="rect">
            <a:avLst/>
          </a:prstGeom>
          <a:noFill/>
        </p:spPr>
        <p:txBody>
          <a:bodyPr wrap="none" lIns="90000" tIns="46800" rIns="90000" bIns="46800" anchor="b" anchorCtr="1">
            <a:normAutofit/>
          </a:bodyPr>
          <a:lstStyle/>
          <a:p>
            <a:pPr algn="ctr"/>
            <a:r>
              <a:rPr lang="zh-CN" altLang="en-US" sz="1600" b="1" dirty="0">
                <a:latin typeface="思源黑体" panose="020B0400000000000000" pitchFamily="34" charset="-122"/>
                <a:ea typeface="思源黑体" panose="020B0400000000000000" pitchFamily="34" charset="-122"/>
                <a:sym typeface="思源黑体" panose="020B0400000000000000" pitchFamily="34" charset="-122"/>
              </a:rPr>
              <a:t>传染风险</a:t>
            </a:r>
            <a:endParaRPr lang="zh-CN" altLang="en-US" sz="1600" b="1" dirty="0">
              <a:effectLst/>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57" name="íṩļïďè">
            <a:extLst>
              <a:ext uri="{FF2B5EF4-FFF2-40B4-BE49-F238E27FC236}">
                <a16:creationId xmlns:a16="http://schemas.microsoft.com/office/drawing/2014/main" id="{F48DE014-D7AF-496D-9B42-588B03CD0DA5}"/>
              </a:ext>
            </a:extLst>
          </p:cNvPr>
          <p:cNvSpPr txBox="1"/>
          <p:nvPr/>
        </p:nvSpPr>
        <p:spPr bwMode="auto">
          <a:xfrm>
            <a:off x="6447350" y="5264233"/>
            <a:ext cx="2223986" cy="340735"/>
          </a:xfrm>
          <a:prstGeom prst="rect">
            <a:avLst/>
          </a:prstGeom>
          <a:noFill/>
        </p:spPr>
        <p:txBody>
          <a:bodyPr wrap="none" lIns="90000" tIns="46800" rIns="90000" bIns="46800" anchor="b" anchorCtr="1">
            <a:normAutofit/>
          </a:bodyPr>
          <a:lstStyle/>
          <a:p>
            <a:pPr algn="ctr"/>
            <a:r>
              <a:rPr lang="zh-CN" altLang="en-US" sz="1600" b="1" dirty="0">
                <a:latin typeface="思源黑体" panose="020B0400000000000000" pitchFamily="34" charset="-122"/>
                <a:ea typeface="思源黑体" panose="020B0400000000000000" pitchFamily="34" charset="-122"/>
                <a:sym typeface="思源黑体" panose="020B0400000000000000" pitchFamily="34" charset="-122"/>
              </a:rPr>
              <a:t>宏观经济风险</a:t>
            </a:r>
            <a:endParaRPr lang="zh-CN" altLang="en-US" sz="1600" b="1" dirty="0">
              <a:effectLst/>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59" name="Freeform 5">
            <a:extLst>
              <a:ext uri="{FF2B5EF4-FFF2-40B4-BE49-F238E27FC236}">
                <a16:creationId xmlns:a16="http://schemas.microsoft.com/office/drawing/2014/main" id="{8431F01F-6C9D-43D6-8782-150D72DA7856}"/>
              </a:ext>
            </a:extLst>
          </p:cNvPr>
          <p:cNvSpPr>
            <a:spLocks noEditPoints="1"/>
          </p:cNvSpPr>
          <p:nvPr/>
        </p:nvSpPr>
        <p:spPr bwMode="auto">
          <a:xfrm>
            <a:off x="623549" y="4412205"/>
            <a:ext cx="355600" cy="417513"/>
          </a:xfrm>
          <a:custGeom>
            <a:avLst/>
            <a:gdLst>
              <a:gd name="T0" fmla="*/ 77 w 84"/>
              <a:gd name="T1" fmla="*/ 70 h 98"/>
              <a:gd name="T2" fmla="*/ 77 w 84"/>
              <a:gd name="T3" fmla="*/ 29 h 98"/>
              <a:gd name="T4" fmla="*/ 42 w 84"/>
              <a:gd name="T5" fmla="*/ 8 h 98"/>
              <a:gd name="T6" fmla="*/ 8 w 84"/>
              <a:gd name="T7" fmla="*/ 29 h 98"/>
              <a:gd name="T8" fmla="*/ 8 w 84"/>
              <a:gd name="T9" fmla="*/ 70 h 98"/>
              <a:gd name="T10" fmla="*/ 42 w 84"/>
              <a:gd name="T11" fmla="*/ 90 h 98"/>
              <a:gd name="T12" fmla="*/ 77 w 84"/>
              <a:gd name="T13" fmla="*/ 70 h 98"/>
              <a:gd name="T14" fmla="*/ 82 w 84"/>
              <a:gd name="T15" fmla="*/ 23 h 98"/>
              <a:gd name="T16" fmla="*/ 84 w 84"/>
              <a:gd name="T17" fmla="*/ 27 h 98"/>
              <a:gd name="T18" fmla="*/ 84 w 84"/>
              <a:gd name="T19" fmla="*/ 72 h 98"/>
              <a:gd name="T20" fmla="*/ 82 w 84"/>
              <a:gd name="T21" fmla="*/ 75 h 98"/>
              <a:gd name="T22" fmla="*/ 44 w 84"/>
              <a:gd name="T23" fmla="*/ 98 h 98"/>
              <a:gd name="T24" fmla="*/ 42 w 84"/>
              <a:gd name="T25" fmla="*/ 98 h 98"/>
              <a:gd name="T26" fmla="*/ 40 w 84"/>
              <a:gd name="T27" fmla="*/ 98 h 98"/>
              <a:gd name="T28" fmla="*/ 2 w 84"/>
              <a:gd name="T29" fmla="*/ 75 h 98"/>
              <a:gd name="T30" fmla="*/ 0 w 84"/>
              <a:gd name="T31" fmla="*/ 72 h 98"/>
              <a:gd name="T32" fmla="*/ 0 w 84"/>
              <a:gd name="T33" fmla="*/ 27 h 98"/>
              <a:gd name="T34" fmla="*/ 2 w 84"/>
              <a:gd name="T35" fmla="*/ 23 h 98"/>
              <a:gd name="T36" fmla="*/ 40 w 84"/>
              <a:gd name="T37" fmla="*/ 1 h 98"/>
              <a:gd name="T38" fmla="*/ 44 w 84"/>
              <a:gd name="T39" fmla="*/ 1 h 98"/>
              <a:gd name="T40" fmla="*/ 82 w 84"/>
              <a:gd name="T41" fmla="*/ 23 h 98"/>
              <a:gd name="T42" fmla="*/ 26 w 84"/>
              <a:gd name="T43" fmla="*/ 35 h 98"/>
              <a:gd name="T44" fmla="*/ 42 w 84"/>
              <a:gd name="T45" fmla="*/ 45 h 98"/>
              <a:gd name="T46" fmla="*/ 59 w 84"/>
              <a:gd name="T47" fmla="*/ 35 h 98"/>
              <a:gd name="T48" fmla="*/ 64 w 84"/>
              <a:gd name="T49" fmla="*/ 37 h 98"/>
              <a:gd name="T50" fmla="*/ 63 w 84"/>
              <a:gd name="T51" fmla="*/ 42 h 98"/>
              <a:gd name="T52" fmla="*/ 46 w 84"/>
              <a:gd name="T53" fmla="*/ 52 h 98"/>
              <a:gd name="T54" fmla="*/ 46 w 84"/>
              <a:gd name="T55" fmla="*/ 71 h 98"/>
              <a:gd name="T56" fmla="*/ 42 w 84"/>
              <a:gd name="T57" fmla="*/ 75 h 98"/>
              <a:gd name="T58" fmla="*/ 38 w 84"/>
              <a:gd name="T59" fmla="*/ 71 h 98"/>
              <a:gd name="T60" fmla="*/ 38 w 84"/>
              <a:gd name="T61" fmla="*/ 52 h 98"/>
              <a:gd name="T62" fmla="*/ 22 w 84"/>
              <a:gd name="T63" fmla="*/ 42 h 98"/>
              <a:gd name="T64" fmla="*/ 20 w 84"/>
              <a:gd name="T65" fmla="*/ 37 h 98"/>
              <a:gd name="T66" fmla="*/ 26 w 84"/>
              <a:gd name="T67" fmla="*/ 35 h 98"/>
              <a:gd name="T68" fmla="*/ 26 w 84"/>
              <a:gd name="T69" fmla="*/ 35 h 98"/>
              <a:gd name="T70" fmla="*/ 26 w 84"/>
              <a:gd name="T71" fmla="*/ 3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 h="98">
                <a:moveTo>
                  <a:pt x="77" y="70"/>
                </a:moveTo>
                <a:cubicBezTo>
                  <a:pt x="77" y="29"/>
                  <a:pt x="77" y="29"/>
                  <a:pt x="77" y="29"/>
                </a:cubicBezTo>
                <a:cubicBezTo>
                  <a:pt x="42" y="8"/>
                  <a:pt x="42" y="8"/>
                  <a:pt x="42" y="8"/>
                </a:cubicBezTo>
                <a:cubicBezTo>
                  <a:pt x="8" y="29"/>
                  <a:pt x="8" y="29"/>
                  <a:pt x="8" y="29"/>
                </a:cubicBezTo>
                <a:cubicBezTo>
                  <a:pt x="8" y="70"/>
                  <a:pt x="8" y="70"/>
                  <a:pt x="8" y="70"/>
                </a:cubicBezTo>
                <a:cubicBezTo>
                  <a:pt x="42" y="90"/>
                  <a:pt x="42" y="90"/>
                  <a:pt x="42" y="90"/>
                </a:cubicBezTo>
                <a:lnTo>
                  <a:pt x="77" y="70"/>
                </a:lnTo>
                <a:close/>
                <a:moveTo>
                  <a:pt x="82" y="23"/>
                </a:moveTo>
                <a:cubicBezTo>
                  <a:pt x="83" y="24"/>
                  <a:pt x="84" y="25"/>
                  <a:pt x="84" y="27"/>
                </a:cubicBezTo>
                <a:cubicBezTo>
                  <a:pt x="84" y="72"/>
                  <a:pt x="84" y="72"/>
                  <a:pt x="84" y="72"/>
                </a:cubicBezTo>
                <a:cubicBezTo>
                  <a:pt x="84" y="73"/>
                  <a:pt x="83" y="74"/>
                  <a:pt x="82" y="75"/>
                </a:cubicBezTo>
                <a:cubicBezTo>
                  <a:pt x="44" y="98"/>
                  <a:pt x="44" y="98"/>
                  <a:pt x="44" y="98"/>
                </a:cubicBezTo>
                <a:cubicBezTo>
                  <a:pt x="44" y="98"/>
                  <a:pt x="43" y="98"/>
                  <a:pt x="42" y="98"/>
                </a:cubicBezTo>
                <a:cubicBezTo>
                  <a:pt x="42" y="98"/>
                  <a:pt x="41" y="98"/>
                  <a:pt x="40" y="98"/>
                </a:cubicBezTo>
                <a:cubicBezTo>
                  <a:pt x="2" y="75"/>
                  <a:pt x="2" y="75"/>
                  <a:pt x="2" y="75"/>
                </a:cubicBezTo>
                <a:cubicBezTo>
                  <a:pt x="1" y="74"/>
                  <a:pt x="0" y="73"/>
                  <a:pt x="0" y="72"/>
                </a:cubicBezTo>
                <a:cubicBezTo>
                  <a:pt x="0" y="27"/>
                  <a:pt x="0" y="27"/>
                  <a:pt x="0" y="27"/>
                </a:cubicBezTo>
                <a:cubicBezTo>
                  <a:pt x="0" y="25"/>
                  <a:pt x="1" y="24"/>
                  <a:pt x="2" y="23"/>
                </a:cubicBezTo>
                <a:cubicBezTo>
                  <a:pt x="40" y="1"/>
                  <a:pt x="40" y="1"/>
                  <a:pt x="40" y="1"/>
                </a:cubicBezTo>
                <a:cubicBezTo>
                  <a:pt x="41" y="0"/>
                  <a:pt x="43" y="0"/>
                  <a:pt x="44" y="1"/>
                </a:cubicBezTo>
                <a:cubicBezTo>
                  <a:pt x="82" y="23"/>
                  <a:pt x="82" y="23"/>
                  <a:pt x="82" y="23"/>
                </a:cubicBezTo>
                <a:close/>
                <a:moveTo>
                  <a:pt x="26" y="35"/>
                </a:moveTo>
                <a:cubicBezTo>
                  <a:pt x="42" y="45"/>
                  <a:pt x="42" y="45"/>
                  <a:pt x="42" y="45"/>
                </a:cubicBezTo>
                <a:cubicBezTo>
                  <a:pt x="59" y="35"/>
                  <a:pt x="59" y="35"/>
                  <a:pt x="59" y="35"/>
                </a:cubicBezTo>
                <a:cubicBezTo>
                  <a:pt x="61" y="34"/>
                  <a:pt x="63" y="35"/>
                  <a:pt x="64" y="37"/>
                </a:cubicBezTo>
                <a:cubicBezTo>
                  <a:pt x="65" y="38"/>
                  <a:pt x="64" y="41"/>
                  <a:pt x="63" y="42"/>
                </a:cubicBezTo>
                <a:cubicBezTo>
                  <a:pt x="46" y="52"/>
                  <a:pt x="46" y="52"/>
                  <a:pt x="46" y="52"/>
                </a:cubicBezTo>
                <a:cubicBezTo>
                  <a:pt x="46" y="71"/>
                  <a:pt x="46" y="71"/>
                  <a:pt x="46" y="71"/>
                </a:cubicBezTo>
                <a:cubicBezTo>
                  <a:pt x="46" y="74"/>
                  <a:pt x="44" y="75"/>
                  <a:pt x="42" y="75"/>
                </a:cubicBezTo>
                <a:cubicBezTo>
                  <a:pt x="40" y="75"/>
                  <a:pt x="38" y="74"/>
                  <a:pt x="38" y="71"/>
                </a:cubicBezTo>
                <a:cubicBezTo>
                  <a:pt x="38" y="52"/>
                  <a:pt x="38" y="52"/>
                  <a:pt x="38" y="52"/>
                </a:cubicBezTo>
                <a:cubicBezTo>
                  <a:pt x="22" y="42"/>
                  <a:pt x="22" y="42"/>
                  <a:pt x="22" y="42"/>
                </a:cubicBezTo>
                <a:cubicBezTo>
                  <a:pt x="20" y="41"/>
                  <a:pt x="19" y="38"/>
                  <a:pt x="20" y="37"/>
                </a:cubicBezTo>
                <a:cubicBezTo>
                  <a:pt x="21" y="35"/>
                  <a:pt x="24" y="34"/>
                  <a:pt x="26" y="35"/>
                </a:cubicBezTo>
                <a:close/>
                <a:moveTo>
                  <a:pt x="26" y="35"/>
                </a:moveTo>
                <a:cubicBezTo>
                  <a:pt x="26" y="35"/>
                  <a:pt x="26" y="35"/>
                  <a:pt x="26" y="3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3" name="组合 2">
            <a:extLst>
              <a:ext uri="{FF2B5EF4-FFF2-40B4-BE49-F238E27FC236}">
                <a16:creationId xmlns:a16="http://schemas.microsoft.com/office/drawing/2014/main" id="{AF283D73-0540-479B-9D6A-6675A93D4B40}"/>
              </a:ext>
            </a:extLst>
          </p:cNvPr>
          <p:cNvGrpSpPr/>
          <p:nvPr/>
        </p:nvGrpSpPr>
        <p:grpSpPr>
          <a:xfrm>
            <a:off x="1849256" y="4169924"/>
            <a:ext cx="1521154" cy="1106116"/>
            <a:chOff x="2337737" y="2969571"/>
            <a:chExt cx="1521154" cy="1106116"/>
          </a:xfrm>
        </p:grpSpPr>
        <p:grpSp>
          <p:nvGrpSpPr>
            <p:cNvPr id="33" name="îṩľiḑè">
              <a:extLst>
                <a:ext uri="{FF2B5EF4-FFF2-40B4-BE49-F238E27FC236}">
                  <a16:creationId xmlns:a16="http://schemas.microsoft.com/office/drawing/2014/main" id="{9AA9EC5C-324F-48B3-A575-8A7D3C8E0117}"/>
                </a:ext>
              </a:extLst>
            </p:cNvPr>
            <p:cNvGrpSpPr/>
            <p:nvPr/>
          </p:nvGrpSpPr>
          <p:grpSpPr>
            <a:xfrm flipV="1">
              <a:off x="2337737" y="2969571"/>
              <a:ext cx="1521154" cy="660376"/>
              <a:chOff x="1785938" y="1587962"/>
              <a:chExt cx="1217700" cy="528638"/>
            </a:xfrm>
          </p:grpSpPr>
          <p:sp>
            <p:nvSpPr>
              <p:cNvPr id="34" name="ïṩľíďè">
                <a:extLst>
                  <a:ext uri="{FF2B5EF4-FFF2-40B4-BE49-F238E27FC236}">
                    <a16:creationId xmlns:a16="http://schemas.microsoft.com/office/drawing/2014/main" id="{1474ED45-4BE8-4362-834F-7DF8A093480C}"/>
                  </a:ext>
                </a:extLst>
              </p:cNvPr>
              <p:cNvSpPr/>
              <p:nvPr/>
            </p:nvSpPr>
            <p:spPr>
              <a:xfrm rot="2217923" flipV="1">
                <a:off x="2789202" y="1635101"/>
                <a:ext cx="214436" cy="161319"/>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35" name="isḻîḓe">
                <a:extLst>
                  <a:ext uri="{FF2B5EF4-FFF2-40B4-BE49-F238E27FC236}">
                    <a16:creationId xmlns:a16="http://schemas.microsoft.com/office/drawing/2014/main" id="{FC270813-6B4B-4B63-98F9-23AE8C66B5EF}"/>
                  </a:ext>
                </a:extLst>
              </p:cNvPr>
              <p:cNvSpPr/>
              <p:nvPr/>
            </p:nvSpPr>
            <p:spPr>
              <a:xfrm>
                <a:off x="1785938" y="1587962"/>
                <a:ext cx="1074906" cy="528638"/>
              </a:xfrm>
              <a:prstGeom prst="parallelogram">
                <a:avLst>
                  <a:gd name="adj" fmla="val 7372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36" name="îṧḻíḓê">
              <a:extLst>
                <a:ext uri="{FF2B5EF4-FFF2-40B4-BE49-F238E27FC236}">
                  <a16:creationId xmlns:a16="http://schemas.microsoft.com/office/drawing/2014/main" id="{7863AB56-F3CE-4653-9151-0BC5B9A49FBF}"/>
                </a:ext>
              </a:extLst>
            </p:cNvPr>
            <p:cNvSpPr/>
            <p:nvPr/>
          </p:nvSpPr>
          <p:spPr>
            <a:xfrm>
              <a:off x="2926514" y="3502337"/>
              <a:ext cx="573350" cy="573350"/>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bodyPr>
            <a:lstStyle/>
            <a:p>
              <a:pPr algn="ctr"/>
              <a:r>
                <a:rPr lang="ar-SA" sz="2400" b="1">
                  <a:latin typeface="思源黑体" panose="020B0400000000000000" pitchFamily="34" charset="-122"/>
                  <a:ea typeface="思源黑体" panose="020B0400000000000000" pitchFamily="34" charset="-122"/>
                  <a:sym typeface="思源黑体" panose="020B0400000000000000" pitchFamily="34" charset="-122"/>
                </a:rPr>
                <a:t>2</a:t>
              </a:r>
            </a:p>
          </p:txBody>
        </p:sp>
        <p:sp>
          <p:nvSpPr>
            <p:cNvPr id="60" name="Freeform 7">
              <a:extLst>
                <a:ext uri="{FF2B5EF4-FFF2-40B4-BE49-F238E27FC236}">
                  <a16:creationId xmlns:a16="http://schemas.microsoft.com/office/drawing/2014/main" id="{36F2AFC9-FCEC-4503-BB0F-5ABFB629664D}"/>
                </a:ext>
              </a:extLst>
            </p:cNvPr>
            <p:cNvSpPr>
              <a:spLocks noEditPoints="1"/>
            </p:cNvSpPr>
            <p:nvPr/>
          </p:nvSpPr>
          <p:spPr bwMode="auto">
            <a:xfrm>
              <a:off x="2809537" y="3027431"/>
              <a:ext cx="423863" cy="392113"/>
            </a:xfrm>
            <a:custGeom>
              <a:avLst/>
              <a:gdLst>
                <a:gd name="T0" fmla="*/ 50 w 100"/>
                <a:gd name="T1" fmla="*/ 84 h 92"/>
                <a:gd name="T2" fmla="*/ 87 w 100"/>
                <a:gd name="T3" fmla="*/ 66 h 92"/>
                <a:gd name="T4" fmla="*/ 68 w 100"/>
                <a:gd name="T5" fmla="*/ 57 h 92"/>
                <a:gd name="T6" fmla="*/ 59 w 100"/>
                <a:gd name="T7" fmla="*/ 66 h 92"/>
                <a:gd name="T8" fmla="*/ 59 w 100"/>
                <a:gd name="T9" fmla="*/ 66 h 92"/>
                <a:gd name="T10" fmla="*/ 58 w 100"/>
                <a:gd name="T11" fmla="*/ 66 h 92"/>
                <a:gd name="T12" fmla="*/ 35 w 100"/>
                <a:gd name="T13" fmla="*/ 77 h 92"/>
                <a:gd name="T14" fmla="*/ 50 w 100"/>
                <a:gd name="T15" fmla="*/ 84 h 92"/>
                <a:gd name="T16" fmla="*/ 41 w 100"/>
                <a:gd name="T17" fmla="*/ 52 h 92"/>
                <a:gd name="T18" fmla="*/ 12 w 100"/>
                <a:gd name="T19" fmla="*/ 66 h 92"/>
                <a:gd name="T20" fmla="*/ 27 w 100"/>
                <a:gd name="T21" fmla="*/ 73 h 92"/>
                <a:gd name="T22" fmla="*/ 50 w 100"/>
                <a:gd name="T23" fmla="*/ 62 h 92"/>
                <a:gd name="T24" fmla="*/ 41 w 100"/>
                <a:gd name="T25" fmla="*/ 52 h 92"/>
                <a:gd name="T26" fmla="*/ 57 w 100"/>
                <a:gd name="T27" fmla="*/ 7 h 92"/>
                <a:gd name="T28" fmla="*/ 38 w 100"/>
                <a:gd name="T29" fmla="*/ 27 h 92"/>
                <a:gd name="T30" fmla="*/ 57 w 100"/>
                <a:gd name="T31" fmla="*/ 58 h 92"/>
                <a:gd name="T32" fmla="*/ 76 w 100"/>
                <a:gd name="T33" fmla="*/ 27 h 92"/>
                <a:gd name="T34" fmla="*/ 57 w 100"/>
                <a:gd name="T35" fmla="*/ 7 h 92"/>
                <a:gd name="T36" fmla="*/ 98 w 100"/>
                <a:gd name="T37" fmla="*/ 63 h 92"/>
                <a:gd name="T38" fmla="*/ 100 w 100"/>
                <a:gd name="T39" fmla="*/ 66 h 92"/>
                <a:gd name="T40" fmla="*/ 98 w 100"/>
                <a:gd name="T41" fmla="*/ 70 h 92"/>
                <a:gd name="T42" fmla="*/ 51 w 100"/>
                <a:gd name="T43" fmla="*/ 92 h 92"/>
                <a:gd name="T44" fmla="*/ 50 w 100"/>
                <a:gd name="T45" fmla="*/ 92 h 92"/>
                <a:gd name="T46" fmla="*/ 48 w 100"/>
                <a:gd name="T47" fmla="*/ 92 h 92"/>
                <a:gd name="T48" fmla="*/ 2 w 100"/>
                <a:gd name="T49" fmla="*/ 70 h 92"/>
                <a:gd name="T50" fmla="*/ 0 w 100"/>
                <a:gd name="T51" fmla="*/ 66 h 92"/>
                <a:gd name="T52" fmla="*/ 2 w 100"/>
                <a:gd name="T53" fmla="*/ 63 h 92"/>
                <a:gd name="T54" fmla="*/ 37 w 100"/>
                <a:gd name="T55" fmla="*/ 46 h 92"/>
                <a:gd name="T56" fmla="*/ 30 w 100"/>
                <a:gd name="T57" fmla="*/ 27 h 92"/>
                <a:gd name="T58" fmla="*/ 57 w 100"/>
                <a:gd name="T59" fmla="*/ 0 h 92"/>
                <a:gd name="T60" fmla="*/ 83 w 100"/>
                <a:gd name="T61" fmla="*/ 27 h 92"/>
                <a:gd name="T62" fmla="*/ 73 w 100"/>
                <a:gd name="T63" fmla="*/ 51 h 92"/>
                <a:gd name="T64" fmla="*/ 98 w 100"/>
                <a:gd name="T65" fmla="*/ 63 h 92"/>
                <a:gd name="T66" fmla="*/ 63 w 100"/>
                <a:gd name="T67" fmla="*/ 26 h 92"/>
                <a:gd name="T68" fmla="*/ 57 w 100"/>
                <a:gd name="T69" fmla="*/ 33 h 92"/>
                <a:gd name="T70" fmla="*/ 51 w 100"/>
                <a:gd name="T71" fmla="*/ 26 h 92"/>
                <a:gd name="T72" fmla="*/ 57 w 100"/>
                <a:gd name="T73" fmla="*/ 20 h 92"/>
                <a:gd name="T74" fmla="*/ 63 w 100"/>
                <a:gd name="T75" fmla="*/ 26 h 92"/>
                <a:gd name="T76" fmla="*/ 63 w 100"/>
                <a:gd name="T77" fmla="*/ 26 h 92"/>
                <a:gd name="T78" fmla="*/ 63 w 100"/>
                <a:gd name="T79" fmla="*/ 2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92">
                  <a:moveTo>
                    <a:pt x="50" y="84"/>
                  </a:moveTo>
                  <a:cubicBezTo>
                    <a:pt x="87" y="66"/>
                    <a:pt x="87" y="66"/>
                    <a:pt x="87" y="66"/>
                  </a:cubicBezTo>
                  <a:cubicBezTo>
                    <a:pt x="68" y="57"/>
                    <a:pt x="68" y="57"/>
                    <a:pt x="68" y="57"/>
                  </a:cubicBezTo>
                  <a:cubicBezTo>
                    <a:pt x="63" y="62"/>
                    <a:pt x="60" y="65"/>
                    <a:pt x="59" y="66"/>
                  </a:cubicBezTo>
                  <a:cubicBezTo>
                    <a:pt x="59" y="66"/>
                    <a:pt x="59" y="66"/>
                    <a:pt x="59" y="66"/>
                  </a:cubicBezTo>
                  <a:cubicBezTo>
                    <a:pt x="59" y="66"/>
                    <a:pt x="58" y="66"/>
                    <a:pt x="58" y="66"/>
                  </a:cubicBezTo>
                  <a:cubicBezTo>
                    <a:pt x="35" y="77"/>
                    <a:pt x="35" y="77"/>
                    <a:pt x="35" y="77"/>
                  </a:cubicBezTo>
                  <a:lnTo>
                    <a:pt x="50" y="84"/>
                  </a:lnTo>
                  <a:close/>
                  <a:moveTo>
                    <a:pt x="41" y="52"/>
                  </a:moveTo>
                  <a:cubicBezTo>
                    <a:pt x="12" y="66"/>
                    <a:pt x="12" y="66"/>
                    <a:pt x="12" y="66"/>
                  </a:cubicBezTo>
                  <a:cubicBezTo>
                    <a:pt x="27" y="73"/>
                    <a:pt x="27" y="73"/>
                    <a:pt x="27" y="73"/>
                  </a:cubicBezTo>
                  <a:cubicBezTo>
                    <a:pt x="50" y="62"/>
                    <a:pt x="50" y="62"/>
                    <a:pt x="50" y="62"/>
                  </a:cubicBezTo>
                  <a:cubicBezTo>
                    <a:pt x="48" y="59"/>
                    <a:pt x="44" y="56"/>
                    <a:pt x="41" y="52"/>
                  </a:cubicBezTo>
                  <a:close/>
                  <a:moveTo>
                    <a:pt x="57" y="7"/>
                  </a:moveTo>
                  <a:cubicBezTo>
                    <a:pt x="46" y="7"/>
                    <a:pt x="38" y="16"/>
                    <a:pt x="38" y="27"/>
                  </a:cubicBezTo>
                  <a:cubicBezTo>
                    <a:pt x="38" y="38"/>
                    <a:pt x="50" y="51"/>
                    <a:pt x="57" y="58"/>
                  </a:cubicBezTo>
                  <a:cubicBezTo>
                    <a:pt x="64" y="51"/>
                    <a:pt x="76" y="37"/>
                    <a:pt x="76" y="27"/>
                  </a:cubicBezTo>
                  <a:cubicBezTo>
                    <a:pt x="76" y="16"/>
                    <a:pt x="67" y="7"/>
                    <a:pt x="57" y="7"/>
                  </a:cubicBezTo>
                  <a:close/>
                  <a:moveTo>
                    <a:pt x="98" y="63"/>
                  </a:moveTo>
                  <a:cubicBezTo>
                    <a:pt x="99" y="63"/>
                    <a:pt x="100" y="65"/>
                    <a:pt x="100" y="66"/>
                  </a:cubicBezTo>
                  <a:cubicBezTo>
                    <a:pt x="100" y="68"/>
                    <a:pt x="99" y="69"/>
                    <a:pt x="98" y="70"/>
                  </a:cubicBezTo>
                  <a:cubicBezTo>
                    <a:pt x="51" y="92"/>
                    <a:pt x="51" y="92"/>
                    <a:pt x="51" y="92"/>
                  </a:cubicBezTo>
                  <a:cubicBezTo>
                    <a:pt x="51" y="92"/>
                    <a:pt x="50" y="92"/>
                    <a:pt x="50" y="92"/>
                  </a:cubicBezTo>
                  <a:cubicBezTo>
                    <a:pt x="49" y="92"/>
                    <a:pt x="49" y="92"/>
                    <a:pt x="48" y="92"/>
                  </a:cubicBezTo>
                  <a:cubicBezTo>
                    <a:pt x="2" y="70"/>
                    <a:pt x="2" y="70"/>
                    <a:pt x="2" y="70"/>
                  </a:cubicBezTo>
                  <a:cubicBezTo>
                    <a:pt x="1" y="69"/>
                    <a:pt x="0" y="68"/>
                    <a:pt x="0" y="66"/>
                  </a:cubicBezTo>
                  <a:cubicBezTo>
                    <a:pt x="0" y="65"/>
                    <a:pt x="1" y="63"/>
                    <a:pt x="2" y="63"/>
                  </a:cubicBezTo>
                  <a:cubicBezTo>
                    <a:pt x="37" y="46"/>
                    <a:pt x="37" y="46"/>
                    <a:pt x="37" y="46"/>
                  </a:cubicBezTo>
                  <a:cubicBezTo>
                    <a:pt x="33" y="40"/>
                    <a:pt x="30" y="33"/>
                    <a:pt x="30" y="27"/>
                  </a:cubicBezTo>
                  <a:cubicBezTo>
                    <a:pt x="30" y="12"/>
                    <a:pt x="42" y="0"/>
                    <a:pt x="57" y="0"/>
                  </a:cubicBezTo>
                  <a:cubicBezTo>
                    <a:pt x="71" y="0"/>
                    <a:pt x="83" y="12"/>
                    <a:pt x="83" y="27"/>
                  </a:cubicBezTo>
                  <a:cubicBezTo>
                    <a:pt x="83" y="35"/>
                    <a:pt x="78" y="44"/>
                    <a:pt x="73" y="51"/>
                  </a:cubicBezTo>
                  <a:lnTo>
                    <a:pt x="98" y="63"/>
                  </a:lnTo>
                  <a:close/>
                  <a:moveTo>
                    <a:pt x="63" y="26"/>
                  </a:moveTo>
                  <a:cubicBezTo>
                    <a:pt x="63" y="30"/>
                    <a:pt x="60" y="33"/>
                    <a:pt x="57" y="33"/>
                  </a:cubicBezTo>
                  <a:cubicBezTo>
                    <a:pt x="53" y="33"/>
                    <a:pt x="51" y="30"/>
                    <a:pt x="51" y="26"/>
                  </a:cubicBezTo>
                  <a:cubicBezTo>
                    <a:pt x="51" y="23"/>
                    <a:pt x="53" y="20"/>
                    <a:pt x="57" y="20"/>
                  </a:cubicBezTo>
                  <a:cubicBezTo>
                    <a:pt x="60" y="20"/>
                    <a:pt x="63" y="23"/>
                    <a:pt x="63" y="26"/>
                  </a:cubicBezTo>
                  <a:close/>
                  <a:moveTo>
                    <a:pt x="63" y="26"/>
                  </a:moveTo>
                  <a:cubicBezTo>
                    <a:pt x="63" y="26"/>
                    <a:pt x="63" y="26"/>
                    <a:pt x="63" y="2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4" name="组合 3">
            <a:extLst>
              <a:ext uri="{FF2B5EF4-FFF2-40B4-BE49-F238E27FC236}">
                <a16:creationId xmlns:a16="http://schemas.microsoft.com/office/drawing/2014/main" id="{C04FBECE-A924-48B0-8105-923CA8132080}"/>
              </a:ext>
            </a:extLst>
          </p:cNvPr>
          <p:cNvGrpSpPr/>
          <p:nvPr/>
        </p:nvGrpSpPr>
        <p:grpSpPr>
          <a:xfrm>
            <a:off x="3531232" y="3813111"/>
            <a:ext cx="1521154" cy="1112472"/>
            <a:chOff x="4197754" y="2670618"/>
            <a:chExt cx="1521154" cy="1112472"/>
          </a:xfrm>
        </p:grpSpPr>
        <p:grpSp>
          <p:nvGrpSpPr>
            <p:cNvPr id="37" name="ïśḷïḋè">
              <a:extLst>
                <a:ext uri="{FF2B5EF4-FFF2-40B4-BE49-F238E27FC236}">
                  <a16:creationId xmlns:a16="http://schemas.microsoft.com/office/drawing/2014/main" id="{4FAEA0D4-C170-4A63-BA00-AE835BBDA336}"/>
                </a:ext>
              </a:extLst>
            </p:cNvPr>
            <p:cNvGrpSpPr/>
            <p:nvPr/>
          </p:nvGrpSpPr>
          <p:grpSpPr>
            <a:xfrm>
              <a:off x="4197754" y="3122714"/>
              <a:ext cx="1521154" cy="660376"/>
              <a:chOff x="1785938" y="1587962"/>
              <a:chExt cx="1217700" cy="528638"/>
            </a:xfrm>
          </p:grpSpPr>
          <p:sp>
            <p:nvSpPr>
              <p:cNvPr id="38" name="ïṡļíde">
                <a:extLst>
                  <a:ext uri="{FF2B5EF4-FFF2-40B4-BE49-F238E27FC236}">
                    <a16:creationId xmlns:a16="http://schemas.microsoft.com/office/drawing/2014/main" id="{6D2E3EEC-3904-420A-AC5E-F15000979811}"/>
                  </a:ext>
                </a:extLst>
              </p:cNvPr>
              <p:cNvSpPr/>
              <p:nvPr/>
            </p:nvSpPr>
            <p:spPr>
              <a:xfrm rot="2217923" flipV="1">
                <a:off x="2789202" y="1635101"/>
                <a:ext cx="214436" cy="161319"/>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39" name="ïśľíḑe">
                <a:extLst>
                  <a:ext uri="{FF2B5EF4-FFF2-40B4-BE49-F238E27FC236}">
                    <a16:creationId xmlns:a16="http://schemas.microsoft.com/office/drawing/2014/main" id="{4B2F44FC-4303-4153-B886-5570B34E6DB4}"/>
                  </a:ext>
                </a:extLst>
              </p:cNvPr>
              <p:cNvSpPr/>
              <p:nvPr/>
            </p:nvSpPr>
            <p:spPr>
              <a:xfrm>
                <a:off x="1785938" y="1587962"/>
                <a:ext cx="1074906" cy="528638"/>
              </a:xfrm>
              <a:prstGeom prst="parallelogram">
                <a:avLst>
                  <a:gd name="adj" fmla="val 737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40" name="îṣľíḑe">
              <a:extLst>
                <a:ext uri="{FF2B5EF4-FFF2-40B4-BE49-F238E27FC236}">
                  <a16:creationId xmlns:a16="http://schemas.microsoft.com/office/drawing/2014/main" id="{7A9D286B-50D7-4336-862C-C7753FCF7A4D}"/>
                </a:ext>
              </a:extLst>
            </p:cNvPr>
            <p:cNvSpPr/>
            <p:nvPr/>
          </p:nvSpPr>
          <p:spPr>
            <a:xfrm>
              <a:off x="4786532" y="2670618"/>
              <a:ext cx="573350" cy="57335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bodyPr>
            <a:lstStyle/>
            <a:p>
              <a:pPr algn="ctr"/>
              <a:r>
                <a:rPr lang="ar-SA" sz="2400" b="1">
                  <a:latin typeface="思源黑体" panose="020B0400000000000000" pitchFamily="34" charset="-122"/>
                  <a:ea typeface="思源黑体" panose="020B0400000000000000" pitchFamily="34" charset="-122"/>
                  <a:sym typeface="思源黑体" panose="020B0400000000000000" pitchFamily="34" charset="-122"/>
                </a:rPr>
                <a:t>3</a:t>
              </a:r>
            </a:p>
          </p:txBody>
        </p:sp>
        <p:sp>
          <p:nvSpPr>
            <p:cNvPr id="61" name="Freeform 9">
              <a:extLst>
                <a:ext uri="{FF2B5EF4-FFF2-40B4-BE49-F238E27FC236}">
                  <a16:creationId xmlns:a16="http://schemas.microsoft.com/office/drawing/2014/main" id="{7009DA7A-B184-4C85-90F3-0F9FAD3A42B0}"/>
                </a:ext>
              </a:extLst>
            </p:cNvPr>
            <p:cNvSpPr>
              <a:spLocks noEditPoints="1"/>
            </p:cNvSpPr>
            <p:nvPr/>
          </p:nvSpPr>
          <p:spPr bwMode="auto">
            <a:xfrm>
              <a:off x="4617426" y="3313043"/>
              <a:ext cx="355600" cy="357188"/>
            </a:xfrm>
            <a:custGeom>
              <a:avLst/>
              <a:gdLst>
                <a:gd name="T0" fmla="*/ 30 w 84"/>
                <a:gd name="T1" fmla="*/ 30 h 84"/>
                <a:gd name="T2" fmla="*/ 8 w 84"/>
                <a:gd name="T3" fmla="*/ 7 h 84"/>
                <a:gd name="T4" fmla="*/ 34 w 84"/>
                <a:gd name="T5" fmla="*/ 38 h 84"/>
                <a:gd name="T6" fmla="*/ 0 w 84"/>
                <a:gd name="T7" fmla="*/ 34 h 84"/>
                <a:gd name="T8" fmla="*/ 4 w 84"/>
                <a:gd name="T9" fmla="*/ 0 h 84"/>
                <a:gd name="T10" fmla="*/ 37 w 84"/>
                <a:gd name="T11" fmla="*/ 1 h 84"/>
                <a:gd name="T12" fmla="*/ 38 w 84"/>
                <a:gd name="T13" fmla="*/ 34 h 84"/>
                <a:gd name="T14" fmla="*/ 34 w 84"/>
                <a:gd name="T15" fmla="*/ 38 h 84"/>
                <a:gd name="T16" fmla="*/ 77 w 84"/>
                <a:gd name="T17" fmla="*/ 30 h 84"/>
                <a:gd name="T18" fmla="*/ 54 w 84"/>
                <a:gd name="T19" fmla="*/ 7 h 84"/>
                <a:gd name="T20" fmla="*/ 81 w 84"/>
                <a:gd name="T21" fmla="*/ 38 h 84"/>
                <a:gd name="T22" fmla="*/ 47 w 84"/>
                <a:gd name="T23" fmla="*/ 34 h 84"/>
                <a:gd name="T24" fmla="*/ 51 w 84"/>
                <a:gd name="T25" fmla="*/ 0 h 84"/>
                <a:gd name="T26" fmla="*/ 84 w 84"/>
                <a:gd name="T27" fmla="*/ 4 h 84"/>
                <a:gd name="T28" fmla="*/ 81 w 84"/>
                <a:gd name="T29" fmla="*/ 38 h 84"/>
                <a:gd name="T30" fmla="*/ 30 w 84"/>
                <a:gd name="T31" fmla="*/ 77 h 84"/>
                <a:gd name="T32" fmla="*/ 8 w 84"/>
                <a:gd name="T33" fmla="*/ 54 h 84"/>
                <a:gd name="T34" fmla="*/ 34 w 84"/>
                <a:gd name="T35" fmla="*/ 84 h 84"/>
                <a:gd name="T36" fmla="*/ 0 w 84"/>
                <a:gd name="T37" fmla="*/ 81 h 84"/>
                <a:gd name="T38" fmla="*/ 2 w 84"/>
                <a:gd name="T39" fmla="*/ 48 h 84"/>
                <a:gd name="T40" fmla="*/ 34 w 84"/>
                <a:gd name="T41" fmla="*/ 47 h 84"/>
                <a:gd name="T42" fmla="*/ 38 w 84"/>
                <a:gd name="T43" fmla="*/ 50 h 84"/>
                <a:gd name="T44" fmla="*/ 37 w 84"/>
                <a:gd name="T45" fmla="*/ 83 h 84"/>
                <a:gd name="T46" fmla="*/ 54 w 84"/>
                <a:gd name="T47" fmla="*/ 77 h 84"/>
                <a:gd name="T48" fmla="*/ 77 w 84"/>
                <a:gd name="T49" fmla="*/ 54 h 84"/>
                <a:gd name="T50" fmla="*/ 54 w 84"/>
                <a:gd name="T51" fmla="*/ 77 h 84"/>
                <a:gd name="T52" fmla="*/ 51 w 84"/>
                <a:gd name="T53" fmla="*/ 84 h 84"/>
                <a:gd name="T54" fmla="*/ 47 w 84"/>
                <a:gd name="T55" fmla="*/ 50 h 84"/>
                <a:gd name="T56" fmla="*/ 51 w 84"/>
                <a:gd name="T57" fmla="*/ 47 h 84"/>
                <a:gd name="T58" fmla="*/ 83 w 84"/>
                <a:gd name="T59" fmla="*/ 48 h 84"/>
                <a:gd name="T60" fmla="*/ 84 w 84"/>
                <a:gd name="T61" fmla="*/ 81 h 84"/>
                <a:gd name="T62" fmla="*/ 81 w 84"/>
                <a:gd name="T6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84">
                  <a:moveTo>
                    <a:pt x="8" y="30"/>
                  </a:moveTo>
                  <a:cubicBezTo>
                    <a:pt x="30" y="30"/>
                    <a:pt x="30" y="30"/>
                    <a:pt x="30" y="30"/>
                  </a:cubicBezTo>
                  <a:cubicBezTo>
                    <a:pt x="30" y="7"/>
                    <a:pt x="30" y="7"/>
                    <a:pt x="30" y="7"/>
                  </a:cubicBezTo>
                  <a:cubicBezTo>
                    <a:pt x="8" y="7"/>
                    <a:pt x="8" y="7"/>
                    <a:pt x="8" y="7"/>
                  </a:cubicBezTo>
                  <a:lnTo>
                    <a:pt x="8" y="30"/>
                  </a:lnTo>
                  <a:close/>
                  <a:moveTo>
                    <a:pt x="34" y="38"/>
                  </a:moveTo>
                  <a:cubicBezTo>
                    <a:pt x="4" y="38"/>
                    <a:pt x="4" y="38"/>
                    <a:pt x="4" y="38"/>
                  </a:cubicBezTo>
                  <a:cubicBezTo>
                    <a:pt x="2" y="38"/>
                    <a:pt x="0" y="36"/>
                    <a:pt x="0" y="34"/>
                  </a:cubicBezTo>
                  <a:cubicBezTo>
                    <a:pt x="0" y="4"/>
                    <a:pt x="0" y="4"/>
                    <a:pt x="0" y="4"/>
                  </a:cubicBezTo>
                  <a:cubicBezTo>
                    <a:pt x="0" y="2"/>
                    <a:pt x="2" y="0"/>
                    <a:pt x="4" y="0"/>
                  </a:cubicBezTo>
                  <a:cubicBezTo>
                    <a:pt x="34" y="0"/>
                    <a:pt x="34" y="0"/>
                    <a:pt x="34" y="0"/>
                  </a:cubicBezTo>
                  <a:cubicBezTo>
                    <a:pt x="35" y="0"/>
                    <a:pt x="36" y="1"/>
                    <a:pt x="37" y="1"/>
                  </a:cubicBezTo>
                  <a:cubicBezTo>
                    <a:pt x="37" y="2"/>
                    <a:pt x="38" y="3"/>
                    <a:pt x="38" y="4"/>
                  </a:cubicBezTo>
                  <a:cubicBezTo>
                    <a:pt x="38" y="34"/>
                    <a:pt x="38" y="34"/>
                    <a:pt x="38" y="34"/>
                  </a:cubicBezTo>
                  <a:cubicBezTo>
                    <a:pt x="38" y="35"/>
                    <a:pt x="37" y="36"/>
                    <a:pt x="37" y="36"/>
                  </a:cubicBezTo>
                  <a:cubicBezTo>
                    <a:pt x="36" y="37"/>
                    <a:pt x="35" y="38"/>
                    <a:pt x="34" y="38"/>
                  </a:cubicBezTo>
                  <a:close/>
                  <a:moveTo>
                    <a:pt x="54" y="30"/>
                  </a:moveTo>
                  <a:cubicBezTo>
                    <a:pt x="77" y="30"/>
                    <a:pt x="77" y="30"/>
                    <a:pt x="77" y="30"/>
                  </a:cubicBezTo>
                  <a:cubicBezTo>
                    <a:pt x="77" y="7"/>
                    <a:pt x="77" y="7"/>
                    <a:pt x="77" y="7"/>
                  </a:cubicBezTo>
                  <a:cubicBezTo>
                    <a:pt x="54" y="7"/>
                    <a:pt x="54" y="7"/>
                    <a:pt x="54" y="7"/>
                  </a:cubicBezTo>
                  <a:lnTo>
                    <a:pt x="54" y="30"/>
                  </a:lnTo>
                  <a:close/>
                  <a:moveTo>
                    <a:pt x="81" y="38"/>
                  </a:moveTo>
                  <a:cubicBezTo>
                    <a:pt x="51" y="38"/>
                    <a:pt x="51" y="38"/>
                    <a:pt x="51" y="38"/>
                  </a:cubicBezTo>
                  <a:cubicBezTo>
                    <a:pt x="49" y="38"/>
                    <a:pt x="47" y="36"/>
                    <a:pt x="47" y="34"/>
                  </a:cubicBezTo>
                  <a:cubicBezTo>
                    <a:pt x="47" y="4"/>
                    <a:pt x="47" y="4"/>
                    <a:pt x="47" y="4"/>
                  </a:cubicBezTo>
                  <a:cubicBezTo>
                    <a:pt x="47" y="2"/>
                    <a:pt x="49" y="0"/>
                    <a:pt x="51" y="0"/>
                  </a:cubicBezTo>
                  <a:cubicBezTo>
                    <a:pt x="81" y="0"/>
                    <a:pt x="81" y="0"/>
                    <a:pt x="81" y="0"/>
                  </a:cubicBezTo>
                  <a:cubicBezTo>
                    <a:pt x="83" y="0"/>
                    <a:pt x="84" y="2"/>
                    <a:pt x="84" y="4"/>
                  </a:cubicBezTo>
                  <a:cubicBezTo>
                    <a:pt x="84" y="34"/>
                    <a:pt x="84" y="34"/>
                    <a:pt x="84" y="34"/>
                  </a:cubicBezTo>
                  <a:cubicBezTo>
                    <a:pt x="84" y="36"/>
                    <a:pt x="83" y="38"/>
                    <a:pt x="81" y="38"/>
                  </a:cubicBezTo>
                  <a:close/>
                  <a:moveTo>
                    <a:pt x="8" y="77"/>
                  </a:moveTo>
                  <a:cubicBezTo>
                    <a:pt x="30" y="77"/>
                    <a:pt x="30" y="77"/>
                    <a:pt x="30" y="77"/>
                  </a:cubicBezTo>
                  <a:cubicBezTo>
                    <a:pt x="30" y="54"/>
                    <a:pt x="30" y="54"/>
                    <a:pt x="30" y="54"/>
                  </a:cubicBezTo>
                  <a:cubicBezTo>
                    <a:pt x="8" y="54"/>
                    <a:pt x="8" y="54"/>
                    <a:pt x="8" y="54"/>
                  </a:cubicBezTo>
                  <a:lnTo>
                    <a:pt x="8" y="77"/>
                  </a:lnTo>
                  <a:close/>
                  <a:moveTo>
                    <a:pt x="34" y="84"/>
                  </a:moveTo>
                  <a:cubicBezTo>
                    <a:pt x="4" y="84"/>
                    <a:pt x="4" y="84"/>
                    <a:pt x="4" y="84"/>
                  </a:cubicBezTo>
                  <a:cubicBezTo>
                    <a:pt x="2" y="84"/>
                    <a:pt x="0" y="83"/>
                    <a:pt x="0" y="81"/>
                  </a:cubicBezTo>
                  <a:cubicBezTo>
                    <a:pt x="0" y="50"/>
                    <a:pt x="0" y="50"/>
                    <a:pt x="0" y="50"/>
                  </a:cubicBezTo>
                  <a:cubicBezTo>
                    <a:pt x="0" y="50"/>
                    <a:pt x="1" y="49"/>
                    <a:pt x="2" y="48"/>
                  </a:cubicBezTo>
                  <a:cubicBezTo>
                    <a:pt x="2" y="47"/>
                    <a:pt x="3" y="47"/>
                    <a:pt x="4" y="47"/>
                  </a:cubicBezTo>
                  <a:cubicBezTo>
                    <a:pt x="34" y="47"/>
                    <a:pt x="34" y="47"/>
                    <a:pt x="34" y="47"/>
                  </a:cubicBezTo>
                  <a:cubicBezTo>
                    <a:pt x="35" y="47"/>
                    <a:pt x="36" y="47"/>
                    <a:pt x="37" y="48"/>
                  </a:cubicBezTo>
                  <a:cubicBezTo>
                    <a:pt x="37" y="49"/>
                    <a:pt x="38" y="50"/>
                    <a:pt x="38" y="50"/>
                  </a:cubicBezTo>
                  <a:cubicBezTo>
                    <a:pt x="38" y="81"/>
                    <a:pt x="38" y="81"/>
                    <a:pt x="38" y="81"/>
                  </a:cubicBezTo>
                  <a:cubicBezTo>
                    <a:pt x="38" y="81"/>
                    <a:pt x="37" y="82"/>
                    <a:pt x="37" y="83"/>
                  </a:cubicBezTo>
                  <a:cubicBezTo>
                    <a:pt x="36" y="84"/>
                    <a:pt x="35" y="84"/>
                    <a:pt x="34" y="84"/>
                  </a:cubicBezTo>
                  <a:close/>
                  <a:moveTo>
                    <a:pt x="54" y="77"/>
                  </a:moveTo>
                  <a:cubicBezTo>
                    <a:pt x="77" y="77"/>
                    <a:pt x="77" y="77"/>
                    <a:pt x="77" y="77"/>
                  </a:cubicBezTo>
                  <a:cubicBezTo>
                    <a:pt x="77" y="54"/>
                    <a:pt x="77" y="54"/>
                    <a:pt x="77" y="54"/>
                  </a:cubicBezTo>
                  <a:cubicBezTo>
                    <a:pt x="54" y="54"/>
                    <a:pt x="54" y="54"/>
                    <a:pt x="54" y="54"/>
                  </a:cubicBezTo>
                  <a:lnTo>
                    <a:pt x="54" y="77"/>
                  </a:lnTo>
                  <a:close/>
                  <a:moveTo>
                    <a:pt x="81" y="84"/>
                  </a:moveTo>
                  <a:cubicBezTo>
                    <a:pt x="51" y="84"/>
                    <a:pt x="51" y="84"/>
                    <a:pt x="51" y="84"/>
                  </a:cubicBezTo>
                  <a:cubicBezTo>
                    <a:pt x="49" y="84"/>
                    <a:pt x="47" y="83"/>
                    <a:pt x="47" y="81"/>
                  </a:cubicBezTo>
                  <a:cubicBezTo>
                    <a:pt x="47" y="50"/>
                    <a:pt x="47" y="50"/>
                    <a:pt x="47" y="50"/>
                  </a:cubicBezTo>
                  <a:cubicBezTo>
                    <a:pt x="47" y="50"/>
                    <a:pt x="47" y="49"/>
                    <a:pt x="48" y="48"/>
                  </a:cubicBezTo>
                  <a:cubicBezTo>
                    <a:pt x="49" y="47"/>
                    <a:pt x="50" y="47"/>
                    <a:pt x="51" y="47"/>
                  </a:cubicBezTo>
                  <a:cubicBezTo>
                    <a:pt x="81" y="47"/>
                    <a:pt x="81" y="47"/>
                    <a:pt x="81" y="47"/>
                  </a:cubicBezTo>
                  <a:cubicBezTo>
                    <a:pt x="82" y="47"/>
                    <a:pt x="83" y="47"/>
                    <a:pt x="83" y="48"/>
                  </a:cubicBezTo>
                  <a:cubicBezTo>
                    <a:pt x="84" y="49"/>
                    <a:pt x="84" y="50"/>
                    <a:pt x="84" y="50"/>
                  </a:cubicBezTo>
                  <a:cubicBezTo>
                    <a:pt x="84" y="81"/>
                    <a:pt x="84" y="81"/>
                    <a:pt x="84" y="81"/>
                  </a:cubicBezTo>
                  <a:cubicBezTo>
                    <a:pt x="84" y="83"/>
                    <a:pt x="83" y="84"/>
                    <a:pt x="81" y="84"/>
                  </a:cubicBezTo>
                  <a:close/>
                  <a:moveTo>
                    <a:pt x="81" y="84"/>
                  </a:moveTo>
                  <a:cubicBezTo>
                    <a:pt x="81" y="84"/>
                    <a:pt x="81" y="84"/>
                    <a:pt x="81" y="8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2" name="组合 1">
            <a:extLst>
              <a:ext uri="{FF2B5EF4-FFF2-40B4-BE49-F238E27FC236}">
                <a16:creationId xmlns:a16="http://schemas.microsoft.com/office/drawing/2014/main" id="{B6DF11C5-1B57-4B6F-99F7-A0A7EDE81BD7}"/>
              </a:ext>
            </a:extLst>
          </p:cNvPr>
          <p:cNvGrpSpPr/>
          <p:nvPr/>
        </p:nvGrpSpPr>
        <p:grpSpPr>
          <a:xfrm>
            <a:off x="5230299" y="4169924"/>
            <a:ext cx="1521154" cy="1106116"/>
            <a:chOff x="6120000" y="2969571"/>
            <a:chExt cx="1521154" cy="1106116"/>
          </a:xfrm>
        </p:grpSpPr>
        <p:grpSp>
          <p:nvGrpSpPr>
            <p:cNvPr id="41" name="î$ļïďè">
              <a:extLst>
                <a:ext uri="{FF2B5EF4-FFF2-40B4-BE49-F238E27FC236}">
                  <a16:creationId xmlns:a16="http://schemas.microsoft.com/office/drawing/2014/main" id="{207B869E-1FE5-44C3-A2D2-BBDA1B753C32}"/>
                </a:ext>
              </a:extLst>
            </p:cNvPr>
            <p:cNvGrpSpPr/>
            <p:nvPr/>
          </p:nvGrpSpPr>
          <p:grpSpPr>
            <a:xfrm flipV="1">
              <a:off x="6120000" y="2969571"/>
              <a:ext cx="1521154" cy="660376"/>
              <a:chOff x="1785938" y="1587962"/>
              <a:chExt cx="1217700" cy="528638"/>
            </a:xfrm>
          </p:grpSpPr>
          <p:sp>
            <p:nvSpPr>
              <p:cNvPr id="42" name="îṡḻîḑè">
                <a:extLst>
                  <a:ext uri="{FF2B5EF4-FFF2-40B4-BE49-F238E27FC236}">
                    <a16:creationId xmlns:a16="http://schemas.microsoft.com/office/drawing/2014/main" id="{9CE47A08-89BD-4A38-AD8E-64923083EEB3}"/>
                  </a:ext>
                </a:extLst>
              </p:cNvPr>
              <p:cNvSpPr/>
              <p:nvPr/>
            </p:nvSpPr>
            <p:spPr>
              <a:xfrm rot="2217923" flipV="1">
                <a:off x="2789202" y="1635101"/>
                <a:ext cx="214436" cy="161319"/>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43" name="îšḷíḋe">
                <a:extLst>
                  <a:ext uri="{FF2B5EF4-FFF2-40B4-BE49-F238E27FC236}">
                    <a16:creationId xmlns:a16="http://schemas.microsoft.com/office/drawing/2014/main" id="{654BE933-DC3E-4195-89A4-0BE02D9D6432}"/>
                  </a:ext>
                </a:extLst>
              </p:cNvPr>
              <p:cNvSpPr/>
              <p:nvPr/>
            </p:nvSpPr>
            <p:spPr>
              <a:xfrm>
                <a:off x="1785938" y="1587962"/>
                <a:ext cx="1074906" cy="528638"/>
              </a:xfrm>
              <a:prstGeom prst="parallelogram">
                <a:avLst>
                  <a:gd name="adj" fmla="val 737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44" name="íšḷíďè">
              <a:extLst>
                <a:ext uri="{FF2B5EF4-FFF2-40B4-BE49-F238E27FC236}">
                  <a16:creationId xmlns:a16="http://schemas.microsoft.com/office/drawing/2014/main" id="{B13EB2CF-FF03-4B5D-857B-A0838105DE49}"/>
                </a:ext>
              </a:extLst>
            </p:cNvPr>
            <p:cNvSpPr/>
            <p:nvPr/>
          </p:nvSpPr>
          <p:spPr>
            <a:xfrm>
              <a:off x="6683646" y="3502337"/>
              <a:ext cx="573350" cy="573350"/>
            </a:xfrm>
            <a:prstGeom prst="ellipse">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bodyPr>
            <a:lstStyle/>
            <a:p>
              <a:pPr algn="ctr"/>
              <a:r>
                <a:rPr lang="ar-SA" sz="2400" b="1" dirty="0">
                  <a:latin typeface="思源黑体" panose="020B0400000000000000" pitchFamily="34" charset="-122"/>
                  <a:ea typeface="思源黑体" panose="020B0400000000000000" pitchFamily="34" charset="-122"/>
                  <a:sym typeface="思源黑体" panose="020B0400000000000000" pitchFamily="34" charset="-122"/>
                </a:rPr>
                <a:t>4</a:t>
              </a:r>
            </a:p>
          </p:txBody>
        </p:sp>
        <p:grpSp>
          <p:nvGrpSpPr>
            <p:cNvPr id="62" name="组合 61">
              <a:extLst>
                <a:ext uri="{FF2B5EF4-FFF2-40B4-BE49-F238E27FC236}">
                  <a16:creationId xmlns:a16="http://schemas.microsoft.com/office/drawing/2014/main" id="{1A6C90D7-0DCF-4635-8B0A-C24A32FC7E27}"/>
                </a:ext>
              </a:extLst>
            </p:cNvPr>
            <p:cNvGrpSpPr/>
            <p:nvPr/>
          </p:nvGrpSpPr>
          <p:grpSpPr>
            <a:xfrm>
              <a:off x="6620118" y="3044893"/>
              <a:ext cx="357188" cy="357188"/>
              <a:chOff x="3530601" y="2012950"/>
              <a:chExt cx="357188" cy="357188"/>
            </a:xfrm>
            <a:solidFill>
              <a:schemeClr val="bg1"/>
            </a:solidFill>
          </p:grpSpPr>
          <p:sp>
            <p:nvSpPr>
              <p:cNvPr id="63" name="Freeform 11">
                <a:extLst>
                  <a:ext uri="{FF2B5EF4-FFF2-40B4-BE49-F238E27FC236}">
                    <a16:creationId xmlns:a16="http://schemas.microsoft.com/office/drawing/2014/main" id="{BDD37E92-BAB7-496E-84C5-DEDFCDAB58F0}"/>
                  </a:ext>
                </a:extLst>
              </p:cNvPr>
              <p:cNvSpPr>
                <a:spLocks noEditPoints="1"/>
              </p:cNvSpPr>
              <p:nvPr/>
            </p:nvSpPr>
            <p:spPr bwMode="auto">
              <a:xfrm>
                <a:off x="3530601" y="2012950"/>
                <a:ext cx="357188" cy="357188"/>
              </a:xfrm>
              <a:custGeom>
                <a:avLst/>
                <a:gdLst>
                  <a:gd name="T0" fmla="*/ 77 w 84"/>
                  <a:gd name="T1" fmla="*/ 43 h 84"/>
                  <a:gd name="T2" fmla="*/ 66 w 84"/>
                  <a:gd name="T3" fmla="*/ 32 h 84"/>
                  <a:gd name="T4" fmla="*/ 66 w 84"/>
                  <a:gd name="T5" fmla="*/ 28 h 84"/>
                  <a:gd name="T6" fmla="*/ 61 w 84"/>
                  <a:gd name="T7" fmla="*/ 8 h 84"/>
                  <a:gd name="T8" fmla="*/ 42 w 84"/>
                  <a:gd name="T9" fmla="*/ 0 h 84"/>
                  <a:gd name="T10" fmla="*/ 23 w 84"/>
                  <a:gd name="T11" fmla="*/ 8 h 84"/>
                  <a:gd name="T12" fmla="*/ 18 w 84"/>
                  <a:gd name="T13" fmla="*/ 28 h 84"/>
                  <a:gd name="T14" fmla="*/ 18 w 84"/>
                  <a:gd name="T15" fmla="*/ 32 h 84"/>
                  <a:gd name="T16" fmla="*/ 7 w 84"/>
                  <a:gd name="T17" fmla="*/ 43 h 84"/>
                  <a:gd name="T18" fmla="*/ 0 w 84"/>
                  <a:gd name="T19" fmla="*/ 71 h 84"/>
                  <a:gd name="T20" fmla="*/ 0 w 84"/>
                  <a:gd name="T21" fmla="*/ 72 h 84"/>
                  <a:gd name="T22" fmla="*/ 13 w 84"/>
                  <a:gd name="T23" fmla="*/ 84 h 84"/>
                  <a:gd name="T24" fmla="*/ 71 w 84"/>
                  <a:gd name="T25" fmla="*/ 84 h 84"/>
                  <a:gd name="T26" fmla="*/ 84 w 84"/>
                  <a:gd name="T27" fmla="*/ 72 h 84"/>
                  <a:gd name="T28" fmla="*/ 84 w 84"/>
                  <a:gd name="T29" fmla="*/ 71 h 84"/>
                  <a:gd name="T30" fmla="*/ 77 w 84"/>
                  <a:gd name="T31" fmla="*/ 43 h 84"/>
                  <a:gd name="T32" fmla="*/ 29 w 84"/>
                  <a:gd name="T33" fmla="*/ 13 h 84"/>
                  <a:gd name="T34" fmla="*/ 42 w 84"/>
                  <a:gd name="T35" fmla="*/ 9 h 84"/>
                  <a:gd name="T36" fmla="*/ 55 w 84"/>
                  <a:gd name="T37" fmla="*/ 13 h 84"/>
                  <a:gd name="T38" fmla="*/ 58 w 84"/>
                  <a:gd name="T39" fmla="*/ 27 h 84"/>
                  <a:gd name="T40" fmla="*/ 42 w 84"/>
                  <a:gd name="T41" fmla="*/ 53 h 84"/>
                  <a:gd name="T42" fmla="*/ 26 w 84"/>
                  <a:gd name="T43" fmla="*/ 27 h 84"/>
                  <a:gd name="T44" fmla="*/ 29 w 84"/>
                  <a:gd name="T45" fmla="*/ 13 h 84"/>
                  <a:gd name="T46" fmla="*/ 71 w 84"/>
                  <a:gd name="T47" fmla="*/ 76 h 84"/>
                  <a:gd name="T48" fmla="*/ 13 w 84"/>
                  <a:gd name="T49" fmla="*/ 76 h 84"/>
                  <a:gd name="T50" fmla="*/ 8 w 84"/>
                  <a:gd name="T51" fmla="*/ 72 h 84"/>
                  <a:gd name="T52" fmla="*/ 15 w 84"/>
                  <a:gd name="T53" fmla="*/ 45 h 84"/>
                  <a:gd name="T54" fmla="*/ 21 w 84"/>
                  <a:gd name="T55" fmla="*/ 40 h 84"/>
                  <a:gd name="T56" fmla="*/ 22 w 84"/>
                  <a:gd name="T57" fmla="*/ 40 h 84"/>
                  <a:gd name="T58" fmla="*/ 39 w 84"/>
                  <a:gd name="T59" fmla="*/ 62 h 84"/>
                  <a:gd name="T60" fmla="*/ 42 w 84"/>
                  <a:gd name="T61" fmla="*/ 65 h 84"/>
                  <a:gd name="T62" fmla="*/ 45 w 84"/>
                  <a:gd name="T63" fmla="*/ 62 h 84"/>
                  <a:gd name="T64" fmla="*/ 62 w 84"/>
                  <a:gd name="T65" fmla="*/ 40 h 84"/>
                  <a:gd name="T66" fmla="*/ 64 w 84"/>
                  <a:gd name="T67" fmla="*/ 40 h 84"/>
                  <a:gd name="T68" fmla="*/ 69 w 84"/>
                  <a:gd name="T69" fmla="*/ 45 h 84"/>
                  <a:gd name="T70" fmla="*/ 76 w 84"/>
                  <a:gd name="T71" fmla="*/ 72 h 84"/>
                  <a:gd name="T72" fmla="*/ 71 w 84"/>
                  <a:gd name="T73" fmla="*/ 76 h 84"/>
                  <a:gd name="T74" fmla="*/ 71 w 84"/>
                  <a:gd name="T75" fmla="*/ 76 h 84"/>
                  <a:gd name="T76" fmla="*/ 71 w 84"/>
                  <a:gd name="T77"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 h="84">
                    <a:moveTo>
                      <a:pt x="77" y="43"/>
                    </a:moveTo>
                    <a:cubicBezTo>
                      <a:pt x="75" y="38"/>
                      <a:pt x="73" y="32"/>
                      <a:pt x="66" y="32"/>
                    </a:cubicBezTo>
                    <a:cubicBezTo>
                      <a:pt x="66" y="30"/>
                      <a:pt x="66" y="29"/>
                      <a:pt x="66" y="28"/>
                    </a:cubicBezTo>
                    <a:cubicBezTo>
                      <a:pt x="68" y="20"/>
                      <a:pt x="66" y="13"/>
                      <a:pt x="61" y="8"/>
                    </a:cubicBezTo>
                    <a:cubicBezTo>
                      <a:pt x="57" y="3"/>
                      <a:pt x="50" y="0"/>
                      <a:pt x="42" y="0"/>
                    </a:cubicBezTo>
                    <a:cubicBezTo>
                      <a:pt x="34" y="0"/>
                      <a:pt x="27" y="3"/>
                      <a:pt x="23" y="8"/>
                    </a:cubicBezTo>
                    <a:cubicBezTo>
                      <a:pt x="18" y="13"/>
                      <a:pt x="16" y="20"/>
                      <a:pt x="18" y="28"/>
                    </a:cubicBezTo>
                    <a:cubicBezTo>
                      <a:pt x="18" y="29"/>
                      <a:pt x="18" y="31"/>
                      <a:pt x="18" y="32"/>
                    </a:cubicBezTo>
                    <a:cubicBezTo>
                      <a:pt x="13" y="33"/>
                      <a:pt x="9" y="37"/>
                      <a:pt x="7" y="43"/>
                    </a:cubicBezTo>
                    <a:cubicBezTo>
                      <a:pt x="0" y="71"/>
                      <a:pt x="0" y="71"/>
                      <a:pt x="0" y="71"/>
                    </a:cubicBezTo>
                    <a:cubicBezTo>
                      <a:pt x="0" y="72"/>
                      <a:pt x="0" y="72"/>
                      <a:pt x="0" y="72"/>
                    </a:cubicBezTo>
                    <a:cubicBezTo>
                      <a:pt x="0" y="79"/>
                      <a:pt x="6" y="84"/>
                      <a:pt x="13" y="84"/>
                    </a:cubicBezTo>
                    <a:cubicBezTo>
                      <a:pt x="71" y="84"/>
                      <a:pt x="71" y="84"/>
                      <a:pt x="71" y="84"/>
                    </a:cubicBezTo>
                    <a:cubicBezTo>
                      <a:pt x="78" y="84"/>
                      <a:pt x="84" y="79"/>
                      <a:pt x="84" y="72"/>
                    </a:cubicBezTo>
                    <a:cubicBezTo>
                      <a:pt x="84" y="71"/>
                      <a:pt x="84" y="71"/>
                      <a:pt x="84" y="71"/>
                    </a:cubicBezTo>
                    <a:lnTo>
                      <a:pt x="77" y="43"/>
                    </a:lnTo>
                    <a:close/>
                    <a:moveTo>
                      <a:pt x="29" y="13"/>
                    </a:moveTo>
                    <a:cubicBezTo>
                      <a:pt x="32" y="10"/>
                      <a:pt x="36" y="9"/>
                      <a:pt x="42" y="9"/>
                    </a:cubicBezTo>
                    <a:cubicBezTo>
                      <a:pt x="48" y="9"/>
                      <a:pt x="52" y="10"/>
                      <a:pt x="55" y="13"/>
                    </a:cubicBezTo>
                    <a:cubicBezTo>
                      <a:pt x="58" y="17"/>
                      <a:pt x="59" y="21"/>
                      <a:pt x="58" y="27"/>
                    </a:cubicBezTo>
                    <a:cubicBezTo>
                      <a:pt x="57" y="37"/>
                      <a:pt x="47" y="48"/>
                      <a:pt x="42" y="53"/>
                    </a:cubicBezTo>
                    <a:cubicBezTo>
                      <a:pt x="37" y="48"/>
                      <a:pt x="27" y="37"/>
                      <a:pt x="26" y="27"/>
                    </a:cubicBezTo>
                    <a:cubicBezTo>
                      <a:pt x="25" y="21"/>
                      <a:pt x="26" y="17"/>
                      <a:pt x="29" y="13"/>
                    </a:cubicBezTo>
                    <a:close/>
                    <a:moveTo>
                      <a:pt x="71" y="76"/>
                    </a:moveTo>
                    <a:cubicBezTo>
                      <a:pt x="13" y="76"/>
                      <a:pt x="13" y="76"/>
                      <a:pt x="13" y="76"/>
                    </a:cubicBezTo>
                    <a:cubicBezTo>
                      <a:pt x="10" y="76"/>
                      <a:pt x="9" y="74"/>
                      <a:pt x="8" y="72"/>
                    </a:cubicBezTo>
                    <a:cubicBezTo>
                      <a:pt x="15" y="45"/>
                      <a:pt x="15" y="45"/>
                      <a:pt x="15" y="45"/>
                    </a:cubicBezTo>
                    <a:cubicBezTo>
                      <a:pt x="16" y="42"/>
                      <a:pt x="18" y="40"/>
                      <a:pt x="21" y="40"/>
                    </a:cubicBezTo>
                    <a:cubicBezTo>
                      <a:pt x="22" y="40"/>
                      <a:pt x="22" y="40"/>
                      <a:pt x="22" y="40"/>
                    </a:cubicBezTo>
                    <a:cubicBezTo>
                      <a:pt x="28" y="52"/>
                      <a:pt x="39" y="61"/>
                      <a:pt x="39" y="62"/>
                    </a:cubicBezTo>
                    <a:cubicBezTo>
                      <a:pt x="42" y="65"/>
                      <a:pt x="42" y="65"/>
                      <a:pt x="42" y="65"/>
                    </a:cubicBezTo>
                    <a:cubicBezTo>
                      <a:pt x="45" y="62"/>
                      <a:pt x="45" y="62"/>
                      <a:pt x="45" y="62"/>
                    </a:cubicBezTo>
                    <a:cubicBezTo>
                      <a:pt x="45" y="61"/>
                      <a:pt x="56" y="52"/>
                      <a:pt x="62" y="40"/>
                    </a:cubicBezTo>
                    <a:cubicBezTo>
                      <a:pt x="64" y="40"/>
                      <a:pt x="64" y="40"/>
                      <a:pt x="64" y="40"/>
                    </a:cubicBezTo>
                    <a:cubicBezTo>
                      <a:pt x="66" y="40"/>
                      <a:pt x="67" y="40"/>
                      <a:pt x="69" y="45"/>
                    </a:cubicBezTo>
                    <a:cubicBezTo>
                      <a:pt x="76" y="72"/>
                      <a:pt x="76" y="72"/>
                      <a:pt x="76" y="72"/>
                    </a:cubicBezTo>
                    <a:cubicBezTo>
                      <a:pt x="75" y="74"/>
                      <a:pt x="74" y="76"/>
                      <a:pt x="71" y="76"/>
                    </a:cubicBezTo>
                    <a:close/>
                    <a:moveTo>
                      <a:pt x="71" y="76"/>
                    </a:moveTo>
                    <a:cubicBezTo>
                      <a:pt x="71" y="76"/>
                      <a:pt x="71" y="76"/>
                      <a:pt x="71" y="76"/>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12">
                <a:extLst>
                  <a:ext uri="{FF2B5EF4-FFF2-40B4-BE49-F238E27FC236}">
                    <a16:creationId xmlns:a16="http://schemas.microsoft.com/office/drawing/2014/main" id="{43B277F5-07EB-4495-A7DD-7E973DCA2FF2}"/>
                  </a:ext>
                </a:extLst>
              </p:cNvPr>
              <p:cNvSpPr>
                <a:spLocks noEditPoints="1"/>
              </p:cNvSpPr>
              <p:nvPr/>
            </p:nvSpPr>
            <p:spPr bwMode="auto">
              <a:xfrm>
                <a:off x="3654426" y="2063750"/>
                <a:ext cx="109538" cy="106363"/>
              </a:xfrm>
              <a:custGeom>
                <a:avLst/>
                <a:gdLst>
                  <a:gd name="T0" fmla="*/ 13 w 26"/>
                  <a:gd name="T1" fmla="*/ 25 h 25"/>
                  <a:gd name="T2" fmla="*/ 26 w 26"/>
                  <a:gd name="T3" fmla="*/ 13 h 25"/>
                  <a:gd name="T4" fmla="*/ 13 w 26"/>
                  <a:gd name="T5" fmla="*/ 0 h 25"/>
                  <a:gd name="T6" fmla="*/ 0 w 26"/>
                  <a:gd name="T7" fmla="*/ 13 h 25"/>
                  <a:gd name="T8" fmla="*/ 13 w 26"/>
                  <a:gd name="T9" fmla="*/ 25 h 25"/>
                  <a:gd name="T10" fmla="*/ 13 w 26"/>
                  <a:gd name="T11" fmla="*/ 8 h 25"/>
                  <a:gd name="T12" fmla="*/ 17 w 26"/>
                  <a:gd name="T13" fmla="*/ 13 h 25"/>
                  <a:gd name="T14" fmla="*/ 13 w 26"/>
                  <a:gd name="T15" fmla="*/ 17 h 25"/>
                  <a:gd name="T16" fmla="*/ 9 w 26"/>
                  <a:gd name="T17" fmla="*/ 13 h 25"/>
                  <a:gd name="T18" fmla="*/ 13 w 26"/>
                  <a:gd name="T19" fmla="*/ 8 h 25"/>
                  <a:gd name="T20" fmla="*/ 13 w 26"/>
                  <a:gd name="T21" fmla="*/ 8 h 25"/>
                  <a:gd name="T22" fmla="*/ 13 w 26"/>
                  <a:gd name="T23"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5">
                    <a:moveTo>
                      <a:pt x="13" y="25"/>
                    </a:moveTo>
                    <a:cubicBezTo>
                      <a:pt x="20" y="25"/>
                      <a:pt x="26" y="20"/>
                      <a:pt x="26" y="13"/>
                    </a:cubicBezTo>
                    <a:cubicBezTo>
                      <a:pt x="26" y="6"/>
                      <a:pt x="20" y="0"/>
                      <a:pt x="13" y="0"/>
                    </a:cubicBezTo>
                    <a:cubicBezTo>
                      <a:pt x="6" y="0"/>
                      <a:pt x="0" y="6"/>
                      <a:pt x="0" y="13"/>
                    </a:cubicBezTo>
                    <a:cubicBezTo>
                      <a:pt x="0" y="20"/>
                      <a:pt x="6" y="25"/>
                      <a:pt x="13" y="25"/>
                    </a:cubicBezTo>
                    <a:close/>
                    <a:moveTo>
                      <a:pt x="13" y="8"/>
                    </a:moveTo>
                    <a:cubicBezTo>
                      <a:pt x="15" y="8"/>
                      <a:pt x="17" y="10"/>
                      <a:pt x="17" y="13"/>
                    </a:cubicBezTo>
                    <a:cubicBezTo>
                      <a:pt x="17" y="15"/>
                      <a:pt x="15" y="17"/>
                      <a:pt x="13" y="17"/>
                    </a:cubicBezTo>
                    <a:cubicBezTo>
                      <a:pt x="11" y="17"/>
                      <a:pt x="9" y="15"/>
                      <a:pt x="9" y="13"/>
                    </a:cubicBezTo>
                    <a:cubicBezTo>
                      <a:pt x="9" y="10"/>
                      <a:pt x="11" y="8"/>
                      <a:pt x="13" y="8"/>
                    </a:cubicBezTo>
                    <a:close/>
                    <a:moveTo>
                      <a:pt x="13" y="8"/>
                    </a:moveTo>
                    <a:cubicBezTo>
                      <a:pt x="13" y="8"/>
                      <a:pt x="13" y="8"/>
                      <a:pt x="13" y="8"/>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5" name="组合 4">
            <a:extLst>
              <a:ext uri="{FF2B5EF4-FFF2-40B4-BE49-F238E27FC236}">
                <a16:creationId xmlns:a16="http://schemas.microsoft.com/office/drawing/2014/main" id="{A5587065-6FB6-4CFF-9717-CE71F35A909E}"/>
              </a:ext>
            </a:extLst>
          </p:cNvPr>
          <p:cNvGrpSpPr/>
          <p:nvPr/>
        </p:nvGrpSpPr>
        <p:grpSpPr>
          <a:xfrm>
            <a:off x="7008202" y="3792991"/>
            <a:ext cx="1521154" cy="1112472"/>
            <a:chOff x="8188812" y="2670618"/>
            <a:chExt cx="1521154" cy="1112472"/>
          </a:xfrm>
        </p:grpSpPr>
        <p:grpSp>
          <p:nvGrpSpPr>
            <p:cNvPr id="45" name="íśľîďe">
              <a:extLst>
                <a:ext uri="{FF2B5EF4-FFF2-40B4-BE49-F238E27FC236}">
                  <a16:creationId xmlns:a16="http://schemas.microsoft.com/office/drawing/2014/main" id="{A100B546-9CDB-4C3A-84AC-43F8BC58B66A}"/>
                </a:ext>
              </a:extLst>
            </p:cNvPr>
            <p:cNvGrpSpPr/>
            <p:nvPr/>
          </p:nvGrpSpPr>
          <p:grpSpPr>
            <a:xfrm>
              <a:off x="8188812" y="3122714"/>
              <a:ext cx="1521154" cy="660376"/>
              <a:chOff x="1785938" y="1587962"/>
              <a:chExt cx="1217700" cy="528638"/>
            </a:xfrm>
          </p:grpSpPr>
          <p:sp>
            <p:nvSpPr>
              <p:cNvPr id="46" name="ïṩľíḍé">
                <a:extLst>
                  <a:ext uri="{FF2B5EF4-FFF2-40B4-BE49-F238E27FC236}">
                    <a16:creationId xmlns:a16="http://schemas.microsoft.com/office/drawing/2014/main" id="{C39B0A50-3E53-4098-8A7D-143569DAF4AE}"/>
                  </a:ext>
                </a:extLst>
              </p:cNvPr>
              <p:cNvSpPr/>
              <p:nvPr/>
            </p:nvSpPr>
            <p:spPr>
              <a:xfrm rot="2217923" flipV="1">
                <a:off x="2789202" y="1635101"/>
                <a:ext cx="214436" cy="161319"/>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47" name="ïšľîde">
                <a:extLst>
                  <a:ext uri="{FF2B5EF4-FFF2-40B4-BE49-F238E27FC236}">
                    <a16:creationId xmlns:a16="http://schemas.microsoft.com/office/drawing/2014/main" id="{EB5CB464-0194-424D-B908-45F0FF082E1D}"/>
                  </a:ext>
                </a:extLst>
              </p:cNvPr>
              <p:cNvSpPr/>
              <p:nvPr/>
            </p:nvSpPr>
            <p:spPr>
              <a:xfrm>
                <a:off x="1785938" y="1587962"/>
                <a:ext cx="1074906" cy="528638"/>
              </a:xfrm>
              <a:prstGeom prst="parallelogram">
                <a:avLst>
                  <a:gd name="adj" fmla="val 737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48" name="îs1îḓè">
              <a:extLst>
                <a:ext uri="{FF2B5EF4-FFF2-40B4-BE49-F238E27FC236}">
                  <a16:creationId xmlns:a16="http://schemas.microsoft.com/office/drawing/2014/main" id="{FE20C199-8F57-4998-909F-216DD9E5EA6F}"/>
                </a:ext>
              </a:extLst>
            </p:cNvPr>
            <p:cNvSpPr/>
            <p:nvPr/>
          </p:nvSpPr>
          <p:spPr>
            <a:xfrm>
              <a:off x="8777588" y="2670618"/>
              <a:ext cx="573350" cy="573350"/>
            </a:xfrm>
            <a:prstGeom prst="ellipse">
              <a:avLst/>
            </a:prstGeom>
            <a:solidFill>
              <a:schemeClr val="accent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bodyPr>
            <a:lstStyle/>
            <a:p>
              <a:pPr algn="ctr"/>
              <a:r>
                <a:rPr lang="ar-SA" sz="2400" b="1">
                  <a:latin typeface="思源黑体" panose="020B0400000000000000" pitchFamily="34" charset="-122"/>
                  <a:ea typeface="思源黑体" panose="020B0400000000000000" pitchFamily="34" charset="-122"/>
                  <a:sym typeface="思源黑体" panose="020B0400000000000000" pitchFamily="34" charset="-122"/>
                </a:rPr>
                <a:t>5</a:t>
              </a:r>
            </a:p>
          </p:txBody>
        </p:sp>
        <p:grpSp>
          <p:nvGrpSpPr>
            <p:cNvPr id="65" name="组合 64">
              <a:extLst>
                <a:ext uri="{FF2B5EF4-FFF2-40B4-BE49-F238E27FC236}">
                  <a16:creationId xmlns:a16="http://schemas.microsoft.com/office/drawing/2014/main" id="{F75DF87E-2DFB-4322-8B51-6A45DA7D7139}"/>
                </a:ext>
              </a:extLst>
            </p:cNvPr>
            <p:cNvGrpSpPr/>
            <p:nvPr/>
          </p:nvGrpSpPr>
          <p:grpSpPr>
            <a:xfrm>
              <a:off x="8677908" y="3262006"/>
              <a:ext cx="306388" cy="341313"/>
              <a:chOff x="4441826" y="2020888"/>
              <a:chExt cx="306388" cy="341313"/>
            </a:xfrm>
            <a:solidFill>
              <a:schemeClr val="bg1"/>
            </a:solidFill>
          </p:grpSpPr>
          <p:sp>
            <p:nvSpPr>
              <p:cNvPr id="66" name="Freeform 15">
                <a:extLst>
                  <a:ext uri="{FF2B5EF4-FFF2-40B4-BE49-F238E27FC236}">
                    <a16:creationId xmlns:a16="http://schemas.microsoft.com/office/drawing/2014/main" id="{C2C72BF2-EE59-440E-84F8-915D7900C75C}"/>
                  </a:ext>
                </a:extLst>
              </p:cNvPr>
              <p:cNvSpPr>
                <a:spLocks noEditPoints="1"/>
              </p:cNvSpPr>
              <p:nvPr/>
            </p:nvSpPr>
            <p:spPr bwMode="auto">
              <a:xfrm>
                <a:off x="4441826" y="2020888"/>
                <a:ext cx="306388" cy="341313"/>
              </a:xfrm>
              <a:custGeom>
                <a:avLst/>
                <a:gdLst>
                  <a:gd name="T0" fmla="*/ 60 w 72"/>
                  <a:gd name="T1" fmla="*/ 0 h 80"/>
                  <a:gd name="T2" fmla="*/ 12 w 72"/>
                  <a:gd name="T3" fmla="*/ 0 h 80"/>
                  <a:gd name="T4" fmla="*/ 0 w 72"/>
                  <a:gd name="T5" fmla="*/ 12 h 80"/>
                  <a:gd name="T6" fmla="*/ 0 w 72"/>
                  <a:gd name="T7" fmla="*/ 68 h 80"/>
                  <a:gd name="T8" fmla="*/ 12 w 72"/>
                  <a:gd name="T9" fmla="*/ 80 h 80"/>
                  <a:gd name="T10" fmla="*/ 60 w 72"/>
                  <a:gd name="T11" fmla="*/ 80 h 80"/>
                  <a:gd name="T12" fmla="*/ 72 w 72"/>
                  <a:gd name="T13" fmla="*/ 68 h 80"/>
                  <a:gd name="T14" fmla="*/ 72 w 72"/>
                  <a:gd name="T15" fmla="*/ 12 h 80"/>
                  <a:gd name="T16" fmla="*/ 60 w 72"/>
                  <a:gd name="T17" fmla="*/ 0 h 80"/>
                  <a:gd name="T18" fmla="*/ 64 w 72"/>
                  <a:gd name="T19" fmla="*/ 68 h 80"/>
                  <a:gd name="T20" fmla="*/ 60 w 72"/>
                  <a:gd name="T21" fmla="*/ 72 h 80"/>
                  <a:gd name="T22" fmla="*/ 12 w 72"/>
                  <a:gd name="T23" fmla="*/ 72 h 80"/>
                  <a:gd name="T24" fmla="*/ 8 w 72"/>
                  <a:gd name="T25" fmla="*/ 68 h 80"/>
                  <a:gd name="T26" fmla="*/ 8 w 72"/>
                  <a:gd name="T27" fmla="*/ 12 h 80"/>
                  <a:gd name="T28" fmla="*/ 12 w 72"/>
                  <a:gd name="T29" fmla="*/ 8 h 80"/>
                  <a:gd name="T30" fmla="*/ 60 w 72"/>
                  <a:gd name="T31" fmla="*/ 8 h 80"/>
                  <a:gd name="T32" fmla="*/ 64 w 72"/>
                  <a:gd name="T33" fmla="*/ 12 h 80"/>
                  <a:gd name="T34" fmla="*/ 64 w 72"/>
                  <a:gd name="T35" fmla="*/ 68 h 80"/>
                  <a:gd name="T36" fmla="*/ 64 w 72"/>
                  <a:gd name="T37" fmla="*/ 68 h 80"/>
                  <a:gd name="T38" fmla="*/ 64 w 72"/>
                  <a:gd name="T39"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80">
                    <a:moveTo>
                      <a:pt x="60" y="0"/>
                    </a:moveTo>
                    <a:cubicBezTo>
                      <a:pt x="12" y="0"/>
                      <a:pt x="12" y="0"/>
                      <a:pt x="12" y="0"/>
                    </a:cubicBezTo>
                    <a:cubicBezTo>
                      <a:pt x="5" y="0"/>
                      <a:pt x="0" y="6"/>
                      <a:pt x="0" y="12"/>
                    </a:cubicBezTo>
                    <a:cubicBezTo>
                      <a:pt x="0" y="68"/>
                      <a:pt x="0" y="68"/>
                      <a:pt x="0" y="68"/>
                    </a:cubicBezTo>
                    <a:cubicBezTo>
                      <a:pt x="0" y="75"/>
                      <a:pt x="5" y="80"/>
                      <a:pt x="12" y="80"/>
                    </a:cubicBezTo>
                    <a:cubicBezTo>
                      <a:pt x="60" y="80"/>
                      <a:pt x="60" y="80"/>
                      <a:pt x="60" y="80"/>
                    </a:cubicBezTo>
                    <a:cubicBezTo>
                      <a:pt x="66" y="80"/>
                      <a:pt x="72" y="75"/>
                      <a:pt x="72" y="68"/>
                    </a:cubicBezTo>
                    <a:cubicBezTo>
                      <a:pt x="72" y="12"/>
                      <a:pt x="72" y="12"/>
                      <a:pt x="72" y="12"/>
                    </a:cubicBezTo>
                    <a:cubicBezTo>
                      <a:pt x="72" y="6"/>
                      <a:pt x="66" y="0"/>
                      <a:pt x="60" y="0"/>
                    </a:cubicBezTo>
                    <a:close/>
                    <a:moveTo>
                      <a:pt x="64" y="68"/>
                    </a:moveTo>
                    <a:cubicBezTo>
                      <a:pt x="64" y="70"/>
                      <a:pt x="62" y="72"/>
                      <a:pt x="60" y="72"/>
                    </a:cubicBezTo>
                    <a:cubicBezTo>
                      <a:pt x="12" y="72"/>
                      <a:pt x="12" y="72"/>
                      <a:pt x="12" y="72"/>
                    </a:cubicBezTo>
                    <a:cubicBezTo>
                      <a:pt x="10" y="72"/>
                      <a:pt x="8" y="70"/>
                      <a:pt x="8" y="68"/>
                    </a:cubicBezTo>
                    <a:cubicBezTo>
                      <a:pt x="8" y="12"/>
                      <a:pt x="8" y="12"/>
                      <a:pt x="8" y="12"/>
                    </a:cubicBezTo>
                    <a:cubicBezTo>
                      <a:pt x="8" y="10"/>
                      <a:pt x="10" y="8"/>
                      <a:pt x="12" y="8"/>
                    </a:cubicBezTo>
                    <a:cubicBezTo>
                      <a:pt x="60" y="8"/>
                      <a:pt x="60" y="8"/>
                      <a:pt x="60" y="8"/>
                    </a:cubicBezTo>
                    <a:cubicBezTo>
                      <a:pt x="62" y="8"/>
                      <a:pt x="64" y="10"/>
                      <a:pt x="64" y="12"/>
                    </a:cubicBezTo>
                    <a:lnTo>
                      <a:pt x="64" y="68"/>
                    </a:lnTo>
                    <a:close/>
                    <a:moveTo>
                      <a:pt x="64" y="68"/>
                    </a:moveTo>
                    <a:cubicBezTo>
                      <a:pt x="64" y="68"/>
                      <a:pt x="64" y="68"/>
                      <a:pt x="64" y="68"/>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16">
                <a:extLst>
                  <a:ext uri="{FF2B5EF4-FFF2-40B4-BE49-F238E27FC236}">
                    <a16:creationId xmlns:a16="http://schemas.microsoft.com/office/drawing/2014/main" id="{46C42CF7-DFA0-4C38-AA35-993CAA581E06}"/>
                  </a:ext>
                </a:extLst>
              </p:cNvPr>
              <p:cNvSpPr>
                <a:spLocks noEditPoints="1"/>
              </p:cNvSpPr>
              <p:nvPr/>
            </p:nvSpPr>
            <p:spPr bwMode="auto">
              <a:xfrm>
                <a:off x="4502151" y="2085975"/>
                <a:ext cx="182563" cy="212725"/>
              </a:xfrm>
              <a:custGeom>
                <a:avLst/>
                <a:gdLst>
                  <a:gd name="T0" fmla="*/ 6 w 43"/>
                  <a:gd name="T1" fmla="*/ 21 h 50"/>
                  <a:gd name="T2" fmla="*/ 21 w 43"/>
                  <a:gd name="T3" fmla="*/ 21 h 50"/>
                  <a:gd name="T4" fmla="*/ 27 w 43"/>
                  <a:gd name="T5" fmla="*/ 15 h 50"/>
                  <a:gd name="T6" fmla="*/ 27 w 43"/>
                  <a:gd name="T7" fmla="*/ 5 h 50"/>
                  <a:gd name="T8" fmla="*/ 21 w 43"/>
                  <a:gd name="T9" fmla="*/ 0 h 50"/>
                  <a:gd name="T10" fmla="*/ 6 w 43"/>
                  <a:gd name="T11" fmla="*/ 0 h 50"/>
                  <a:gd name="T12" fmla="*/ 0 w 43"/>
                  <a:gd name="T13" fmla="*/ 5 h 50"/>
                  <a:gd name="T14" fmla="*/ 0 w 43"/>
                  <a:gd name="T15" fmla="*/ 15 h 50"/>
                  <a:gd name="T16" fmla="*/ 6 w 43"/>
                  <a:gd name="T17" fmla="*/ 21 h 50"/>
                  <a:gd name="T18" fmla="*/ 8 w 43"/>
                  <a:gd name="T19" fmla="*/ 8 h 50"/>
                  <a:gd name="T20" fmla="*/ 19 w 43"/>
                  <a:gd name="T21" fmla="*/ 8 h 50"/>
                  <a:gd name="T22" fmla="*/ 19 w 43"/>
                  <a:gd name="T23" fmla="*/ 13 h 50"/>
                  <a:gd name="T24" fmla="*/ 8 w 43"/>
                  <a:gd name="T25" fmla="*/ 13 h 50"/>
                  <a:gd name="T26" fmla="*/ 8 w 43"/>
                  <a:gd name="T27" fmla="*/ 8 h 50"/>
                  <a:gd name="T28" fmla="*/ 39 w 43"/>
                  <a:gd name="T29" fmla="*/ 28 h 50"/>
                  <a:gd name="T30" fmla="*/ 4 w 43"/>
                  <a:gd name="T31" fmla="*/ 28 h 50"/>
                  <a:gd name="T32" fmla="*/ 0 w 43"/>
                  <a:gd name="T33" fmla="*/ 32 h 50"/>
                  <a:gd name="T34" fmla="*/ 4 w 43"/>
                  <a:gd name="T35" fmla="*/ 36 h 50"/>
                  <a:gd name="T36" fmla="*/ 39 w 43"/>
                  <a:gd name="T37" fmla="*/ 36 h 50"/>
                  <a:gd name="T38" fmla="*/ 43 w 43"/>
                  <a:gd name="T39" fmla="*/ 32 h 50"/>
                  <a:gd name="T40" fmla="*/ 39 w 43"/>
                  <a:gd name="T41" fmla="*/ 28 h 50"/>
                  <a:gd name="T42" fmla="*/ 39 w 43"/>
                  <a:gd name="T43" fmla="*/ 42 h 50"/>
                  <a:gd name="T44" fmla="*/ 4 w 43"/>
                  <a:gd name="T45" fmla="*/ 42 h 50"/>
                  <a:gd name="T46" fmla="*/ 0 w 43"/>
                  <a:gd name="T47" fmla="*/ 46 h 50"/>
                  <a:gd name="T48" fmla="*/ 4 w 43"/>
                  <a:gd name="T49" fmla="*/ 50 h 50"/>
                  <a:gd name="T50" fmla="*/ 39 w 43"/>
                  <a:gd name="T51" fmla="*/ 50 h 50"/>
                  <a:gd name="T52" fmla="*/ 43 w 43"/>
                  <a:gd name="T53" fmla="*/ 46 h 50"/>
                  <a:gd name="T54" fmla="*/ 39 w 43"/>
                  <a:gd name="T55" fmla="*/ 42 h 50"/>
                  <a:gd name="T56" fmla="*/ 39 w 43"/>
                  <a:gd name="T57" fmla="*/ 42 h 50"/>
                  <a:gd name="T58" fmla="*/ 39 w 43"/>
                  <a:gd name="T59"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50">
                    <a:moveTo>
                      <a:pt x="6" y="21"/>
                    </a:moveTo>
                    <a:cubicBezTo>
                      <a:pt x="21" y="21"/>
                      <a:pt x="21" y="21"/>
                      <a:pt x="21" y="21"/>
                    </a:cubicBezTo>
                    <a:cubicBezTo>
                      <a:pt x="24" y="21"/>
                      <a:pt x="27" y="18"/>
                      <a:pt x="27" y="15"/>
                    </a:cubicBezTo>
                    <a:cubicBezTo>
                      <a:pt x="27" y="5"/>
                      <a:pt x="27" y="5"/>
                      <a:pt x="27" y="5"/>
                    </a:cubicBezTo>
                    <a:cubicBezTo>
                      <a:pt x="27" y="2"/>
                      <a:pt x="24" y="0"/>
                      <a:pt x="21" y="0"/>
                    </a:cubicBezTo>
                    <a:cubicBezTo>
                      <a:pt x="6" y="0"/>
                      <a:pt x="6" y="0"/>
                      <a:pt x="6" y="0"/>
                    </a:cubicBezTo>
                    <a:cubicBezTo>
                      <a:pt x="3" y="0"/>
                      <a:pt x="0" y="2"/>
                      <a:pt x="0" y="5"/>
                    </a:cubicBezTo>
                    <a:cubicBezTo>
                      <a:pt x="0" y="15"/>
                      <a:pt x="0" y="15"/>
                      <a:pt x="0" y="15"/>
                    </a:cubicBezTo>
                    <a:cubicBezTo>
                      <a:pt x="0" y="18"/>
                      <a:pt x="3" y="21"/>
                      <a:pt x="6" y="21"/>
                    </a:cubicBezTo>
                    <a:close/>
                    <a:moveTo>
                      <a:pt x="8" y="8"/>
                    </a:moveTo>
                    <a:cubicBezTo>
                      <a:pt x="19" y="8"/>
                      <a:pt x="19" y="8"/>
                      <a:pt x="19" y="8"/>
                    </a:cubicBezTo>
                    <a:cubicBezTo>
                      <a:pt x="19" y="13"/>
                      <a:pt x="19" y="13"/>
                      <a:pt x="19" y="13"/>
                    </a:cubicBezTo>
                    <a:cubicBezTo>
                      <a:pt x="8" y="13"/>
                      <a:pt x="8" y="13"/>
                      <a:pt x="8" y="13"/>
                    </a:cubicBezTo>
                    <a:lnTo>
                      <a:pt x="8" y="8"/>
                    </a:lnTo>
                    <a:close/>
                    <a:moveTo>
                      <a:pt x="39" y="28"/>
                    </a:moveTo>
                    <a:cubicBezTo>
                      <a:pt x="4" y="28"/>
                      <a:pt x="4" y="28"/>
                      <a:pt x="4" y="28"/>
                    </a:cubicBezTo>
                    <a:cubicBezTo>
                      <a:pt x="2" y="28"/>
                      <a:pt x="0" y="30"/>
                      <a:pt x="0" y="32"/>
                    </a:cubicBezTo>
                    <a:cubicBezTo>
                      <a:pt x="0" y="34"/>
                      <a:pt x="2" y="36"/>
                      <a:pt x="4" y="36"/>
                    </a:cubicBezTo>
                    <a:cubicBezTo>
                      <a:pt x="39" y="36"/>
                      <a:pt x="39" y="36"/>
                      <a:pt x="39" y="36"/>
                    </a:cubicBezTo>
                    <a:cubicBezTo>
                      <a:pt x="41" y="36"/>
                      <a:pt x="43" y="34"/>
                      <a:pt x="43" y="32"/>
                    </a:cubicBezTo>
                    <a:cubicBezTo>
                      <a:pt x="43" y="30"/>
                      <a:pt x="41" y="28"/>
                      <a:pt x="39" y="28"/>
                    </a:cubicBezTo>
                    <a:close/>
                    <a:moveTo>
                      <a:pt x="39" y="42"/>
                    </a:moveTo>
                    <a:cubicBezTo>
                      <a:pt x="4" y="42"/>
                      <a:pt x="4" y="42"/>
                      <a:pt x="4" y="42"/>
                    </a:cubicBezTo>
                    <a:cubicBezTo>
                      <a:pt x="2" y="42"/>
                      <a:pt x="0" y="44"/>
                      <a:pt x="0" y="46"/>
                    </a:cubicBezTo>
                    <a:cubicBezTo>
                      <a:pt x="0" y="48"/>
                      <a:pt x="2" y="50"/>
                      <a:pt x="4" y="50"/>
                    </a:cubicBezTo>
                    <a:cubicBezTo>
                      <a:pt x="39" y="50"/>
                      <a:pt x="39" y="50"/>
                      <a:pt x="39" y="50"/>
                    </a:cubicBezTo>
                    <a:cubicBezTo>
                      <a:pt x="41" y="50"/>
                      <a:pt x="43" y="48"/>
                      <a:pt x="43" y="46"/>
                    </a:cubicBezTo>
                    <a:cubicBezTo>
                      <a:pt x="43" y="44"/>
                      <a:pt x="41" y="42"/>
                      <a:pt x="39" y="42"/>
                    </a:cubicBezTo>
                    <a:close/>
                    <a:moveTo>
                      <a:pt x="39" y="42"/>
                    </a:moveTo>
                    <a:cubicBezTo>
                      <a:pt x="39" y="42"/>
                      <a:pt x="39" y="42"/>
                      <a:pt x="39" y="42"/>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6" name="组合 5">
            <a:extLst>
              <a:ext uri="{FF2B5EF4-FFF2-40B4-BE49-F238E27FC236}">
                <a16:creationId xmlns:a16="http://schemas.microsoft.com/office/drawing/2014/main" id="{7A1412C9-EA07-4F88-9F07-3DE6F36AC801}"/>
              </a:ext>
            </a:extLst>
          </p:cNvPr>
          <p:cNvGrpSpPr/>
          <p:nvPr/>
        </p:nvGrpSpPr>
        <p:grpSpPr>
          <a:xfrm>
            <a:off x="8760435" y="4169924"/>
            <a:ext cx="1521154" cy="1106116"/>
            <a:chOff x="10202669" y="2969571"/>
            <a:chExt cx="1521154" cy="1106116"/>
          </a:xfrm>
        </p:grpSpPr>
        <p:grpSp>
          <p:nvGrpSpPr>
            <p:cNvPr id="72" name="îṩľiḑè">
              <a:extLst>
                <a:ext uri="{FF2B5EF4-FFF2-40B4-BE49-F238E27FC236}">
                  <a16:creationId xmlns:a16="http://schemas.microsoft.com/office/drawing/2014/main" id="{0C1F85E5-2F24-4E8E-B76B-16FD0BF45E02}"/>
                </a:ext>
              </a:extLst>
            </p:cNvPr>
            <p:cNvGrpSpPr/>
            <p:nvPr/>
          </p:nvGrpSpPr>
          <p:grpSpPr>
            <a:xfrm flipV="1">
              <a:off x="10202669" y="2969571"/>
              <a:ext cx="1521154" cy="660376"/>
              <a:chOff x="1785938" y="1587962"/>
              <a:chExt cx="1217700" cy="528638"/>
            </a:xfrm>
          </p:grpSpPr>
          <p:sp>
            <p:nvSpPr>
              <p:cNvPr id="73" name="ïṩľíďè">
                <a:extLst>
                  <a:ext uri="{FF2B5EF4-FFF2-40B4-BE49-F238E27FC236}">
                    <a16:creationId xmlns:a16="http://schemas.microsoft.com/office/drawing/2014/main" id="{E51547A2-8C62-45E1-B7D5-044F36801DB4}"/>
                  </a:ext>
                </a:extLst>
              </p:cNvPr>
              <p:cNvSpPr/>
              <p:nvPr/>
            </p:nvSpPr>
            <p:spPr>
              <a:xfrm rot="2217923" flipV="1">
                <a:off x="2789202" y="1635101"/>
                <a:ext cx="214436" cy="161319"/>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74" name="isḻîḓe">
                <a:extLst>
                  <a:ext uri="{FF2B5EF4-FFF2-40B4-BE49-F238E27FC236}">
                    <a16:creationId xmlns:a16="http://schemas.microsoft.com/office/drawing/2014/main" id="{1DD99D45-A5B0-4BBA-916F-4019C358212E}"/>
                  </a:ext>
                </a:extLst>
              </p:cNvPr>
              <p:cNvSpPr/>
              <p:nvPr/>
            </p:nvSpPr>
            <p:spPr>
              <a:xfrm>
                <a:off x="1785938" y="1587962"/>
                <a:ext cx="1074906" cy="528638"/>
              </a:xfrm>
              <a:prstGeom prst="parallelogram">
                <a:avLst>
                  <a:gd name="adj" fmla="val 7372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75" name="îṧḻíḓê">
              <a:extLst>
                <a:ext uri="{FF2B5EF4-FFF2-40B4-BE49-F238E27FC236}">
                  <a16:creationId xmlns:a16="http://schemas.microsoft.com/office/drawing/2014/main" id="{DBD08E1A-6F9D-4154-85DA-312A0F76CD8A}"/>
                </a:ext>
              </a:extLst>
            </p:cNvPr>
            <p:cNvSpPr/>
            <p:nvPr/>
          </p:nvSpPr>
          <p:spPr>
            <a:xfrm>
              <a:off x="10791446" y="3502337"/>
              <a:ext cx="573350" cy="573350"/>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bodyPr>
            <a:lstStyle/>
            <a:p>
              <a:pPr algn="ctr"/>
              <a:r>
                <a:rPr lang="en-US" sz="2400" b="1" dirty="0">
                  <a:latin typeface="思源黑体" panose="020B0400000000000000" pitchFamily="34" charset="-122"/>
                  <a:ea typeface="思源黑体" panose="020B0400000000000000" pitchFamily="34" charset="-122"/>
                  <a:sym typeface="思源黑体" panose="020B0400000000000000" pitchFamily="34" charset="-122"/>
                </a:rPr>
                <a:t>6</a:t>
              </a:r>
              <a:endParaRPr lang="ar-SA" sz="2400" b="1" dirty="0">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76" name="Freeform 7">
              <a:extLst>
                <a:ext uri="{FF2B5EF4-FFF2-40B4-BE49-F238E27FC236}">
                  <a16:creationId xmlns:a16="http://schemas.microsoft.com/office/drawing/2014/main" id="{026AB880-977D-4BAB-99B4-868D8E7E3B4D}"/>
                </a:ext>
              </a:extLst>
            </p:cNvPr>
            <p:cNvSpPr>
              <a:spLocks noEditPoints="1"/>
            </p:cNvSpPr>
            <p:nvPr/>
          </p:nvSpPr>
          <p:spPr bwMode="auto">
            <a:xfrm>
              <a:off x="10674469" y="3027431"/>
              <a:ext cx="423863" cy="392113"/>
            </a:xfrm>
            <a:custGeom>
              <a:avLst/>
              <a:gdLst>
                <a:gd name="T0" fmla="*/ 50 w 100"/>
                <a:gd name="T1" fmla="*/ 84 h 92"/>
                <a:gd name="T2" fmla="*/ 87 w 100"/>
                <a:gd name="T3" fmla="*/ 66 h 92"/>
                <a:gd name="T4" fmla="*/ 68 w 100"/>
                <a:gd name="T5" fmla="*/ 57 h 92"/>
                <a:gd name="T6" fmla="*/ 59 w 100"/>
                <a:gd name="T7" fmla="*/ 66 h 92"/>
                <a:gd name="T8" fmla="*/ 59 w 100"/>
                <a:gd name="T9" fmla="*/ 66 h 92"/>
                <a:gd name="T10" fmla="*/ 58 w 100"/>
                <a:gd name="T11" fmla="*/ 66 h 92"/>
                <a:gd name="T12" fmla="*/ 35 w 100"/>
                <a:gd name="T13" fmla="*/ 77 h 92"/>
                <a:gd name="T14" fmla="*/ 50 w 100"/>
                <a:gd name="T15" fmla="*/ 84 h 92"/>
                <a:gd name="T16" fmla="*/ 41 w 100"/>
                <a:gd name="T17" fmla="*/ 52 h 92"/>
                <a:gd name="T18" fmla="*/ 12 w 100"/>
                <a:gd name="T19" fmla="*/ 66 h 92"/>
                <a:gd name="T20" fmla="*/ 27 w 100"/>
                <a:gd name="T21" fmla="*/ 73 h 92"/>
                <a:gd name="T22" fmla="*/ 50 w 100"/>
                <a:gd name="T23" fmla="*/ 62 h 92"/>
                <a:gd name="T24" fmla="*/ 41 w 100"/>
                <a:gd name="T25" fmla="*/ 52 h 92"/>
                <a:gd name="T26" fmla="*/ 57 w 100"/>
                <a:gd name="T27" fmla="*/ 7 h 92"/>
                <a:gd name="T28" fmla="*/ 38 w 100"/>
                <a:gd name="T29" fmla="*/ 27 h 92"/>
                <a:gd name="T30" fmla="*/ 57 w 100"/>
                <a:gd name="T31" fmla="*/ 58 h 92"/>
                <a:gd name="T32" fmla="*/ 76 w 100"/>
                <a:gd name="T33" fmla="*/ 27 h 92"/>
                <a:gd name="T34" fmla="*/ 57 w 100"/>
                <a:gd name="T35" fmla="*/ 7 h 92"/>
                <a:gd name="T36" fmla="*/ 98 w 100"/>
                <a:gd name="T37" fmla="*/ 63 h 92"/>
                <a:gd name="T38" fmla="*/ 100 w 100"/>
                <a:gd name="T39" fmla="*/ 66 h 92"/>
                <a:gd name="T40" fmla="*/ 98 w 100"/>
                <a:gd name="T41" fmla="*/ 70 h 92"/>
                <a:gd name="T42" fmla="*/ 51 w 100"/>
                <a:gd name="T43" fmla="*/ 92 h 92"/>
                <a:gd name="T44" fmla="*/ 50 w 100"/>
                <a:gd name="T45" fmla="*/ 92 h 92"/>
                <a:gd name="T46" fmla="*/ 48 w 100"/>
                <a:gd name="T47" fmla="*/ 92 h 92"/>
                <a:gd name="T48" fmla="*/ 2 w 100"/>
                <a:gd name="T49" fmla="*/ 70 h 92"/>
                <a:gd name="T50" fmla="*/ 0 w 100"/>
                <a:gd name="T51" fmla="*/ 66 h 92"/>
                <a:gd name="T52" fmla="*/ 2 w 100"/>
                <a:gd name="T53" fmla="*/ 63 h 92"/>
                <a:gd name="T54" fmla="*/ 37 w 100"/>
                <a:gd name="T55" fmla="*/ 46 h 92"/>
                <a:gd name="T56" fmla="*/ 30 w 100"/>
                <a:gd name="T57" fmla="*/ 27 h 92"/>
                <a:gd name="T58" fmla="*/ 57 w 100"/>
                <a:gd name="T59" fmla="*/ 0 h 92"/>
                <a:gd name="T60" fmla="*/ 83 w 100"/>
                <a:gd name="T61" fmla="*/ 27 h 92"/>
                <a:gd name="T62" fmla="*/ 73 w 100"/>
                <a:gd name="T63" fmla="*/ 51 h 92"/>
                <a:gd name="T64" fmla="*/ 98 w 100"/>
                <a:gd name="T65" fmla="*/ 63 h 92"/>
                <a:gd name="T66" fmla="*/ 63 w 100"/>
                <a:gd name="T67" fmla="*/ 26 h 92"/>
                <a:gd name="T68" fmla="*/ 57 w 100"/>
                <a:gd name="T69" fmla="*/ 33 h 92"/>
                <a:gd name="T70" fmla="*/ 51 w 100"/>
                <a:gd name="T71" fmla="*/ 26 h 92"/>
                <a:gd name="T72" fmla="*/ 57 w 100"/>
                <a:gd name="T73" fmla="*/ 20 h 92"/>
                <a:gd name="T74" fmla="*/ 63 w 100"/>
                <a:gd name="T75" fmla="*/ 26 h 92"/>
                <a:gd name="T76" fmla="*/ 63 w 100"/>
                <a:gd name="T77" fmla="*/ 26 h 92"/>
                <a:gd name="T78" fmla="*/ 63 w 100"/>
                <a:gd name="T79" fmla="*/ 2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92">
                  <a:moveTo>
                    <a:pt x="50" y="84"/>
                  </a:moveTo>
                  <a:cubicBezTo>
                    <a:pt x="87" y="66"/>
                    <a:pt x="87" y="66"/>
                    <a:pt x="87" y="66"/>
                  </a:cubicBezTo>
                  <a:cubicBezTo>
                    <a:pt x="68" y="57"/>
                    <a:pt x="68" y="57"/>
                    <a:pt x="68" y="57"/>
                  </a:cubicBezTo>
                  <a:cubicBezTo>
                    <a:pt x="63" y="62"/>
                    <a:pt x="60" y="65"/>
                    <a:pt x="59" y="66"/>
                  </a:cubicBezTo>
                  <a:cubicBezTo>
                    <a:pt x="59" y="66"/>
                    <a:pt x="59" y="66"/>
                    <a:pt x="59" y="66"/>
                  </a:cubicBezTo>
                  <a:cubicBezTo>
                    <a:pt x="59" y="66"/>
                    <a:pt x="58" y="66"/>
                    <a:pt x="58" y="66"/>
                  </a:cubicBezTo>
                  <a:cubicBezTo>
                    <a:pt x="35" y="77"/>
                    <a:pt x="35" y="77"/>
                    <a:pt x="35" y="77"/>
                  </a:cubicBezTo>
                  <a:lnTo>
                    <a:pt x="50" y="84"/>
                  </a:lnTo>
                  <a:close/>
                  <a:moveTo>
                    <a:pt x="41" y="52"/>
                  </a:moveTo>
                  <a:cubicBezTo>
                    <a:pt x="12" y="66"/>
                    <a:pt x="12" y="66"/>
                    <a:pt x="12" y="66"/>
                  </a:cubicBezTo>
                  <a:cubicBezTo>
                    <a:pt x="27" y="73"/>
                    <a:pt x="27" y="73"/>
                    <a:pt x="27" y="73"/>
                  </a:cubicBezTo>
                  <a:cubicBezTo>
                    <a:pt x="50" y="62"/>
                    <a:pt x="50" y="62"/>
                    <a:pt x="50" y="62"/>
                  </a:cubicBezTo>
                  <a:cubicBezTo>
                    <a:pt x="48" y="59"/>
                    <a:pt x="44" y="56"/>
                    <a:pt x="41" y="52"/>
                  </a:cubicBezTo>
                  <a:close/>
                  <a:moveTo>
                    <a:pt x="57" y="7"/>
                  </a:moveTo>
                  <a:cubicBezTo>
                    <a:pt x="46" y="7"/>
                    <a:pt x="38" y="16"/>
                    <a:pt x="38" y="27"/>
                  </a:cubicBezTo>
                  <a:cubicBezTo>
                    <a:pt x="38" y="38"/>
                    <a:pt x="50" y="51"/>
                    <a:pt x="57" y="58"/>
                  </a:cubicBezTo>
                  <a:cubicBezTo>
                    <a:pt x="64" y="51"/>
                    <a:pt x="76" y="37"/>
                    <a:pt x="76" y="27"/>
                  </a:cubicBezTo>
                  <a:cubicBezTo>
                    <a:pt x="76" y="16"/>
                    <a:pt x="67" y="7"/>
                    <a:pt x="57" y="7"/>
                  </a:cubicBezTo>
                  <a:close/>
                  <a:moveTo>
                    <a:pt x="98" y="63"/>
                  </a:moveTo>
                  <a:cubicBezTo>
                    <a:pt x="99" y="63"/>
                    <a:pt x="100" y="65"/>
                    <a:pt x="100" y="66"/>
                  </a:cubicBezTo>
                  <a:cubicBezTo>
                    <a:pt x="100" y="68"/>
                    <a:pt x="99" y="69"/>
                    <a:pt x="98" y="70"/>
                  </a:cubicBezTo>
                  <a:cubicBezTo>
                    <a:pt x="51" y="92"/>
                    <a:pt x="51" y="92"/>
                    <a:pt x="51" y="92"/>
                  </a:cubicBezTo>
                  <a:cubicBezTo>
                    <a:pt x="51" y="92"/>
                    <a:pt x="50" y="92"/>
                    <a:pt x="50" y="92"/>
                  </a:cubicBezTo>
                  <a:cubicBezTo>
                    <a:pt x="49" y="92"/>
                    <a:pt x="49" y="92"/>
                    <a:pt x="48" y="92"/>
                  </a:cubicBezTo>
                  <a:cubicBezTo>
                    <a:pt x="2" y="70"/>
                    <a:pt x="2" y="70"/>
                    <a:pt x="2" y="70"/>
                  </a:cubicBezTo>
                  <a:cubicBezTo>
                    <a:pt x="1" y="69"/>
                    <a:pt x="0" y="68"/>
                    <a:pt x="0" y="66"/>
                  </a:cubicBezTo>
                  <a:cubicBezTo>
                    <a:pt x="0" y="65"/>
                    <a:pt x="1" y="63"/>
                    <a:pt x="2" y="63"/>
                  </a:cubicBezTo>
                  <a:cubicBezTo>
                    <a:pt x="37" y="46"/>
                    <a:pt x="37" y="46"/>
                    <a:pt x="37" y="46"/>
                  </a:cubicBezTo>
                  <a:cubicBezTo>
                    <a:pt x="33" y="40"/>
                    <a:pt x="30" y="33"/>
                    <a:pt x="30" y="27"/>
                  </a:cubicBezTo>
                  <a:cubicBezTo>
                    <a:pt x="30" y="12"/>
                    <a:pt x="42" y="0"/>
                    <a:pt x="57" y="0"/>
                  </a:cubicBezTo>
                  <a:cubicBezTo>
                    <a:pt x="71" y="0"/>
                    <a:pt x="83" y="12"/>
                    <a:pt x="83" y="27"/>
                  </a:cubicBezTo>
                  <a:cubicBezTo>
                    <a:pt x="83" y="35"/>
                    <a:pt x="78" y="44"/>
                    <a:pt x="73" y="51"/>
                  </a:cubicBezTo>
                  <a:lnTo>
                    <a:pt x="98" y="63"/>
                  </a:lnTo>
                  <a:close/>
                  <a:moveTo>
                    <a:pt x="63" y="26"/>
                  </a:moveTo>
                  <a:cubicBezTo>
                    <a:pt x="63" y="30"/>
                    <a:pt x="60" y="33"/>
                    <a:pt x="57" y="33"/>
                  </a:cubicBezTo>
                  <a:cubicBezTo>
                    <a:pt x="53" y="33"/>
                    <a:pt x="51" y="30"/>
                    <a:pt x="51" y="26"/>
                  </a:cubicBezTo>
                  <a:cubicBezTo>
                    <a:pt x="51" y="23"/>
                    <a:pt x="53" y="20"/>
                    <a:pt x="57" y="20"/>
                  </a:cubicBezTo>
                  <a:cubicBezTo>
                    <a:pt x="60" y="20"/>
                    <a:pt x="63" y="23"/>
                    <a:pt x="63" y="26"/>
                  </a:cubicBezTo>
                  <a:close/>
                  <a:moveTo>
                    <a:pt x="63" y="26"/>
                  </a:moveTo>
                  <a:cubicBezTo>
                    <a:pt x="63" y="26"/>
                    <a:pt x="63" y="26"/>
                    <a:pt x="63" y="2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00" name="组合 99">
            <a:extLst>
              <a:ext uri="{FF2B5EF4-FFF2-40B4-BE49-F238E27FC236}">
                <a16:creationId xmlns:a16="http://schemas.microsoft.com/office/drawing/2014/main" id="{76A0F33D-187B-4B97-B3FA-69E56C884FAF}"/>
              </a:ext>
            </a:extLst>
          </p:cNvPr>
          <p:cNvGrpSpPr/>
          <p:nvPr/>
        </p:nvGrpSpPr>
        <p:grpSpPr>
          <a:xfrm>
            <a:off x="10506427" y="3754410"/>
            <a:ext cx="1521154" cy="1112472"/>
            <a:chOff x="4197754" y="2670618"/>
            <a:chExt cx="1521154" cy="1112472"/>
          </a:xfrm>
        </p:grpSpPr>
        <p:grpSp>
          <p:nvGrpSpPr>
            <p:cNvPr id="101" name="ïśḷïḋè">
              <a:extLst>
                <a:ext uri="{FF2B5EF4-FFF2-40B4-BE49-F238E27FC236}">
                  <a16:creationId xmlns:a16="http://schemas.microsoft.com/office/drawing/2014/main" id="{3ADA02C8-35E4-4372-B31B-573D3CC93CD8}"/>
                </a:ext>
              </a:extLst>
            </p:cNvPr>
            <p:cNvGrpSpPr/>
            <p:nvPr/>
          </p:nvGrpSpPr>
          <p:grpSpPr>
            <a:xfrm>
              <a:off x="4197754" y="3122714"/>
              <a:ext cx="1521154" cy="660376"/>
              <a:chOff x="1785938" y="1587962"/>
              <a:chExt cx="1217700" cy="528638"/>
            </a:xfrm>
          </p:grpSpPr>
          <p:sp>
            <p:nvSpPr>
              <p:cNvPr id="104" name="ïṡļíde">
                <a:extLst>
                  <a:ext uri="{FF2B5EF4-FFF2-40B4-BE49-F238E27FC236}">
                    <a16:creationId xmlns:a16="http://schemas.microsoft.com/office/drawing/2014/main" id="{88435090-F271-4428-BA05-A45EA7CB6655}"/>
                  </a:ext>
                </a:extLst>
              </p:cNvPr>
              <p:cNvSpPr/>
              <p:nvPr/>
            </p:nvSpPr>
            <p:spPr>
              <a:xfrm rot="2217923" flipV="1">
                <a:off x="2789202" y="1635101"/>
                <a:ext cx="214436" cy="161319"/>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05" name="ïśľíḑe">
                <a:extLst>
                  <a:ext uri="{FF2B5EF4-FFF2-40B4-BE49-F238E27FC236}">
                    <a16:creationId xmlns:a16="http://schemas.microsoft.com/office/drawing/2014/main" id="{7B2E286D-C5DB-48AA-B7C9-7AE08C2066D3}"/>
                  </a:ext>
                </a:extLst>
              </p:cNvPr>
              <p:cNvSpPr/>
              <p:nvPr/>
            </p:nvSpPr>
            <p:spPr>
              <a:xfrm>
                <a:off x="1785938" y="1587962"/>
                <a:ext cx="1074906" cy="528638"/>
              </a:xfrm>
              <a:prstGeom prst="parallelogram">
                <a:avLst>
                  <a:gd name="adj" fmla="val 737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102" name="îṣľíḑe">
              <a:extLst>
                <a:ext uri="{FF2B5EF4-FFF2-40B4-BE49-F238E27FC236}">
                  <a16:creationId xmlns:a16="http://schemas.microsoft.com/office/drawing/2014/main" id="{060F05CE-30DC-4479-9D4B-3006AD053C85}"/>
                </a:ext>
              </a:extLst>
            </p:cNvPr>
            <p:cNvSpPr/>
            <p:nvPr/>
          </p:nvSpPr>
          <p:spPr>
            <a:xfrm>
              <a:off x="4786532" y="2670618"/>
              <a:ext cx="573350" cy="57335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bodyPr>
            <a:lstStyle/>
            <a:p>
              <a:pPr algn="ctr"/>
              <a:r>
                <a:rPr lang="ar-SA" sz="2400" b="1">
                  <a:latin typeface="思源黑体" panose="020B0400000000000000" pitchFamily="34" charset="-122"/>
                  <a:ea typeface="思源黑体" panose="020B0400000000000000" pitchFamily="34" charset="-122"/>
                  <a:sym typeface="思源黑体" panose="020B0400000000000000" pitchFamily="34" charset="-122"/>
                </a:rPr>
                <a:t>3</a:t>
              </a:r>
            </a:p>
          </p:txBody>
        </p:sp>
        <p:sp>
          <p:nvSpPr>
            <p:cNvPr id="103" name="Freeform 9">
              <a:extLst>
                <a:ext uri="{FF2B5EF4-FFF2-40B4-BE49-F238E27FC236}">
                  <a16:creationId xmlns:a16="http://schemas.microsoft.com/office/drawing/2014/main" id="{D13D6544-71F2-4ED0-8272-0D337DF1BD8A}"/>
                </a:ext>
              </a:extLst>
            </p:cNvPr>
            <p:cNvSpPr>
              <a:spLocks noEditPoints="1"/>
            </p:cNvSpPr>
            <p:nvPr/>
          </p:nvSpPr>
          <p:spPr bwMode="auto">
            <a:xfrm>
              <a:off x="4617426" y="3313043"/>
              <a:ext cx="355600" cy="357188"/>
            </a:xfrm>
            <a:custGeom>
              <a:avLst/>
              <a:gdLst>
                <a:gd name="T0" fmla="*/ 30 w 84"/>
                <a:gd name="T1" fmla="*/ 30 h 84"/>
                <a:gd name="T2" fmla="*/ 8 w 84"/>
                <a:gd name="T3" fmla="*/ 7 h 84"/>
                <a:gd name="T4" fmla="*/ 34 w 84"/>
                <a:gd name="T5" fmla="*/ 38 h 84"/>
                <a:gd name="T6" fmla="*/ 0 w 84"/>
                <a:gd name="T7" fmla="*/ 34 h 84"/>
                <a:gd name="T8" fmla="*/ 4 w 84"/>
                <a:gd name="T9" fmla="*/ 0 h 84"/>
                <a:gd name="T10" fmla="*/ 37 w 84"/>
                <a:gd name="T11" fmla="*/ 1 h 84"/>
                <a:gd name="T12" fmla="*/ 38 w 84"/>
                <a:gd name="T13" fmla="*/ 34 h 84"/>
                <a:gd name="T14" fmla="*/ 34 w 84"/>
                <a:gd name="T15" fmla="*/ 38 h 84"/>
                <a:gd name="T16" fmla="*/ 77 w 84"/>
                <a:gd name="T17" fmla="*/ 30 h 84"/>
                <a:gd name="T18" fmla="*/ 54 w 84"/>
                <a:gd name="T19" fmla="*/ 7 h 84"/>
                <a:gd name="T20" fmla="*/ 81 w 84"/>
                <a:gd name="T21" fmla="*/ 38 h 84"/>
                <a:gd name="T22" fmla="*/ 47 w 84"/>
                <a:gd name="T23" fmla="*/ 34 h 84"/>
                <a:gd name="T24" fmla="*/ 51 w 84"/>
                <a:gd name="T25" fmla="*/ 0 h 84"/>
                <a:gd name="T26" fmla="*/ 84 w 84"/>
                <a:gd name="T27" fmla="*/ 4 h 84"/>
                <a:gd name="T28" fmla="*/ 81 w 84"/>
                <a:gd name="T29" fmla="*/ 38 h 84"/>
                <a:gd name="T30" fmla="*/ 30 w 84"/>
                <a:gd name="T31" fmla="*/ 77 h 84"/>
                <a:gd name="T32" fmla="*/ 8 w 84"/>
                <a:gd name="T33" fmla="*/ 54 h 84"/>
                <a:gd name="T34" fmla="*/ 34 w 84"/>
                <a:gd name="T35" fmla="*/ 84 h 84"/>
                <a:gd name="T36" fmla="*/ 0 w 84"/>
                <a:gd name="T37" fmla="*/ 81 h 84"/>
                <a:gd name="T38" fmla="*/ 2 w 84"/>
                <a:gd name="T39" fmla="*/ 48 h 84"/>
                <a:gd name="T40" fmla="*/ 34 w 84"/>
                <a:gd name="T41" fmla="*/ 47 h 84"/>
                <a:gd name="T42" fmla="*/ 38 w 84"/>
                <a:gd name="T43" fmla="*/ 50 h 84"/>
                <a:gd name="T44" fmla="*/ 37 w 84"/>
                <a:gd name="T45" fmla="*/ 83 h 84"/>
                <a:gd name="T46" fmla="*/ 54 w 84"/>
                <a:gd name="T47" fmla="*/ 77 h 84"/>
                <a:gd name="T48" fmla="*/ 77 w 84"/>
                <a:gd name="T49" fmla="*/ 54 h 84"/>
                <a:gd name="T50" fmla="*/ 54 w 84"/>
                <a:gd name="T51" fmla="*/ 77 h 84"/>
                <a:gd name="T52" fmla="*/ 51 w 84"/>
                <a:gd name="T53" fmla="*/ 84 h 84"/>
                <a:gd name="T54" fmla="*/ 47 w 84"/>
                <a:gd name="T55" fmla="*/ 50 h 84"/>
                <a:gd name="T56" fmla="*/ 51 w 84"/>
                <a:gd name="T57" fmla="*/ 47 h 84"/>
                <a:gd name="T58" fmla="*/ 83 w 84"/>
                <a:gd name="T59" fmla="*/ 48 h 84"/>
                <a:gd name="T60" fmla="*/ 84 w 84"/>
                <a:gd name="T61" fmla="*/ 81 h 84"/>
                <a:gd name="T62" fmla="*/ 81 w 84"/>
                <a:gd name="T6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84">
                  <a:moveTo>
                    <a:pt x="8" y="30"/>
                  </a:moveTo>
                  <a:cubicBezTo>
                    <a:pt x="30" y="30"/>
                    <a:pt x="30" y="30"/>
                    <a:pt x="30" y="30"/>
                  </a:cubicBezTo>
                  <a:cubicBezTo>
                    <a:pt x="30" y="7"/>
                    <a:pt x="30" y="7"/>
                    <a:pt x="30" y="7"/>
                  </a:cubicBezTo>
                  <a:cubicBezTo>
                    <a:pt x="8" y="7"/>
                    <a:pt x="8" y="7"/>
                    <a:pt x="8" y="7"/>
                  </a:cubicBezTo>
                  <a:lnTo>
                    <a:pt x="8" y="30"/>
                  </a:lnTo>
                  <a:close/>
                  <a:moveTo>
                    <a:pt x="34" y="38"/>
                  </a:moveTo>
                  <a:cubicBezTo>
                    <a:pt x="4" y="38"/>
                    <a:pt x="4" y="38"/>
                    <a:pt x="4" y="38"/>
                  </a:cubicBezTo>
                  <a:cubicBezTo>
                    <a:pt x="2" y="38"/>
                    <a:pt x="0" y="36"/>
                    <a:pt x="0" y="34"/>
                  </a:cubicBezTo>
                  <a:cubicBezTo>
                    <a:pt x="0" y="4"/>
                    <a:pt x="0" y="4"/>
                    <a:pt x="0" y="4"/>
                  </a:cubicBezTo>
                  <a:cubicBezTo>
                    <a:pt x="0" y="2"/>
                    <a:pt x="2" y="0"/>
                    <a:pt x="4" y="0"/>
                  </a:cubicBezTo>
                  <a:cubicBezTo>
                    <a:pt x="34" y="0"/>
                    <a:pt x="34" y="0"/>
                    <a:pt x="34" y="0"/>
                  </a:cubicBezTo>
                  <a:cubicBezTo>
                    <a:pt x="35" y="0"/>
                    <a:pt x="36" y="1"/>
                    <a:pt x="37" y="1"/>
                  </a:cubicBezTo>
                  <a:cubicBezTo>
                    <a:pt x="37" y="2"/>
                    <a:pt x="38" y="3"/>
                    <a:pt x="38" y="4"/>
                  </a:cubicBezTo>
                  <a:cubicBezTo>
                    <a:pt x="38" y="34"/>
                    <a:pt x="38" y="34"/>
                    <a:pt x="38" y="34"/>
                  </a:cubicBezTo>
                  <a:cubicBezTo>
                    <a:pt x="38" y="35"/>
                    <a:pt x="37" y="36"/>
                    <a:pt x="37" y="36"/>
                  </a:cubicBezTo>
                  <a:cubicBezTo>
                    <a:pt x="36" y="37"/>
                    <a:pt x="35" y="38"/>
                    <a:pt x="34" y="38"/>
                  </a:cubicBezTo>
                  <a:close/>
                  <a:moveTo>
                    <a:pt x="54" y="30"/>
                  </a:moveTo>
                  <a:cubicBezTo>
                    <a:pt x="77" y="30"/>
                    <a:pt x="77" y="30"/>
                    <a:pt x="77" y="30"/>
                  </a:cubicBezTo>
                  <a:cubicBezTo>
                    <a:pt x="77" y="7"/>
                    <a:pt x="77" y="7"/>
                    <a:pt x="77" y="7"/>
                  </a:cubicBezTo>
                  <a:cubicBezTo>
                    <a:pt x="54" y="7"/>
                    <a:pt x="54" y="7"/>
                    <a:pt x="54" y="7"/>
                  </a:cubicBezTo>
                  <a:lnTo>
                    <a:pt x="54" y="30"/>
                  </a:lnTo>
                  <a:close/>
                  <a:moveTo>
                    <a:pt x="81" y="38"/>
                  </a:moveTo>
                  <a:cubicBezTo>
                    <a:pt x="51" y="38"/>
                    <a:pt x="51" y="38"/>
                    <a:pt x="51" y="38"/>
                  </a:cubicBezTo>
                  <a:cubicBezTo>
                    <a:pt x="49" y="38"/>
                    <a:pt x="47" y="36"/>
                    <a:pt x="47" y="34"/>
                  </a:cubicBezTo>
                  <a:cubicBezTo>
                    <a:pt x="47" y="4"/>
                    <a:pt x="47" y="4"/>
                    <a:pt x="47" y="4"/>
                  </a:cubicBezTo>
                  <a:cubicBezTo>
                    <a:pt x="47" y="2"/>
                    <a:pt x="49" y="0"/>
                    <a:pt x="51" y="0"/>
                  </a:cubicBezTo>
                  <a:cubicBezTo>
                    <a:pt x="81" y="0"/>
                    <a:pt x="81" y="0"/>
                    <a:pt x="81" y="0"/>
                  </a:cubicBezTo>
                  <a:cubicBezTo>
                    <a:pt x="83" y="0"/>
                    <a:pt x="84" y="2"/>
                    <a:pt x="84" y="4"/>
                  </a:cubicBezTo>
                  <a:cubicBezTo>
                    <a:pt x="84" y="34"/>
                    <a:pt x="84" y="34"/>
                    <a:pt x="84" y="34"/>
                  </a:cubicBezTo>
                  <a:cubicBezTo>
                    <a:pt x="84" y="36"/>
                    <a:pt x="83" y="38"/>
                    <a:pt x="81" y="38"/>
                  </a:cubicBezTo>
                  <a:close/>
                  <a:moveTo>
                    <a:pt x="8" y="77"/>
                  </a:moveTo>
                  <a:cubicBezTo>
                    <a:pt x="30" y="77"/>
                    <a:pt x="30" y="77"/>
                    <a:pt x="30" y="77"/>
                  </a:cubicBezTo>
                  <a:cubicBezTo>
                    <a:pt x="30" y="54"/>
                    <a:pt x="30" y="54"/>
                    <a:pt x="30" y="54"/>
                  </a:cubicBezTo>
                  <a:cubicBezTo>
                    <a:pt x="8" y="54"/>
                    <a:pt x="8" y="54"/>
                    <a:pt x="8" y="54"/>
                  </a:cubicBezTo>
                  <a:lnTo>
                    <a:pt x="8" y="77"/>
                  </a:lnTo>
                  <a:close/>
                  <a:moveTo>
                    <a:pt x="34" y="84"/>
                  </a:moveTo>
                  <a:cubicBezTo>
                    <a:pt x="4" y="84"/>
                    <a:pt x="4" y="84"/>
                    <a:pt x="4" y="84"/>
                  </a:cubicBezTo>
                  <a:cubicBezTo>
                    <a:pt x="2" y="84"/>
                    <a:pt x="0" y="83"/>
                    <a:pt x="0" y="81"/>
                  </a:cubicBezTo>
                  <a:cubicBezTo>
                    <a:pt x="0" y="50"/>
                    <a:pt x="0" y="50"/>
                    <a:pt x="0" y="50"/>
                  </a:cubicBezTo>
                  <a:cubicBezTo>
                    <a:pt x="0" y="50"/>
                    <a:pt x="1" y="49"/>
                    <a:pt x="2" y="48"/>
                  </a:cubicBezTo>
                  <a:cubicBezTo>
                    <a:pt x="2" y="47"/>
                    <a:pt x="3" y="47"/>
                    <a:pt x="4" y="47"/>
                  </a:cubicBezTo>
                  <a:cubicBezTo>
                    <a:pt x="34" y="47"/>
                    <a:pt x="34" y="47"/>
                    <a:pt x="34" y="47"/>
                  </a:cubicBezTo>
                  <a:cubicBezTo>
                    <a:pt x="35" y="47"/>
                    <a:pt x="36" y="47"/>
                    <a:pt x="37" y="48"/>
                  </a:cubicBezTo>
                  <a:cubicBezTo>
                    <a:pt x="37" y="49"/>
                    <a:pt x="38" y="50"/>
                    <a:pt x="38" y="50"/>
                  </a:cubicBezTo>
                  <a:cubicBezTo>
                    <a:pt x="38" y="81"/>
                    <a:pt x="38" y="81"/>
                    <a:pt x="38" y="81"/>
                  </a:cubicBezTo>
                  <a:cubicBezTo>
                    <a:pt x="38" y="81"/>
                    <a:pt x="37" y="82"/>
                    <a:pt x="37" y="83"/>
                  </a:cubicBezTo>
                  <a:cubicBezTo>
                    <a:pt x="36" y="84"/>
                    <a:pt x="35" y="84"/>
                    <a:pt x="34" y="84"/>
                  </a:cubicBezTo>
                  <a:close/>
                  <a:moveTo>
                    <a:pt x="54" y="77"/>
                  </a:moveTo>
                  <a:cubicBezTo>
                    <a:pt x="77" y="77"/>
                    <a:pt x="77" y="77"/>
                    <a:pt x="77" y="77"/>
                  </a:cubicBezTo>
                  <a:cubicBezTo>
                    <a:pt x="77" y="54"/>
                    <a:pt x="77" y="54"/>
                    <a:pt x="77" y="54"/>
                  </a:cubicBezTo>
                  <a:cubicBezTo>
                    <a:pt x="54" y="54"/>
                    <a:pt x="54" y="54"/>
                    <a:pt x="54" y="54"/>
                  </a:cubicBezTo>
                  <a:lnTo>
                    <a:pt x="54" y="77"/>
                  </a:lnTo>
                  <a:close/>
                  <a:moveTo>
                    <a:pt x="81" y="84"/>
                  </a:moveTo>
                  <a:cubicBezTo>
                    <a:pt x="51" y="84"/>
                    <a:pt x="51" y="84"/>
                    <a:pt x="51" y="84"/>
                  </a:cubicBezTo>
                  <a:cubicBezTo>
                    <a:pt x="49" y="84"/>
                    <a:pt x="47" y="83"/>
                    <a:pt x="47" y="81"/>
                  </a:cubicBezTo>
                  <a:cubicBezTo>
                    <a:pt x="47" y="50"/>
                    <a:pt x="47" y="50"/>
                    <a:pt x="47" y="50"/>
                  </a:cubicBezTo>
                  <a:cubicBezTo>
                    <a:pt x="47" y="50"/>
                    <a:pt x="47" y="49"/>
                    <a:pt x="48" y="48"/>
                  </a:cubicBezTo>
                  <a:cubicBezTo>
                    <a:pt x="49" y="47"/>
                    <a:pt x="50" y="47"/>
                    <a:pt x="51" y="47"/>
                  </a:cubicBezTo>
                  <a:cubicBezTo>
                    <a:pt x="81" y="47"/>
                    <a:pt x="81" y="47"/>
                    <a:pt x="81" y="47"/>
                  </a:cubicBezTo>
                  <a:cubicBezTo>
                    <a:pt x="82" y="47"/>
                    <a:pt x="83" y="47"/>
                    <a:pt x="83" y="48"/>
                  </a:cubicBezTo>
                  <a:cubicBezTo>
                    <a:pt x="84" y="49"/>
                    <a:pt x="84" y="50"/>
                    <a:pt x="84" y="50"/>
                  </a:cubicBezTo>
                  <a:cubicBezTo>
                    <a:pt x="84" y="81"/>
                    <a:pt x="84" y="81"/>
                    <a:pt x="84" y="81"/>
                  </a:cubicBezTo>
                  <a:cubicBezTo>
                    <a:pt x="84" y="83"/>
                    <a:pt x="83" y="84"/>
                    <a:pt x="81" y="84"/>
                  </a:cubicBezTo>
                  <a:close/>
                  <a:moveTo>
                    <a:pt x="81" y="84"/>
                  </a:moveTo>
                  <a:cubicBezTo>
                    <a:pt x="81" y="84"/>
                    <a:pt x="81" y="84"/>
                    <a:pt x="81" y="8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06" name="íṩļïďè">
            <a:extLst>
              <a:ext uri="{FF2B5EF4-FFF2-40B4-BE49-F238E27FC236}">
                <a16:creationId xmlns:a16="http://schemas.microsoft.com/office/drawing/2014/main" id="{DF84AAFB-71DE-40F3-8AAC-1524524EC66D}"/>
              </a:ext>
            </a:extLst>
          </p:cNvPr>
          <p:cNvSpPr txBox="1"/>
          <p:nvPr/>
        </p:nvSpPr>
        <p:spPr bwMode="auto">
          <a:xfrm>
            <a:off x="8576830" y="3467125"/>
            <a:ext cx="2223986" cy="340735"/>
          </a:xfrm>
          <a:prstGeom prst="rect">
            <a:avLst/>
          </a:prstGeom>
          <a:noFill/>
        </p:spPr>
        <p:txBody>
          <a:bodyPr wrap="none" lIns="90000" tIns="46800" rIns="90000" bIns="46800" anchor="b" anchorCtr="1">
            <a:normAutofit/>
          </a:bodyPr>
          <a:lstStyle/>
          <a:p>
            <a:pPr algn="ctr"/>
            <a:r>
              <a:rPr lang="zh-CN" altLang="en-US" sz="1600" b="1" dirty="0">
                <a:latin typeface="思源黑体" panose="020B0400000000000000" pitchFamily="34" charset="-122"/>
                <a:ea typeface="思源黑体" panose="020B0400000000000000" pitchFamily="34" charset="-122"/>
                <a:sym typeface="思源黑体" panose="020B0400000000000000" pitchFamily="34" charset="-122"/>
              </a:rPr>
              <a:t>政治风险</a:t>
            </a:r>
            <a:endParaRPr lang="zh-CN" altLang="en-US" sz="1600" b="1" dirty="0">
              <a:effectLst/>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07" name="íṩļïďè">
            <a:extLst>
              <a:ext uri="{FF2B5EF4-FFF2-40B4-BE49-F238E27FC236}">
                <a16:creationId xmlns:a16="http://schemas.microsoft.com/office/drawing/2014/main" id="{FBB7CD86-A104-4133-BACA-4D8ADA8267DB}"/>
              </a:ext>
            </a:extLst>
          </p:cNvPr>
          <p:cNvSpPr txBox="1"/>
          <p:nvPr/>
        </p:nvSpPr>
        <p:spPr bwMode="auto">
          <a:xfrm>
            <a:off x="9980046" y="5285401"/>
            <a:ext cx="2223986" cy="340735"/>
          </a:xfrm>
          <a:prstGeom prst="rect">
            <a:avLst/>
          </a:prstGeom>
          <a:noFill/>
        </p:spPr>
        <p:txBody>
          <a:bodyPr wrap="none" lIns="90000" tIns="46800" rIns="90000" bIns="46800" anchor="b" anchorCtr="1">
            <a:normAutofit/>
          </a:bodyPr>
          <a:lstStyle/>
          <a:p>
            <a:pPr algn="ctr"/>
            <a:r>
              <a:rPr lang="zh-CN" altLang="en-US" sz="1600" b="1" dirty="0">
                <a:latin typeface="思源黑体" panose="020B0400000000000000" pitchFamily="34" charset="-122"/>
                <a:ea typeface="思源黑体" panose="020B0400000000000000" pitchFamily="34" charset="-122"/>
                <a:sym typeface="思源黑体" panose="020B0400000000000000" pitchFamily="34" charset="-122"/>
              </a:rPr>
              <a:t>间接国别风险</a:t>
            </a:r>
            <a:endParaRPr lang="zh-CN" altLang="en-US" sz="1600" b="1" dirty="0">
              <a:effectLst/>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7" name="矩形 6">
            <a:extLst>
              <a:ext uri="{FF2B5EF4-FFF2-40B4-BE49-F238E27FC236}">
                <a16:creationId xmlns:a16="http://schemas.microsoft.com/office/drawing/2014/main" id="{5FFB1E3F-575D-4A23-9947-6384F10FD7BE}"/>
              </a:ext>
            </a:extLst>
          </p:cNvPr>
          <p:cNvSpPr/>
          <p:nvPr/>
        </p:nvSpPr>
        <p:spPr>
          <a:xfrm>
            <a:off x="391014" y="1146433"/>
            <a:ext cx="10878653" cy="1572354"/>
          </a:xfrm>
          <a:prstGeom prst="rect">
            <a:avLst/>
          </a:prstGeom>
        </p:spPr>
        <p:txBody>
          <a:bodyPr wrap="square">
            <a:spAutoFit/>
          </a:bodyPr>
          <a:lstStyle/>
          <a:p>
            <a:pPr>
              <a:lnSpc>
                <a:spcPct val="150000"/>
              </a:lnSpc>
            </a:pPr>
            <a:r>
              <a:rPr lang="zh-CN" altLang="zh-CN" b="1" kern="100" dirty="0">
                <a:ea typeface="微软雅黑" panose="020B0503020204020204" pitchFamily="34" charset="-122"/>
                <a:cs typeface="Times New Roman" panose="02020603050405020304" pitchFamily="18" charset="0"/>
              </a:rPr>
              <a:t>概念</a:t>
            </a:r>
            <a:r>
              <a:rPr lang="en-US" altLang="zh-CN" b="1" kern="100" dirty="0">
                <a:ea typeface="微软雅黑" panose="020B0503020204020204" pitchFamily="34" charset="-122"/>
                <a:cs typeface="Times New Roman" panose="02020603050405020304" pitchFamily="18" charset="0"/>
              </a:rPr>
              <a:t>:</a:t>
            </a:r>
          </a:p>
          <a:p>
            <a:pPr>
              <a:lnSpc>
                <a:spcPct val="150000"/>
              </a:lnSpc>
            </a:pPr>
            <a:r>
              <a:rPr lang="zh-CN" altLang="zh-CN" sz="1600" dirty="0">
                <a:latin typeface="微软雅黑" panose="020B0503020204020204" pitchFamily="34" charset="-122"/>
                <a:ea typeface="微软雅黑" panose="020B0503020204020204" pitchFamily="34" charset="-122"/>
              </a:rPr>
              <a:t>国别风险是指由于某一国家或地区经济、政治、社会变化及事件，导致该国家或地区借款人或债务人没有能力或者拒绝偿付银行业金融机构债务，或使银行业金融机构在该国家或地区的商业存在遭受损失，或使银行业金融机构遭受其他损失的风险。</a:t>
            </a:r>
            <a:endParaRPr lang="zh-CN" altLang="en-US" sz="1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0536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500"/>
                                        <p:tgtEl>
                                          <p:spTgt spid="5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1000"/>
                                        <p:tgtEl>
                                          <p:spTgt spid="51"/>
                                        </p:tgtEl>
                                      </p:cBhvr>
                                    </p:animEffect>
                                    <p:anim calcmode="lin" valueType="num">
                                      <p:cBhvr>
                                        <p:cTn id="16" dur="1000" fill="hold"/>
                                        <p:tgtEl>
                                          <p:spTgt spid="51"/>
                                        </p:tgtEl>
                                        <p:attrNameLst>
                                          <p:attrName>ppt_x</p:attrName>
                                        </p:attrNameLst>
                                      </p:cBhvr>
                                      <p:tavLst>
                                        <p:tav tm="0">
                                          <p:val>
                                            <p:strVal val="#ppt_x"/>
                                          </p:val>
                                        </p:tav>
                                        <p:tav tm="100000">
                                          <p:val>
                                            <p:strVal val="#ppt_x"/>
                                          </p:val>
                                        </p:tav>
                                      </p:tavLst>
                                    </p:anim>
                                    <p:anim calcmode="lin" valueType="num">
                                      <p:cBhvr>
                                        <p:cTn id="17" dur="1000" fill="hold"/>
                                        <p:tgtEl>
                                          <p:spTgt spid="5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1000"/>
                                        <p:tgtEl>
                                          <p:spTgt spid="55"/>
                                        </p:tgtEl>
                                      </p:cBhvr>
                                    </p:animEffect>
                                    <p:anim calcmode="lin" valueType="num">
                                      <p:cBhvr>
                                        <p:cTn id="34" dur="1000" fill="hold"/>
                                        <p:tgtEl>
                                          <p:spTgt spid="55"/>
                                        </p:tgtEl>
                                        <p:attrNameLst>
                                          <p:attrName>ppt_x</p:attrName>
                                        </p:attrNameLst>
                                      </p:cBhvr>
                                      <p:tavLst>
                                        <p:tav tm="0">
                                          <p:val>
                                            <p:strVal val="#ppt_x"/>
                                          </p:val>
                                        </p:tav>
                                        <p:tav tm="100000">
                                          <p:val>
                                            <p:strVal val="#ppt_x"/>
                                          </p:val>
                                        </p:tav>
                                      </p:tavLst>
                                    </p:anim>
                                    <p:anim calcmode="lin" valueType="num">
                                      <p:cBhvr>
                                        <p:cTn id="35" dur="1000" fill="hold"/>
                                        <p:tgtEl>
                                          <p:spTgt spid="55"/>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grpId="0"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1000"/>
                                        <p:tgtEl>
                                          <p:spTgt spid="57"/>
                                        </p:tgtEl>
                                      </p:cBhvr>
                                    </p:animEffect>
                                    <p:anim calcmode="lin" valueType="num">
                                      <p:cBhvr>
                                        <p:cTn id="40" dur="1000" fill="hold"/>
                                        <p:tgtEl>
                                          <p:spTgt spid="57"/>
                                        </p:tgtEl>
                                        <p:attrNameLst>
                                          <p:attrName>ppt_x</p:attrName>
                                        </p:attrNameLst>
                                      </p:cBhvr>
                                      <p:tavLst>
                                        <p:tav tm="0">
                                          <p:val>
                                            <p:strVal val="#ppt_x"/>
                                          </p:val>
                                        </p:tav>
                                        <p:tav tm="100000">
                                          <p:val>
                                            <p:strVal val="#ppt_x"/>
                                          </p:val>
                                        </p:tav>
                                      </p:tavLst>
                                    </p:anim>
                                    <p:anim calcmode="lin" valueType="num">
                                      <p:cBhvr>
                                        <p:cTn id="41" dur="1000" fill="hold"/>
                                        <p:tgtEl>
                                          <p:spTgt spid="57"/>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42" presetClass="entr" presetSubtype="0" fill="hold" grpId="0" nodeType="afterEffect">
                                  <p:stCondLst>
                                    <p:cond delay="0"/>
                                  </p:stCondLst>
                                  <p:childTnLst>
                                    <p:set>
                                      <p:cBhvr>
                                        <p:cTn id="44" dur="1" fill="hold">
                                          <p:stCondLst>
                                            <p:cond delay="0"/>
                                          </p:stCondLst>
                                        </p:cTn>
                                        <p:tgtEl>
                                          <p:spTgt spid="106"/>
                                        </p:tgtEl>
                                        <p:attrNameLst>
                                          <p:attrName>style.visibility</p:attrName>
                                        </p:attrNameLst>
                                      </p:cBhvr>
                                      <p:to>
                                        <p:strVal val="visible"/>
                                      </p:to>
                                    </p:set>
                                    <p:animEffect transition="in" filter="fade">
                                      <p:cBhvr>
                                        <p:cTn id="45" dur="1000"/>
                                        <p:tgtEl>
                                          <p:spTgt spid="106"/>
                                        </p:tgtEl>
                                      </p:cBhvr>
                                    </p:animEffect>
                                    <p:anim calcmode="lin" valueType="num">
                                      <p:cBhvr>
                                        <p:cTn id="46" dur="1000" fill="hold"/>
                                        <p:tgtEl>
                                          <p:spTgt spid="106"/>
                                        </p:tgtEl>
                                        <p:attrNameLst>
                                          <p:attrName>ppt_x</p:attrName>
                                        </p:attrNameLst>
                                      </p:cBhvr>
                                      <p:tavLst>
                                        <p:tav tm="0">
                                          <p:val>
                                            <p:strVal val="#ppt_x"/>
                                          </p:val>
                                        </p:tav>
                                        <p:tav tm="100000">
                                          <p:val>
                                            <p:strVal val="#ppt_x"/>
                                          </p:val>
                                        </p:tav>
                                      </p:tavLst>
                                    </p:anim>
                                    <p:anim calcmode="lin" valueType="num">
                                      <p:cBhvr>
                                        <p:cTn id="47" dur="1000" fill="hold"/>
                                        <p:tgtEl>
                                          <p:spTgt spid="106"/>
                                        </p:tgtEl>
                                        <p:attrNameLst>
                                          <p:attrName>ppt_y</p:attrName>
                                        </p:attrNameLst>
                                      </p:cBhvr>
                                      <p:tavLst>
                                        <p:tav tm="0">
                                          <p:val>
                                            <p:strVal val="#ppt_y+.1"/>
                                          </p:val>
                                        </p:tav>
                                        <p:tav tm="100000">
                                          <p:val>
                                            <p:strVal val="#ppt_y"/>
                                          </p:val>
                                        </p:tav>
                                      </p:tavLst>
                                    </p:anim>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107"/>
                                        </p:tgtEl>
                                        <p:attrNameLst>
                                          <p:attrName>style.visibility</p:attrName>
                                        </p:attrNameLst>
                                      </p:cBhvr>
                                      <p:to>
                                        <p:strVal val="visible"/>
                                      </p:to>
                                    </p:set>
                                    <p:animEffect transition="in" filter="fade">
                                      <p:cBhvr>
                                        <p:cTn id="51" dur="1000"/>
                                        <p:tgtEl>
                                          <p:spTgt spid="107"/>
                                        </p:tgtEl>
                                      </p:cBhvr>
                                    </p:animEffect>
                                    <p:anim calcmode="lin" valueType="num">
                                      <p:cBhvr>
                                        <p:cTn id="52" dur="1000" fill="hold"/>
                                        <p:tgtEl>
                                          <p:spTgt spid="107"/>
                                        </p:tgtEl>
                                        <p:attrNameLst>
                                          <p:attrName>ppt_x</p:attrName>
                                        </p:attrNameLst>
                                      </p:cBhvr>
                                      <p:tavLst>
                                        <p:tav tm="0">
                                          <p:val>
                                            <p:strVal val="#ppt_x"/>
                                          </p:val>
                                        </p:tav>
                                        <p:tav tm="100000">
                                          <p:val>
                                            <p:strVal val="#ppt_x"/>
                                          </p:val>
                                        </p:tav>
                                      </p:tavLst>
                                    </p:anim>
                                    <p:anim calcmode="lin" valueType="num">
                                      <p:cBhvr>
                                        <p:cTn id="53"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p:bldP spid="53" grpId="0"/>
      <p:bldP spid="55" grpId="0"/>
      <p:bldP spid="57" grpId="0"/>
      <p:bldP spid="59" grpId="0" animBg="1"/>
      <p:bldP spid="106" grpId="0"/>
      <p:bldP spid="10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 y="301326"/>
            <a:ext cx="12192000" cy="6556674"/>
            <a:chOff x="1" y="301326"/>
            <a:chExt cx="12192000" cy="6556674"/>
          </a:xfrm>
        </p:grpSpPr>
        <p:sp>
          <p:nvSpPr>
            <p:cNvPr id="1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1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20"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grpSp>
        <p:nvGrpSpPr>
          <p:cNvPr id="68" name="组合 67">
            <a:extLst>
              <a:ext uri="{FF2B5EF4-FFF2-40B4-BE49-F238E27FC236}">
                <a16:creationId xmlns:a16="http://schemas.microsoft.com/office/drawing/2014/main" id="{35B2E25B-15C1-4066-BD1D-D73CBA4846B5}"/>
              </a:ext>
            </a:extLst>
          </p:cNvPr>
          <p:cNvGrpSpPr/>
          <p:nvPr/>
        </p:nvGrpSpPr>
        <p:grpSpPr>
          <a:xfrm>
            <a:off x="3689627" y="2073797"/>
            <a:ext cx="5124382" cy="1391716"/>
            <a:chOff x="3505768" y="2897684"/>
            <a:chExt cx="5532207" cy="1577446"/>
          </a:xfrm>
        </p:grpSpPr>
        <p:grpSp>
          <p:nvGrpSpPr>
            <p:cNvPr id="69" name="组合 19">
              <a:extLst>
                <a:ext uri="{FF2B5EF4-FFF2-40B4-BE49-F238E27FC236}">
                  <a16:creationId xmlns:a16="http://schemas.microsoft.com/office/drawing/2014/main" id="{EA4E8DDF-E08E-4F62-8457-99E1B7B12A94}"/>
                </a:ext>
              </a:extLst>
            </p:cNvPr>
            <p:cNvGrpSpPr/>
            <p:nvPr/>
          </p:nvGrpSpPr>
          <p:grpSpPr bwMode="auto">
            <a:xfrm>
              <a:off x="3505768" y="2897684"/>
              <a:ext cx="1572802" cy="1577446"/>
              <a:chOff x="2384473" y="2272578"/>
              <a:chExt cx="2052000" cy="2052000"/>
            </a:xfrm>
          </p:grpSpPr>
          <p:sp>
            <p:nvSpPr>
              <p:cNvPr id="99" name="泪滴形 98">
                <a:extLst>
                  <a:ext uri="{FF2B5EF4-FFF2-40B4-BE49-F238E27FC236}">
                    <a16:creationId xmlns:a16="http://schemas.microsoft.com/office/drawing/2014/main" id="{41532B24-F0CB-456B-ABD5-0A18228085C6}"/>
                  </a:ext>
                </a:extLst>
              </p:cNvPr>
              <p:cNvSpPr>
                <a:spLocks noChangeAspect="1"/>
              </p:cNvSpPr>
              <p:nvPr/>
            </p:nvSpPr>
            <p:spPr>
              <a:xfrm rot="13500000">
                <a:off x="2384473" y="2272578"/>
                <a:ext cx="2052000" cy="20520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49605">
                  <a:defRPr/>
                </a:pPr>
                <a:endParaRPr lang="zh-CN" altLang="en-US" sz="1400" dirty="0">
                  <a:latin typeface="Source Han Sans SC"/>
                  <a:cs typeface="+mn-ea"/>
                  <a:sym typeface="Source Han Sans SC"/>
                </a:endParaRPr>
              </a:p>
            </p:txBody>
          </p:sp>
          <p:grpSp>
            <p:nvGrpSpPr>
              <p:cNvPr id="108" name="组合 32">
                <a:extLst>
                  <a:ext uri="{FF2B5EF4-FFF2-40B4-BE49-F238E27FC236}">
                    <a16:creationId xmlns:a16="http://schemas.microsoft.com/office/drawing/2014/main" id="{2F85366B-6157-4A6F-9972-C1386218BBD8}"/>
                  </a:ext>
                </a:extLst>
              </p:cNvPr>
              <p:cNvGrpSpPr>
                <a:grpSpLocks noChangeAspect="1"/>
              </p:cNvGrpSpPr>
              <p:nvPr/>
            </p:nvGrpSpPr>
            <p:grpSpPr>
              <a:xfrm>
                <a:off x="3044743" y="3046578"/>
                <a:ext cx="605333" cy="504000"/>
                <a:chOff x="521255" y="5321301"/>
                <a:chExt cx="360363" cy="300038"/>
              </a:xfrm>
              <a:solidFill>
                <a:srgbClr val="9DA8B1"/>
              </a:solidFill>
            </p:grpSpPr>
            <p:sp>
              <p:nvSpPr>
                <p:cNvPr id="109" name="Freeform 342">
                  <a:extLst>
                    <a:ext uri="{FF2B5EF4-FFF2-40B4-BE49-F238E27FC236}">
                      <a16:creationId xmlns:a16="http://schemas.microsoft.com/office/drawing/2014/main" id="{2901DD25-B4B9-430D-BE0E-BAA371EFC296}"/>
                    </a:ext>
                  </a:extLst>
                </p:cNvPr>
                <p:cNvSpPr/>
                <p:nvPr/>
              </p:nvSpPr>
              <p:spPr bwMode="auto">
                <a:xfrm>
                  <a:off x="575230" y="5373689"/>
                  <a:ext cx="252413" cy="195263"/>
                </a:xfrm>
                <a:custGeom>
                  <a:avLst/>
                  <a:gdLst>
                    <a:gd name="T0" fmla="*/ 12 w 159"/>
                    <a:gd name="T1" fmla="*/ 75 h 123"/>
                    <a:gd name="T2" fmla="*/ 28 w 159"/>
                    <a:gd name="T3" fmla="*/ 64 h 123"/>
                    <a:gd name="T4" fmla="*/ 52 w 159"/>
                    <a:gd name="T5" fmla="*/ 92 h 123"/>
                    <a:gd name="T6" fmla="*/ 80 w 159"/>
                    <a:gd name="T7" fmla="*/ 32 h 123"/>
                    <a:gd name="T8" fmla="*/ 110 w 159"/>
                    <a:gd name="T9" fmla="*/ 123 h 123"/>
                    <a:gd name="T10" fmla="*/ 136 w 159"/>
                    <a:gd name="T11" fmla="*/ 59 h 123"/>
                    <a:gd name="T12" fmla="*/ 147 w 159"/>
                    <a:gd name="T13" fmla="*/ 85 h 123"/>
                    <a:gd name="T14" fmla="*/ 159 w 159"/>
                    <a:gd name="T15" fmla="*/ 83 h 123"/>
                    <a:gd name="T16" fmla="*/ 136 w 159"/>
                    <a:gd name="T17" fmla="*/ 29 h 123"/>
                    <a:gd name="T18" fmla="*/ 111 w 159"/>
                    <a:gd name="T19" fmla="*/ 89 h 123"/>
                    <a:gd name="T20" fmla="*/ 81 w 159"/>
                    <a:gd name="T21" fmla="*/ 0 h 123"/>
                    <a:gd name="T22" fmla="*/ 49 w 159"/>
                    <a:gd name="T23" fmla="*/ 72 h 123"/>
                    <a:gd name="T24" fmla="*/ 31 w 159"/>
                    <a:gd name="T25" fmla="*/ 50 h 123"/>
                    <a:gd name="T26" fmla="*/ 0 w 159"/>
                    <a:gd name="T27" fmla="*/ 72 h 123"/>
                    <a:gd name="T28" fmla="*/ 8 w 159"/>
                    <a:gd name="T29" fmla="*/ 78 h 123"/>
                    <a:gd name="T30" fmla="*/ 12 w 159"/>
                    <a:gd name="T31" fmla="*/ 7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123">
                      <a:moveTo>
                        <a:pt x="12" y="75"/>
                      </a:moveTo>
                      <a:lnTo>
                        <a:pt x="28" y="64"/>
                      </a:lnTo>
                      <a:lnTo>
                        <a:pt x="52" y="92"/>
                      </a:lnTo>
                      <a:lnTo>
                        <a:pt x="80" y="32"/>
                      </a:lnTo>
                      <a:lnTo>
                        <a:pt x="110" y="123"/>
                      </a:lnTo>
                      <a:lnTo>
                        <a:pt x="136" y="59"/>
                      </a:lnTo>
                      <a:lnTo>
                        <a:pt x="147" y="85"/>
                      </a:lnTo>
                      <a:lnTo>
                        <a:pt x="159" y="83"/>
                      </a:lnTo>
                      <a:lnTo>
                        <a:pt x="136" y="29"/>
                      </a:lnTo>
                      <a:lnTo>
                        <a:pt x="111" y="89"/>
                      </a:lnTo>
                      <a:lnTo>
                        <a:pt x="81" y="0"/>
                      </a:lnTo>
                      <a:lnTo>
                        <a:pt x="49" y="72"/>
                      </a:lnTo>
                      <a:lnTo>
                        <a:pt x="31" y="50"/>
                      </a:lnTo>
                      <a:lnTo>
                        <a:pt x="0" y="72"/>
                      </a:lnTo>
                      <a:lnTo>
                        <a:pt x="8" y="78"/>
                      </a:lnTo>
                      <a:lnTo>
                        <a:pt x="12" y="75"/>
                      </a:lnTo>
                      <a:close/>
                    </a:path>
                  </a:pathLst>
                </a:cu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110" name="Freeform 343">
                  <a:extLst>
                    <a:ext uri="{FF2B5EF4-FFF2-40B4-BE49-F238E27FC236}">
                      <a16:creationId xmlns:a16="http://schemas.microsoft.com/office/drawing/2014/main" id="{8C6B0259-7086-4243-9172-570C41B94F97}"/>
                    </a:ext>
                  </a:extLst>
                </p:cNvPr>
                <p:cNvSpPr>
                  <a:spLocks noEditPoints="1"/>
                </p:cNvSpPr>
                <p:nvPr/>
              </p:nvSpPr>
              <p:spPr bwMode="auto">
                <a:xfrm>
                  <a:off x="521255" y="5321301"/>
                  <a:ext cx="360363" cy="300038"/>
                </a:xfrm>
                <a:custGeom>
                  <a:avLst/>
                  <a:gdLst>
                    <a:gd name="T0" fmla="*/ 0 w 227"/>
                    <a:gd name="T1" fmla="*/ 0 h 189"/>
                    <a:gd name="T2" fmla="*/ 0 w 227"/>
                    <a:gd name="T3" fmla="*/ 189 h 189"/>
                    <a:gd name="T4" fmla="*/ 227 w 227"/>
                    <a:gd name="T5" fmla="*/ 189 h 189"/>
                    <a:gd name="T6" fmla="*/ 227 w 227"/>
                    <a:gd name="T7" fmla="*/ 0 h 189"/>
                    <a:gd name="T8" fmla="*/ 0 w 227"/>
                    <a:gd name="T9" fmla="*/ 0 h 189"/>
                    <a:gd name="T10" fmla="*/ 205 w 227"/>
                    <a:gd name="T11" fmla="*/ 167 h 189"/>
                    <a:gd name="T12" fmla="*/ 22 w 227"/>
                    <a:gd name="T13" fmla="*/ 167 h 189"/>
                    <a:gd name="T14" fmla="*/ 22 w 227"/>
                    <a:gd name="T15" fmla="*/ 22 h 189"/>
                    <a:gd name="T16" fmla="*/ 205 w 227"/>
                    <a:gd name="T17" fmla="*/ 22 h 189"/>
                    <a:gd name="T18" fmla="*/ 205 w 227"/>
                    <a:gd name="T19" fmla="*/ 16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89">
                      <a:moveTo>
                        <a:pt x="0" y="0"/>
                      </a:moveTo>
                      <a:lnTo>
                        <a:pt x="0" y="189"/>
                      </a:lnTo>
                      <a:lnTo>
                        <a:pt x="227" y="189"/>
                      </a:lnTo>
                      <a:lnTo>
                        <a:pt x="227" y="0"/>
                      </a:lnTo>
                      <a:lnTo>
                        <a:pt x="0" y="0"/>
                      </a:lnTo>
                      <a:close/>
                      <a:moveTo>
                        <a:pt x="205" y="167"/>
                      </a:moveTo>
                      <a:lnTo>
                        <a:pt x="22" y="167"/>
                      </a:lnTo>
                      <a:lnTo>
                        <a:pt x="22" y="22"/>
                      </a:lnTo>
                      <a:lnTo>
                        <a:pt x="205" y="22"/>
                      </a:lnTo>
                      <a:lnTo>
                        <a:pt x="205" y="167"/>
                      </a:lnTo>
                      <a:close/>
                    </a:path>
                  </a:pathLst>
                </a:cu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grpSp>
        </p:grpSp>
        <p:grpSp>
          <p:nvGrpSpPr>
            <p:cNvPr id="70" name="组合 35">
              <a:extLst>
                <a:ext uri="{FF2B5EF4-FFF2-40B4-BE49-F238E27FC236}">
                  <a16:creationId xmlns:a16="http://schemas.microsoft.com/office/drawing/2014/main" id="{92915931-A616-4102-80CE-03034D4AA193}"/>
                </a:ext>
              </a:extLst>
            </p:cNvPr>
            <p:cNvGrpSpPr/>
            <p:nvPr/>
          </p:nvGrpSpPr>
          <p:grpSpPr bwMode="auto">
            <a:xfrm>
              <a:off x="4800993" y="2897684"/>
              <a:ext cx="1571532" cy="1577446"/>
              <a:chOff x="4111294" y="2272576"/>
              <a:chExt cx="2052000" cy="2052000"/>
            </a:xfrm>
          </p:grpSpPr>
          <p:sp>
            <p:nvSpPr>
              <p:cNvPr id="97" name="泪滴形 96">
                <a:extLst>
                  <a:ext uri="{FF2B5EF4-FFF2-40B4-BE49-F238E27FC236}">
                    <a16:creationId xmlns:a16="http://schemas.microsoft.com/office/drawing/2014/main" id="{8B2CF077-FB6C-4B2A-A546-96B26F858FC9}"/>
                  </a:ext>
                </a:extLst>
              </p:cNvPr>
              <p:cNvSpPr>
                <a:spLocks noChangeAspect="1"/>
              </p:cNvSpPr>
              <p:nvPr/>
            </p:nvSpPr>
            <p:spPr>
              <a:xfrm rot="13500000">
                <a:off x="4111294" y="2272576"/>
                <a:ext cx="2052000" cy="20520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49605">
                  <a:defRPr/>
                </a:pPr>
                <a:endParaRPr lang="zh-CN" altLang="en-US" sz="1400" dirty="0">
                  <a:latin typeface="Source Han Sans SC"/>
                  <a:cs typeface="+mn-ea"/>
                  <a:sym typeface="Source Han Sans SC"/>
                </a:endParaRPr>
              </a:p>
            </p:txBody>
          </p:sp>
          <p:sp>
            <p:nvSpPr>
              <p:cNvPr id="98" name="Freeform 195">
                <a:extLst>
                  <a:ext uri="{FF2B5EF4-FFF2-40B4-BE49-F238E27FC236}">
                    <a16:creationId xmlns:a16="http://schemas.microsoft.com/office/drawing/2014/main" id="{59B81CB6-86A9-4138-9B64-2E06DE1284C5}"/>
                  </a:ext>
                </a:extLst>
              </p:cNvPr>
              <p:cNvSpPr>
                <a:spLocks noChangeAspect="1" noEditPoints="1"/>
              </p:cNvSpPr>
              <p:nvPr/>
            </p:nvSpPr>
            <p:spPr bwMode="auto">
              <a:xfrm>
                <a:off x="4772642" y="3027791"/>
                <a:ext cx="666320" cy="541569"/>
              </a:xfrm>
              <a:custGeom>
                <a:avLst/>
                <a:gdLst>
                  <a:gd name="T0" fmla="*/ 201 w 252"/>
                  <a:gd name="T1" fmla="*/ 52 h 204"/>
                  <a:gd name="T2" fmla="*/ 201 w 252"/>
                  <a:gd name="T3" fmla="*/ 0 h 204"/>
                  <a:gd name="T4" fmla="*/ 0 w 252"/>
                  <a:gd name="T5" fmla="*/ 0 h 204"/>
                  <a:gd name="T6" fmla="*/ 0 w 252"/>
                  <a:gd name="T7" fmla="*/ 152 h 204"/>
                  <a:gd name="T8" fmla="*/ 51 w 252"/>
                  <a:gd name="T9" fmla="*/ 152 h 204"/>
                  <a:gd name="T10" fmla="*/ 51 w 252"/>
                  <a:gd name="T11" fmla="*/ 204 h 204"/>
                  <a:gd name="T12" fmla="*/ 252 w 252"/>
                  <a:gd name="T13" fmla="*/ 204 h 204"/>
                  <a:gd name="T14" fmla="*/ 252 w 252"/>
                  <a:gd name="T15" fmla="*/ 52 h 204"/>
                  <a:gd name="T16" fmla="*/ 201 w 252"/>
                  <a:gd name="T17" fmla="*/ 52 h 204"/>
                  <a:gd name="T18" fmla="*/ 25 w 252"/>
                  <a:gd name="T19" fmla="*/ 127 h 204"/>
                  <a:gd name="T20" fmla="*/ 25 w 252"/>
                  <a:gd name="T21" fmla="*/ 25 h 204"/>
                  <a:gd name="T22" fmla="*/ 176 w 252"/>
                  <a:gd name="T23" fmla="*/ 25 h 204"/>
                  <a:gd name="T24" fmla="*/ 176 w 252"/>
                  <a:gd name="T25" fmla="*/ 52 h 204"/>
                  <a:gd name="T26" fmla="*/ 51 w 252"/>
                  <a:gd name="T27" fmla="*/ 52 h 204"/>
                  <a:gd name="T28" fmla="*/ 51 w 252"/>
                  <a:gd name="T29" fmla="*/ 127 h 204"/>
                  <a:gd name="T30" fmla="*/ 25 w 252"/>
                  <a:gd name="T31" fmla="*/ 127 h 204"/>
                  <a:gd name="T32" fmla="*/ 76 w 252"/>
                  <a:gd name="T33" fmla="*/ 77 h 204"/>
                  <a:gd name="T34" fmla="*/ 227 w 252"/>
                  <a:gd name="T35" fmla="*/ 77 h 204"/>
                  <a:gd name="T36" fmla="*/ 227 w 252"/>
                  <a:gd name="T37" fmla="*/ 179 h 204"/>
                  <a:gd name="T38" fmla="*/ 76 w 252"/>
                  <a:gd name="T39" fmla="*/ 179 h 204"/>
                  <a:gd name="T40" fmla="*/ 76 w 252"/>
                  <a:gd name="T4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 h="204">
                    <a:moveTo>
                      <a:pt x="201" y="52"/>
                    </a:moveTo>
                    <a:lnTo>
                      <a:pt x="201" y="0"/>
                    </a:lnTo>
                    <a:lnTo>
                      <a:pt x="0" y="0"/>
                    </a:lnTo>
                    <a:lnTo>
                      <a:pt x="0" y="152"/>
                    </a:lnTo>
                    <a:lnTo>
                      <a:pt x="51" y="152"/>
                    </a:lnTo>
                    <a:lnTo>
                      <a:pt x="51" y="204"/>
                    </a:lnTo>
                    <a:lnTo>
                      <a:pt x="252" y="204"/>
                    </a:lnTo>
                    <a:lnTo>
                      <a:pt x="252" y="52"/>
                    </a:lnTo>
                    <a:lnTo>
                      <a:pt x="201" y="52"/>
                    </a:lnTo>
                    <a:close/>
                    <a:moveTo>
                      <a:pt x="25" y="127"/>
                    </a:moveTo>
                    <a:lnTo>
                      <a:pt x="25" y="25"/>
                    </a:lnTo>
                    <a:lnTo>
                      <a:pt x="176" y="25"/>
                    </a:lnTo>
                    <a:lnTo>
                      <a:pt x="176" y="52"/>
                    </a:lnTo>
                    <a:lnTo>
                      <a:pt x="51" y="52"/>
                    </a:lnTo>
                    <a:lnTo>
                      <a:pt x="51" y="127"/>
                    </a:lnTo>
                    <a:lnTo>
                      <a:pt x="25" y="127"/>
                    </a:lnTo>
                    <a:close/>
                    <a:moveTo>
                      <a:pt x="76" y="77"/>
                    </a:moveTo>
                    <a:lnTo>
                      <a:pt x="227" y="77"/>
                    </a:lnTo>
                    <a:lnTo>
                      <a:pt x="227" y="179"/>
                    </a:lnTo>
                    <a:lnTo>
                      <a:pt x="76" y="179"/>
                    </a:lnTo>
                    <a:lnTo>
                      <a:pt x="76" y="77"/>
                    </a:lnTo>
                    <a:close/>
                  </a:path>
                </a:pathLst>
              </a:cu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grpSp>
        <p:grpSp>
          <p:nvGrpSpPr>
            <p:cNvPr id="71" name="组合 38">
              <a:extLst>
                <a:ext uri="{FF2B5EF4-FFF2-40B4-BE49-F238E27FC236}">
                  <a16:creationId xmlns:a16="http://schemas.microsoft.com/office/drawing/2014/main" id="{5397F766-E874-4141-B866-C80626657568}"/>
                </a:ext>
              </a:extLst>
            </p:cNvPr>
            <p:cNvGrpSpPr/>
            <p:nvPr/>
          </p:nvGrpSpPr>
          <p:grpSpPr bwMode="auto">
            <a:xfrm>
              <a:off x="6149790" y="2897684"/>
              <a:ext cx="1571532" cy="1577446"/>
              <a:chOff x="5909556" y="2272576"/>
              <a:chExt cx="2052000" cy="2052000"/>
            </a:xfrm>
          </p:grpSpPr>
          <p:sp>
            <p:nvSpPr>
              <p:cNvPr id="89" name="泪滴形 88">
                <a:extLst>
                  <a:ext uri="{FF2B5EF4-FFF2-40B4-BE49-F238E27FC236}">
                    <a16:creationId xmlns:a16="http://schemas.microsoft.com/office/drawing/2014/main" id="{69236C19-741D-4AD0-A56E-677D1E77391D}"/>
                  </a:ext>
                </a:extLst>
              </p:cNvPr>
              <p:cNvSpPr>
                <a:spLocks noChangeAspect="1"/>
              </p:cNvSpPr>
              <p:nvPr/>
            </p:nvSpPr>
            <p:spPr>
              <a:xfrm rot="13500000">
                <a:off x="5909556" y="2272576"/>
                <a:ext cx="2052000" cy="20520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49605">
                  <a:defRPr/>
                </a:pPr>
                <a:endParaRPr lang="zh-CN" altLang="en-US" sz="1400" dirty="0">
                  <a:latin typeface="Source Han Sans SC"/>
                  <a:cs typeface="+mn-ea"/>
                  <a:sym typeface="Source Han Sans SC"/>
                </a:endParaRPr>
              </a:p>
            </p:txBody>
          </p:sp>
          <p:grpSp>
            <p:nvGrpSpPr>
              <p:cNvPr id="90" name="组合 40">
                <a:extLst>
                  <a:ext uri="{FF2B5EF4-FFF2-40B4-BE49-F238E27FC236}">
                    <a16:creationId xmlns:a16="http://schemas.microsoft.com/office/drawing/2014/main" id="{6071F255-E061-4B69-8668-D58C2EEA09F0}"/>
                  </a:ext>
                </a:extLst>
              </p:cNvPr>
              <p:cNvGrpSpPr>
                <a:grpSpLocks noChangeAspect="1"/>
              </p:cNvGrpSpPr>
              <p:nvPr/>
            </p:nvGrpSpPr>
            <p:grpSpPr>
              <a:xfrm>
                <a:off x="6599557" y="3046576"/>
                <a:ext cx="671999" cy="504000"/>
                <a:chOff x="17463" y="6819899"/>
                <a:chExt cx="400050" cy="300038"/>
              </a:xfrm>
              <a:solidFill>
                <a:srgbClr val="9DA8B1"/>
              </a:solidFill>
            </p:grpSpPr>
            <p:sp>
              <p:nvSpPr>
                <p:cNvPr id="91" name="Rectangle 426">
                  <a:extLst>
                    <a:ext uri="{FF2B5EF4-FFF2-40B4-BE49-F238E27FC236}">
                      <a16:creationId xmlns:a16="http://schemas.microsoft.com/office/drawing/2014/main" id="{1B99F32D-8579-4CB2-A2ED-6949B9619AB4}"/>
                    </a:ext>
                  </a:extLst>
                </p:cNvPr>
                <p:cNvSpPr>
                  <a:spLocks noChangeArrowheads="1"/>
                </p:cNvSpPr>
                <p:nvPr/>
              </p:nvSpPr>
              <p:spPr bwMode="auto">
                <a:xfrm>
                  <a:off x="88900" y="6991349"/>
                  <a:ext cx="31750" cy="69850"/>
                </a:xfrm>
                <a:prstGeom prst="rect">
                  <a:avLst/>
                </a:pr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92" name="Rectangle 427">
                  <a:extLst>
                    <a:ext uri="{FF2B5EF4-FFF2-40B4-BE49-F238E27FC236}">
                      <a16:creationId xmlns:a16="http://schemas.microsoft.com/office/drawing/2014/main" id="{1E87223E-1D37-4490-A7A8-2DF6E0B40E5F}"/>
                    </a:ext>
                  </a:extLst>
                </p:cNvPr>
                <p:cNvSpPr>
                  <a:spLocks noChangeArrowheads="1"/>
                </p:cNvSpPr>
                <p:nvPr/>
              </p:nvSpPr>
              <p:spPr bwMode="auto">
                <a:xfrm>
                  <a:off x="144463" y="6911974"/>
                  <a:ext cx="33338" cy="149225"/>
                </a:xfrm>
                <a:prstGeom prst="rect">
                  <a:avLst/>
                </a:pr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93" name="Rectangle 428">
                  <a:extLst>
                    <a:ext uri="{FF2B5EF4-FFF2-40B4-BE49-F238E27FC236}">
                      <a16:creationId xmlns:a16="http://schemas.microsoft.com/office/drawing/2014/main" id="{42582BA2-A58D-41CE-BE12-15DB655F415F}"/>
                    </a:ext>
                  </a:extLst>
                </p:cNvPr>
                <p:cNvSpPr>
                  <a:spLocks noChangeArrowheads="1"/>
                </p:cNvSpPr>
                <p:nvPr/>
              </p:nvSpPr>
              <p:spPr bwMode="auto">
                <a:xfrm>
                  <a:off x="200025" y="6946899"/>
                  <a:ext cx="33338" cy="114300"/>
                </a:xfrm>
                <a:prstGeom prst="rect">
                  <a:avLst/>
                </a:pr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94" name="Rectangle 429">
                  <a:extLst>
                    <a:ext uri="{FF2B5EF4-FFF2-40B4-BE49-F238E27FC236}">
                      <a16:creationId xmlns:a16="http://schemas.microsoft.com/office/drawing/2014/main" id="{EC69D15F-0F34-4E83-B5F2-0F5A72C5F46F}"/>
                    </a:ext>
                  </a:extLst>
                </p:cNvPr>
                <p:cNvSpPr>
                  <a:spLocks noChangeArrowheads="1"/>
                </p:cNvSpPr>
                <p:nvPr/>
              </p:nvSpPr>
              <p:spPr bwMode="auto">
                <a:xfrm>
                  <a:off x="257175" y="7024687"/>
                  <a:ext cx="31750" cy="36513"/>
                </a:xfrm>
                <a:prstGeom prst="rect">
                  <a:avLst/>
                </a:pr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95" name="Rectangle 430">
                  <a:extLst>
                    <a:ext uri="{FF2B5EF4-FFF2-40B4-BE49-F238E27FC236}">
                      <a16:creationId xmlns:a16="http://schemas.microsoft.com/office/drawing/2014/main" id="{FA8F4426-416C-481E-87E8-D2C795AAB1FC}"/>
                    </a:ext>
                  </a:extLst>
                </p:cNvPr>
                <p:cNvSpPr>
                  <a:spLocks noChangeArrowheads="1"/>
                </p:cNvSpPr>
                <p:nvPr/>
              </p:nvSpPr>
              <p:spPr bwMode="auto">
                <a:xfrm>
                  <a:off x="312738" y="6883399"/>
                  <a:ext cx="33338" cy="177800"/>
                </a:xfrm>
                <a:prstGeom prst="rect">
                  <a:avLst/>
                </a:pr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96" name="Freeform 431">
                  <a:extLst>
                    <a:ext uri="{FF2B5EF4-FFF2-40B4-BE49-F238E27FC236}">
                      <a16:creationId xmlns:a16="http://schemas.microsoft.com/office/drawing/2014/main" id="{DEF9F13A-6200-405C-806E-5B9F4179821B}"/>
                    </a:ext>
                  </a:extLst>
                </p:cNvPr>
                <p:cNvSpPr>
                  <a:spLocks noEditPoints="1"/>
                </p:cNvSpPr>
                <p:nvPr/>
              </p:nvSpPr>
              <p:spPr bwMode="auto">
                <a:xfrm>
                  <a:off x="17463" y="6819899"/>
                  <a:ext cx="400050" cy="300038"/>
                </a:xfrm>
                <a:custGeom>
                  <a:avLst/>
                  <a:gdLst>
                    <a:gd name="T0" fmla="*/ 0 w 252"/>
                    <a:gd name="T1" fmla="*/ 0 h 189"/>
                    <a:gd name="T2" fmla="*/ 0 w 252"/>
                    <a:gd name="T3" fmla="*/ 189 h 189"/>
                    <a:gd name="T4" fmla="*/ 252 w 252"/>
                    <a:gd name="T5" fmla="*/ 189 h 189"/>
                    <a:gd name="T6" fmla="*/ 252 w 252"/>
                    <a:gd name="T7" fmla="*/ 0 h 189"/>
                    <a:gd name="T8" fmla="*/ 0 w 252"/>
                    <a:gd name="T9" fmla="*/ 0 h 189"/>
                    <a:gd name="T10" fmla="*/ 231 w 252"/>
                    <a:gd name="T11" fmla="*/ 168 h 189"/>
                    <a:gd name="T12" fmla="*/ 21 w 252"/>
                    <a:gd name="T13" fmla="*/ 168 h 189"/>
                    <a:gd name="T14" fmla="*/ 21 w 252"/>
                    <a:gd name="T15" fmla="*/ 21 h 189"/>
                    <a:gd name="T16" fmla="*/ 231 w 252"/>
                    <a:gd name="T17" fmla="*/ 21 h 189"/>
                    <a:gd name="T18" fmla="*/ 231 w 252"/>
                    <a:gd name="T19" fmla="*/ 16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189">
                      <a:moveTo>
                        <a:pt x="0" y="0"/>
                      </a:moveTo>
                      <a:lnTo>
                        <a:pt x="0" y="189"/>
                      </a:lnTo>
                      <a:lnTo>
                        <a:pt x="252" y="189"/>
                      </a:lnTo>
                      <a:lnTo>
                        <a:pt x="252" y="0"/>
                      </a:lnTo>
                      <a:lnTo>
                        <a:pt x="0" y="0"/>
                      </a:lnTo>
                      <a:close/>
                      <a:moveTo>
                        <a:pt x="231" y="168"/>
                      </a:moveTo>
                      <a:lnTo>
                        <a:pt x="21" y="168"/>
                      </a:lnTo>
                      <a:lnTo>
                        <a:pt x="21" y="21"/>
                      </a:lnTo>
                      <a:lnTo>
                        <a:pt x="231" y="21"/>
                      </a:lnTo>
                      <a:lnTo>
                        <a:pt x="231" y="168"/>
                      </a:lnTo>
                      <a:close/>
                    </a:path>
                  </a:pathLst>
                </a:cu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grpSp>
        </p:grpSp>
        <p:grpSp>
          <p:nvGrpSpPr>
            <p:cNvPr id="77" name="组合 47">
              <a:extLst>
                <a:ext uri="{FF2B5EF4-FFF2-40B4-BE49-F238E27FC236}">
                  <a16:creationId xmlns:a16="http://schemas.microsoft.com/office/drawing/2014/main" id="{27B575DF-D922-4AE0-BF3A-AE60CB0170EA}"/>
                </a:ext>
              </a:extLst>
            </p:cNvPr>
            <p:cNvGrpSpPr/>
            <p:nvPr/>
          </p:nvGrpSpPr>
          <p:grpSpPr bwMode="auto">
            <a:xfrm>
              <a:off x="7466443" y="2897684"/>
              <a:ext cx="1571532" cy="1577446"/>
              <a:chOff x="7664955" y="2272577"/>
              <a:chExt cx="2052000" cy="2052000"/>
            </a:xfrm>
          </p:grpSpPr>
          <p:sp>
            <p:nvSpPr>
              <p:cNvPr id="81" name="泪滴形 80">
                <a:extLst>
                  <a:ext uri="{FF2B5EF4-FFF2-40B4-BE49-F238E27FC236}">
                    <a16:creationId xmlns:a16="http://schemas.microsoft.com/office/drawing/2014/main" id="{12BBF8D3-B966-4BEF-A6E2-ED1B3ACE8B4F}"/>
                  </a:ext>
                </a:extLst>
              </p:cNvPr>
              <p:cNvSpPr>
                <a:spLocks noChangeAspect="1"/>
              </p:cNvSpPr>
              <p:nvPr/>
            </p:nvSpPr>
            <p:spPr>
              <a:xfrm rot="8100000" flipH="1">
                <a:off x="7664955" y="2272577"/>
                <a:ext cx="2052000" cy="20520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49605">
                  <a:defRPr/>
                </a:pPr>
                <a:endParaRPr lang="zh-CN" altLang="en-US" sz="1400" dirty="0">
                  <a:latin typeface="Source Han Sans SC"/>
                  <a:cs typeface="+mn-ea"/>
                  <a:sym typeface="Source Han Sans SC"/>
                </a:endParaRPr>
              </a:p>
            </p:txBody>
          </p:sp>
          <p:grpSp>
            <p:nvGrpSpPr>
              <p:cNvPr id="82" name="组合 49">
                <a:extLst>
                  <a:ext uri="{FF2B5EF4-FFF2-40B4-BE49-F238E27FC236}">
                    <a16:creationId xmlns:a16="http://schemas.microsoft.com/office/drawing/2014/main" id="{3D9509F7-B179-4614-A213-9D7AC51A2E81}"/>
                  </a:ext>
                </a:extLst>
              </p:cNvPr>
              <p:cNvGrpSpPr>
                <a:grpSpLocks noChangeAspect="1"/>
              </p:cNvGrpSpPr>
              <p:nvPr/>
            </p:nvGrpSpPr>
            <p:grpSpPr>
              <a:xfrm>
                <a:off x="8379660" y="3046577"/>
                <a:ext cx="622590" cy="504000"/>
                <a:chOff x="12042775" y="6005512"/>
                <a:chExt cx="400050" cy="323850"/>
              </a:xfrm>
              <a:solidFill>
                <a:srgbClr val="E9E9E9"/>
              </a:solidFill>
            </p:grpSpPr>
            <p:sp>
              <p:nvSpPr>
                <p:cNvPr id="83" name="Freeform 367">
                  <a:extLst>
                    <a:ext uri="{FF2B5EF4-FFF2-40B4-BE49-F238E27FC236}">
                      <a16:creationId xmlns:a16="http://schemas.microsoft.com/office/drawing/2014/main" id="{1A9326AE-3C74-4B2D-B711-A0920385B8EA}"/>
                    </a:ext>
                  </a:extLst>
                </p:cNvPr>
                <p:cNvSpPr>
                  <a:spLocks noEditPoints="1"/>
                </p:cNvSpPr>
                <p:nvPr/>
              </p:nvSpPr>
              <p:spPr bwMode="auto">
                <a:xfrm>
                  <a:off x="12042775" y="6005512"/>
                  <a:ext cx="400050" cy="323850"/>
                </a:xfrm>
                <a:custGeom>
                  <a:avLst/>
                  <a:gdLst>
                    <a:gd name="T0" fmla="*/ 0 w 252"/>
                    <a:gd name="T1" fmla="*/ 0 h 204"/>
                    <a:gd name="T2" fmla="*/ 0 w 252"/>
                    <a:gd name="T3" fmla="*/ 204 h 204"/>
                    <a:gd name="T4" fmla="*/ 252 w 252"/>
                    <a:gd name="T5" fmla="*/ 204 h 204"/>
                    <a:gd name="T6" fmla="*/ 252 w 252"/>
                    <a:gd name="T7" fmla="*/ 0 h 204"/>
                    <a:gd name="T8" fmla="*/ 0 w 252"/>
                    <a:gd name="T9" fmla="*/ 0 h 204"/>
                    <a:gd name="T10" fmla="*/ 231 w 252"/>
                    <a:gd name="T11" fmla="*/ 183 h 204"/>
                    <a:gd name="T12" fmla="*/ 21 w 252"/>
                    <a:gd name="T13" fmla="*/ 183 h 204"/>
                    <a:gd name="T14" fmla="*/ 21 w 252"/>
                    <a:gd name="T15" fmla="*/ 21 h 204"/>
                    <a:gd name="T16" fmla="*/ 231 w 252"/>
                    <a:gd name="T17" fmla="*/ 21 h 204"/>
                    <a:gd name="T18" fmla="*/ 231 w 252"/>
                    <a:gd name="T19" fmla="*/ 18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04">
                      <a:moveTo>
                        <a:pt x="0" y="0"/>
                      </a:moveTo>
                      <a:lnTo>
                        <a:pt x="0" y="204"/>
                      </a:lnTo>
                      <a:lnTo>
                        <a:pt x="252" y="204"/>
                      </a:lnTo>
                      <a:lnTo>
                        <a:pt x="252" y="0"/>
                      </a:lnTo>
                      <a:lnTo>
                        <a:pt x="0" y="0"/>
                      </a:lnTo>
                      <a:close/>
                      <a:moveTo>
                        <a:pt x="231" y="183"/>
                      </a:moveTo>
                      <a:lnTo>
                        <a:pt x="21" y="183"/>
                      </a:lnTo>
                      <a:lnTo>
                        <a:pt x="21" y="21"/>
                      </a:lnTo>
                      <a:lnTo>
                        <a:pt x="231" y="21"/>
                      </a:lnTo>
                      <a:lnTo>
                        <a:pt x="231" y="183"/>
                      </a:lnTo>
                      <a:close/>
                    </a:path>
                  </a:pathLst>
                </a:custGeom>
                <a:grp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84" name="Oval 368">
                  <a:extLst>
                    <a:ext uri="{FF2B5EF4-FFF2-40B4-BE49-F238E27FC236}">
                      <a16:creationId xmlns:a16="http://schemas.microsoft.com/office/drawing/2014/main" id="{71332B1A-DEED-4A51-84C5-868B984EE8B9}"/>
                    </a:ext>
                  </a:extLst>
                </p:cNvPr>
                <p:cNvSpPr>
                  <a:spLocks noChangeArrowheads="1"/>
                </p:cNvSpPr>
                <p:nvPr/>
              </p:nvSpPr>
              <p:spPr bwMode="auto">
                <a:xfrm>
                  <a:off x="12099925" y="6059487"/>
                  <a:ext cx="42863" cy="42863"/>
                </a:xfrm>
                <a:prstGeom prst="ellipse">
                  <a:avLst/>
                </a:prstGeom>
                <a:grp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85" name="Oval 369">
                  <a:extLst>
                    <a:ext uri="{FF2B5EF4-FFF2-40B4-BE49-F238E27FC236}">
                      <a16:creationId xmlns:a16="http://schemas.microsoft.com/office/drawing/2014/main" id="{34080B90-782B-468A-9A08-03E2B4A2328D}"/>
                    </a:ext>
                  </a:extLst>
                </p:cNvPr>
                <p:cNvSpPr>
                  <a:spLocks noChangeArrowheads="1"/>
                </p:cNvSpPr>
                <p:nvPr/>
              </p:nvSpPr>
              <p:spPr bwMode="auto">
                <a:xfrm>
                  <a:off x="12344400" y="6059487"/>
                  <a:ext cx="39688" cy="42863"/>
                </a:xfrm>
                <a:prstGeom prst="ellipse">
                  <a:avLst/>
                </a:prstGeom>
                <a:grp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86" name="Oval 370">
                  <a:extLst>
                    <a:ext uri="{FF2B5EF4-FFF2-40B4-BE49-F238E27FC236}">
                      <a16:creationId xmlns:a16="http://schemas.microsoft.com/office/drawing/2014/main" id="{90E8CE86-F8FF-4DC0-AD27-6A65CA3991D5}"/>
                    </a:ext>
                  </a:extLst>
                </p:cNvPr>
                <p:cNvSpPr>
                  <a:spLocks noChangeArrowheads="1"/>
                </p:cNvSpPr>
                <p:nvPr/>
              </p:nvSpPr>
              <p:spPr bwMode="auto">
                <a:xfrm>
                  <a:off x="12099925" y="6232524"/>
                  <a:ext cx="42863" cy="41275"/>
                </a:xfrm>
                <a:prstGeom prst="ellipse">
                  <a:avLst/>
                </a:prstGeom>
                <a:grp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87" name="Oval 371">
                  <a:extLst>
                    <a:ext uri="{FF2B5EF4-FFF2-40B4-BE49-F238E27FC236}">
                      <a16:creationId xmlns:a16="http://schemas.microsoft.com/office/drawing/2014/main" id="{D36F876F-5DB9-4F0E-9A3C-AEE63E6589A6}"/>
                    </a:ext>
                  </a:extLst>
                </p:cNvPr>
                <p:cNvSpPr>
                  <a:spLocks noChangeArrowheads="1"/>
                </p:cNvSpPr>
                <p:nvPr/>
              </p:nvSpPr>
              <p:spPr bwMode="auto">
                <a:xfrm>
                  <a:off x="12344400" y="6232524"/>
                  <a:ext cx="39688" cy="41275"/>
                </a:xfrm>
                <a:prstGeom prst="ellipse">
                  <a:avLst/>
                </a:prstGeom>
                <a:grp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88" name="Freeform 372">
                  <a:extLst>
                    <a:ext uri="{FF2B5EF4-FFF2-40B4-BE49-F238E27FC236}">
                      <a16:creationId xmlns:a16="http://schemas.microsoft.com/office/drawing/2014/main" id="{797AD373-2EC0-45FC-83E3-B08A6B3109C1}"/>
                    </a:ext>
                  </a:extLst>
                </p:cNvPr>
                <p:cNvSpPr>
                  <a:spLocks noEditPoints="1"/>
                </p:cNvSpPr>
                <p:nvPr/>
              </p:nvSpPr>
              <p:spPr bwMode="auto">
                <a:xfrm>
                  <a:off x="12188825" y="6089649"/>
                  <a:ext cx="109538" cy="155575"/>
                </a:xfrm>
                <a:custGeom>
                  <a:avLst/>
                  <a:gdLst>
                    <a:gd name="T0" fmla="*/ 69 w 69"/>
                    <a:gd name="T1" fmla="*/ 0 h 98"/>
                    <a:gd name="T2" fmla="*/ 0 w 69"/>
                    <a:gd name="T3" fmla="*/ 0 h 98"/>
                    <a:gd name="T4" fmla="*/ 0 w 69"/>
                    <a:gd name="T5" fmla="*/ 98 h 98"/>
                    <a:gd name="T6" fmla="*/ 69 w 69"/>
                    <a:gd name="T7" fmla="*/ 98 h 98"/>
                    <a:gd name="T8" fmla="*/ 69 w 69"/>
                    <a:gd name="T9" fmla="*/ 0 h 98"/>
                    <a:gd name="T10" fmla="*/ 50 w 69"/>
                    <a:gd name="T11" fmla="*/ 83 h 98"/>
                    <a:gd name="T12" fmla="*/ 18 w 69"/>
                    <a:gd name="T13" fmla="*/ 83 h 98"/>
                    <a:gd name="T14" fmla="*/ 18 w 69"/>
                    <a:gd name="T15" fmla="*/ 48 h 98"/>
                    <a:gd name="T16" fmla="*/ 50 w 69"/>
                    <a:gd name="T17" fmla="*/ 48 h 98"/>
                    <a:gd name="T18" fmla="*/ 50 w 69"/>
                    <a:gd name="T19"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98">
                      <a:moveTo>
                        <a:pt x="69" y="0"/>
                      </a:moveTo>
                      <a:lnTo>
                        <a:pt x="0" y="0"/>
                      </a:lnTo>
                      <a:lnTo>
                        <a:pt x="0" y="98"/>
                      </a:lnTo>
                      <a:lnTo>
                        <a:pt x="69" y="98"/>
                      </a:lnTo>
                      <a:lnTo>
                        <a:pt x="69" y="0"/>
                      </a:lnTo>
                      <a:close/>
                      <a:moveTo>
                        <a:pt x="50" y="83"/>
                      </a:moveTo>
                      <a:lnTo>
                        <a:pt x="18" y="83"/>
                      </a:lnTo>
                      <a:lnTo>
                        <a:pt x="18" y="48"/>
                      </a:lnTo>
                      <a:lnTo>
                        <a:pt x="50" y="48"/>
                      </a:lnTo>
                      <a:lnTo>
                        <a:pt x="50" y="83"/>
                      </a:lnTo>
                      <a:close/>
                    </a:path>
                  </a:pathLst>
                </a:custGeom>
                <a:grp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grpSp>
        </p:grpSp>
      </p:grpSp>
      <p:sp>
        <p:nvSpPr>
          <p:cNvPr id="111" name="文本框 110">
            <a:extLst>
              <a:ext uri="{FF2B5EF4-FFF2-40B4-BE49-F238E27FC236}">
                <a16:creationId xmlns:a16="http://schemas.microsoft.com/office/drawing/2014/main" id="{0615F992-15AE-4F2D-8117-1744199B7CF6}"/>
              </a:ext>
            </a:extLst>
          </p:cNvPr>
          <p:cNvSpPr txBox="1"/>
          <p:nvPr/>
        </p:nvSpPr>
        <p:spPr>
          <a:xfrm>
            <a:off x="222295" y="1301134"/>
            <a:ext cx="1575129" cy="400110"/>
          </a:xfrm>
          <a:prstGeom prst="rect">
            <a:avLst/>
          </a:prstGeom>
          <a:noFill/>
        </p:spPr>
        <p:txBody>
          <a:bodyPr wrap="square">
            <a:spAutoFit/>
          </a:bodyPr>
          <a:lstStyle/>
          <a:p>
            <a:r>
              <a:rPr lang="zh-CN" altLang="en-US" sz="2000" b="1" dirty="0">
                <a:latin typeface="微软雅黑" panose="020B0503020204020204" pitchFamily="34" charset="-122"/>
                <a:ea typeface="微软雅黑" panose="020B0503020204020204" pitchFamily="34" charset="-122"/>
              </a:rPr>
              <a:t>评估与评级：</a:t>
            </a:r>
          </a:p>
        </p:txBody>
      </p:sp>
      <p:sp>
        <p:nvSpPr>
          <p:cNvPr id="112" name="文本框 111">
            <a:extLst>
              <a:ext uri="{FF2B5EF4-FFF2-40B4-BE49-F238E27FC236}">
                <a16:creationId xmlns:a16="http://schemas.microsoft.com/office/drawing/2014/main" id="{5C6586B6-0471-4E74-A653-FB141E3D93D0}"/>
              </a:ext>
            </a:extLst>
          </p:cNvPr>
          <p:cNvSpPr txBox="1"/>
          <p:nvPr/>
        </p:nvSpPr>
        <p:spPr>
          <a:xfrm>
            <a:off x="3101357" y="1695898"/>
            <a:ext cx="1447943" cy="338554"/>
          </a:xfrm>
          <a:prstGeom prst="rect">
            <a:avLst/>
          </a:prstGeom>
          <a:noFill/>
        </p:spPr>
        <p:txBody>
          <a:bodyPr wrap="square">
            <a:spAutoFit/>
          </a:bodyPr>
          <a:lstStyle/>
          <a:p>
            <a:pPr algn="ctr"/>
            <a:r>
              <a:rPr lang="zh-CN" altLang="en-US" sz="1600" b="1" dirty="0">
                <a:latin typeface="微软雅黑" panose="020B0503020204020204" pitchFamily="34" charset="-122"/>
                <a:ea typeface="微软雅黑" panose="020B0503020204020204" pitchFamily="34" charset="-122"/>
              </a:rPr>
              <a:t>政治外交环境</a:t>
            </a:r>
          </a:p>
        </p:txBody>
      </p:sp>
      <p:sp>
        <p:nvSpPr>
          <p:cNvPr id="113" name="文本框 112">
            <a:extLst>
              <a:ext uri="{FF2B5EF4-FFF2-40B4-BE49-F238E27FC236}">
                <a16:creationId xmlns:a16="http://schemas.microsoft.com/office/drawing/2014/main" id="{2C469A93-7987-431D-BCDC-4343A032BD33}"/>
              </a:ext>
            </a:extLst>
          </p:cNvPr>
          <p:cNvSpPr txBox="1"/>
          <p:nvPr/>
        </p:nvSpPr>
        <p:spPr>
          <a:xfrm>
            <a:off x="4731043" y="3598963"/>
            <a:ext cx="1607547" cy="338554"/>
          </a:xfrm>
          <a:prstGeom prst="rect">
            <a:avLst/>
          </a:prstGeom>
          <a:noFill/>
        </p:spPr>
        <p:txBody>
          <a:bodyPr wrap="square">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经济金融环境</a:t>
            </a:r>
          </a:p>
        </p:txBody>
      </p:sp>
      <p:sp>
        <p:nvSpPr>
          <p:cNvPr id="114" name="文本框 113">
            <a:extLst>
              <a:ext uri="{FF2B5EF4-FFF2-40B4-BE49-F238E27FC236}">
                <a16:creationId xmlns:a16="http://schemas.microsoft.com/office/drawing/2014/main" id="{DEFD59A4-DBBC-4F7F-B248-07BC6D9E4798}"/>
              </a:ext>
            </a:extLst>
          </p:cNvPr>
          <p:cNvSpPr txBox="1"/>
          <p:nvPr/>
        </p:nvSpPr>
        <p:spPr>
          <a:xfrm>
            <a:off x="5931433" y="1697621"/>
            <a:ext cx="1933904" cy="338554"/>
          </a:xfrm>
          <a:prstGeom prst="rect">
            <a:avLst/>
          </a:prstGeom>
          <a:noFill/>
        </p:spPr>
        <p:txBody>
          <a:bodyPr wrap="square">
            <a:spAutoFit/>
          </a:bodyPr>
          <a:lstStyle>
            <a:defPPr>
              <a:defRPr lang="zh-CN"/>
            </a:defPPr>
            <a:lvl1pPr algn="ctr">
              <a:defRPr sz="1600">
                <a:solidFill>
                  <a:schemeClr val="bg2">
                    <a:lumMod val="50000"/>
                  </a:schemeClr>
                </a:solidFill>
                <a:latin typeface="微软雅黑" panose="020B0503020204020204" pitchFamily="34" charset="-122"/>
                <a:ea typeface="微软雅黑" panose="020B0503020204020204" pitchFamily="34" charset="-122"/>
              </a:defRPr>
            </a:lvl1pPr>
          </a:lstStyle>
          <a:p>
            <a:r>
              <a:rPr lang="zh-CN" altLang="en-US" dirty="0"/>
              <a:t>制度运营环境</a:t>
            </a:r>
          </a:p>
        </p:txBody>
      </p:sp>
      <p:sp>
        <p:nvSpPr>
          <p:cNvPr id="115" name="文本框 114">
            <a:extLst>
              <a:ext uri="{FF2B5EF4-FFF2-40B4-BE49-F238E27FC236}">
                <a16:creationId xmlns:a16="http://schemas.microsoft.com/office/drawing/2014/main" id="{CEDD512D-B8FE-4297-816B-F63298B63B76}"/>
              </a:ext>
            </a:extLst>
          </p:cNvPr>
          <p:cNvSpPr txBox="1"/>
          <p:nvPr/>
        </p:nvSpPr>
        <p:spPr>
          <a:xfrm>
            <a:off x="7613087" y="3598964"/>
            <a:ext cx="1607548" cy="338554"/>
          </a:xfrm>
          <a:prstGeom prst="rect">
            <a:avLst/>
          </a:prstGeom>
          <a:noFill/>
        </p:spPr>
        <p:txBody>
          <a:bodyPr wrap="square">
            <a:spAutoFit/>
          </a:bodyPr>
          <a:lstStyle>
            <a:defPPr>
              <a:defRPr lang="zh-CN"/>
            </a:defPPr>
            <a:lvl1pPr algn="ctr">
              <a:defRPr sz="1600">
                <a:solidFill>
                  <a:schemeClr val="bg2">
                    <a:lumMod val="50000"/>
                  </a:schemeClr>
                </a:solidFill>
                <a:latin typeface="微软雅黑" panose="020B0503020204020204" pitchFamily="34" charset="-122"/>
                <a:ea typeface="微软雅黑" panose="020B0503020204020204" pitchFamily="34" charset="-122"/>
              </a:defRPr>
            </a:lvl1pPr>
          </a:lstStyle>
          <a:p>
            <a:r>
              <a:rPr lang="zh-CN" altLang="en-US" dirty="0"/>
              <a:t>社会安全环境</a:t>
            </a:r>
          </a:p>
        </p:txBody>
      </p:sp>
      <p:sp>
        <p:nvSpPr>
          <p:cNvPr id="41" name="Rectangle 18">
            <a:extLst>
              <a:ext uri="{FF2B5EF4-FFF2-40B4-BE49-F238E27FC236}">
                <a16:creationId xmlns:a16="http://schemas.microsoft.com/office/drawing/2014/main" id="{1764C20A-415A-43BE-8F62-A32D61C65443}"/>
              </a:ext>
            </a:extLst>
          </p:cNvPr>
          <p:cNvSpPr/>
          <p:nvPr/>
        </p:nvSpPr>
        <p:spPr>
          <a:xfrm>
            <a:off x="1009860" y="402584"/>
            <a:ext cx="451929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贷款环境分析</a:t>
            </a:r>
            <a:r>
              <a:rPr kumimoji="0" lang="en-US" altLang="zh-CN"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a:t>
            </a:r>
            <a:r>
              <a:rPr kumimoji="0" lang="zh-CN" altLang="en-US"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国别风险分析</a:t>
            </a:r>
          </a:p>
        </p:txBody>
      </p:sp>
      <p:sp>
        <p:nvSpPr>
          <p:cNvPr id="2" name="矩形 1">
            <a:extLst>
              <a:ext uri="{FF2B5EF4-FFF2-40B4-BE49-F238E27FC236}">
                <a16:creationId xmlns:a16="http://schemas.microsoft.com/office/drawing/2014/main" id="{0D8B84FC-41B1-4D3C-A551-629C9B9D2159}"/>
              </a:ext>
            </a:extLst>
          </p:cNvPr>
          <p:cNvSpPr/>
          <p:nvPr/>
        </p:nvSpPr>
        <p:spPr>
          <a:xfrm>
            <a:off x="1553857" y="4263744"/>
            <a:ext cx="8186857" cy="1002967"/>
          </a:xfrm>
          <a:prstGeom prst="rect">
            <a:avLst/>
          </a:prstGeom>
        </p:spPr>
        <p:txBody>
          <a:bodyPr wrap="none">
            <a:spAutoFit/>
          </a:bodyPr>
          <a:lstStyle/>
          <a:p>
            <a:pPr>
              <a:lnSpc>
                <a:spcPct val="200000"/>
              </a:lnSpc>
            </a:pPr>
            <a:r>
              <a:rPr lang="zh-CN" altLang="en-US" sz="1600" b="1" dirty="0">
                <a:latin typeface="微软雅黑" panose="020B0503020204020204" pitchFamily="34" charset="-122"/>
                <a:ea typeface="微软雅黑" panose="020B0503020204020204" pitchFamily="34" charset="-122"/>
              </a:rPr>
              <a:t>政治外交环境：</a:t>
            </a:r>
            <a:endParaRPr lang="en-US" altLang="zh-CN" sz="1600" b="1" dirty="0">
              <a:latin typeface="微软雅黑" panose="020B0503020204020204" pitchFamily="34" charset="-122"/>
              <a:ea typeface="微软雅黑" panose="020B0503020204020204" pitchFamily="34" charset="-122"/>
            </a:endParaRPr>
          </a:p>
          <a:p>
            <a:pPr>
              <a:lnSpc>
                <a:spcPct val="200000"/>
              </a:lnSpc>
            </a:pPr>
            <a:r>
              <a:rPr lang="zh-CN" altLang="zh-CN" sz="1600" dirty="0">
                <a:latin typeface="微软雅黑" panose="020B0503020204020204" pitchFamily="34" charset="-122"/>
                <a:ea typeface="微软雅黑" panose="020B0503020204020204" pitchFamily="34" charset="-122"/>
              </a:rPr>
              <a:t>具体包括：政治稳定性、政治力量平衡性、政体成熟程度、地缘政治与外交关系状况等。</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3401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 y="301326"/>
            <a:ext cx="12192000" cy="6556674"/>
            <a:chOff x="1" y="301326"/>
            <a:chExt cx="12192000" cy="6556674"/>
          </a:xfrm>
        </p:grpSpPr>
        <p:sp>
          <p:nvSpPr>
            <p:cNvPr id="1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1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20"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grpSp>
        <p:nvGrpSpPr>
          <p:cNvPr id="68" name="组合 67">
            <a:extLst>
              <a:ext uri="{FF2B5EF4-FFF2-40B4-BE49-F238E27FC236}">
                <a16:creationId xmlns:a16="http://schemas.microsoft.com/office/drawing/2014/main" id="{35B2E25B-15C1-4066-BD1D-D73CBA4846B5}"/>
              </a:ext>
            </a:extLst>
          </p:cNvPr>
          <p:cNvGrpSpPr/>
          <p:nvPr/>
        </p:nvGrpSpPr>
        <p:grpSpPr>
          <a:xfrm>
            <a:off x="3689627" y="2073797"/>
            <a:ext cx="5124382" cy="1391716"/>
            <a:chOff x="3505768" y="2897684"/>
            <a:chExt cx="5532207" cy="1577446"/>
          </a:xfrm>
        </p:grpSpPr>
        <p:grpSp>
          <p:nvGrpSpPr>
            <p:cNvPr id="69" name="组合 19">
              <a:extLst>
                <a:ext uri="{FF2B5EF4-FFF2-40B4-BE49-F238E27FC236}">
                  <a16:creationId xmlns:a16="http://schemas.microsoft.com/office/drawing/2014/main" id="{EA4E8DDF-E08E-4F62-8457-99E1B7B12A94}"/>
                </a:ext>
              </a:extLst>
            </p:cNvPr>
            <p:cNvGrpSpPr/>
            <p:nvPr/>
          </p:nvGrpSpPr>
          <p:grpSpPr bwMode="auto">
            <a:xfrm>
              <a:off x="3505768" y="2897684"/>
              <a:ext cx="1572802" cy="1577446"/>
              <a:chOff x="2384473" y="2272578"/>
              <a:chExt cx="2052000" cy="2052000"/>
            </a:xfrm>
          </p:grpSpPr>
          <p:sp>
            <p:nvSpPr>
              <p:cNvPr id="99" name="泪滴形 98">
                <a:extLst>
                  <a:ext uri="{FF2B5EF4-FFF2-40B4-BE49-F238E27FC236}">
                    <a16:creationId xmlns:a16="http://schemas.microsoft.com/office/drawing/2014/main" id="{41532B24-F0CB-456B-ABD5-0A18228085C6}"/>
                  </a:ext>
                </a:extLst>
              </p:cNvPr>
              <p:cNvSpPr>
                <a:spLocks noChangeAspect="1"/>
              </p:cNvSpPr>
              <p:nvPr/>
            </p:nvSpPr>
            <p:spPr>
              <a:xfrm rot="13500000">
                <a:off x="2384473" y="2272578"/>
                <a:ext cx="2052000" cy="20520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49605">
                  <a:defRPr/>
                </a:pPr>
                <a:endParaRPr lang="zh-CN" altLang="en-US" sz="1400" dirty="0">
                  <a:latin typeface="Source Han Sans SC"/>
                  <a:cs typeface="+mn-ea"/>
                  <a:sym typeface="Source Han Sans SC"/>
                </a:endParaRPr>
              </a:p>
            </p:txBody>
          </p:sp>
          <p:grpSp>
            <p:nvGrpSpPr>
              <p:cNvPr id="108" name="组合 32">
                <a:extLst>
                  <a:ext uri="{FF2B5EF4-FFF2-40B4-BE49-F238E27FC236}">
                    <a16:creationId xmlns:a16="http://schemas.microsoft.com/office/drawing/2014/main" id="{2F85366B-6157-4A6F-9972-C1386218BBD8}"/>
                  </a:ext>
                </a:extLst>
              </p:cNvPr>
              <p:cNvGrpSpPr>
                <a:grpSpLocks noChangeAspect="1"/>
              </p:cNvGrpSpPr>
              <p:nvPr/>
            </p:nvGrpSpPr>
            <p:grpSpPr>
              <a:xfrm>
                <a:off x="3044743" y="3046578"/>
                <a:ext cx="605333" cy="504000"/>
                <a:chOff x="521255" y="5321301"/>
                <a:chExt cx="360363" cy="300038"/>
              </a:xfrm>
              <a:solidFill>
                <a:srgbClr val="9DA8B1"/>
              </a:solidFill>
            </p:grpSpPr>
            <p:sp>
              <p:nvSpPr>
                <p:cNvPr id="109" name="Freeform 342">
                  <a:extLst>
                    <a:ext uri="{FF2B5EF4-FFF2-40B4-BE49-F238E27FC236}">
                      <a16:creationId xmlns:a16="http://schemas.microsoft.com/office/drawing/2014/main" id="{2901DD25-B4B9-430D-BE0E-BAA371EFC296}"/>
                    </a:ext>
                  </a:extLst>
                </p:cNvPr>
                <p:cNvSpPr/>
                <p:nvPr/>
              </p:nvSpPr>
              <p:spPr bwMode="auto">
                <a:xfrm>
                  <a:off x="575230" y="5373689"/>
                  <a:ext cx="252413" cy="195263"/>
                </a:xfrm>
                <a:custGeom>
                  <a:avLst/>
                  <a:gdLst>
                    <a:gd name="T0" fmla="*/ 12 w 159"/>
                    <a:gd name="T1" fmla="*/ 75 h 123"/>
                    <a:gd name="T2" fmla="*/ 28 w 159"/>
                    <a:gd name="T3" fmla="*/ 64 h 123"/>
                    <a:gd name="T4" fmla="*/ 52 w 159"/>
                    <a:gd name="T5" fmla="*/ 92 h 123"/>
                    <a:gd name="T6" fmla="*/ 80 w 159"/>
                    <a:gd name="T7" fmla="*/ 32 h 123"/>
                    <a:gd name="T8" fmla="*/ 110 w 159"/>
                    <a:gd name="T9" fmla="*/ 123 h 123"/>
                    <a:gd name="T10" fmla="*/ 136 w 159"/>
                    <a:gd name="T11" fmla="*/ 59 h 123"/>
                    <a:gd name="T12" fmla="*/ 147 w 159"/>
                    <a:gd name="T13" fmla="*/ 85 h 123"/>
                    <a:gd name="T14" fmla="*/ 159 w 159"/>
                    <a:gd name="T15" fmla="*/ 83 h 123"/>
                    <a:gd name="T16" fmla="*/ 136 w 159"/>
                    <a:gd name="T17" fmla="*/ 29 h 123"/>
                    <a:gd name="T18" fmla="*/ 111 w 159"/>
                    <a:gd name="T19" fmla="*/ 89 h 123"/>
                    <a:gd name="T20" fmla="*/ 81 w 159"/>
                    <a:gd name="T21" fmla="*/ 0 h 123"/>
                    <a:gd name="T22" fmla="*/ 49 w 159"/>
                    <a:gd name="T23" fmla="*/ 72 h 123"/>
                    <a:gd name="T24" fmla="*/ 31 w 159"/>
                    <a:gd name="T25" fmla="*/ 50 h 123"/>
                    <a:gd name="T26" fmla="*/ 0 w 159"/>
                    <a:gd name="T27" fmla="*/ 72 h 123"/>
                    <a:gd name="T28" fmla="*/ 8 w 159"/>
                    <a:gd name="T29" fmla="*/ 78 h 123"/>
                    <a:gd name="T30" fmla="*/ 12 w 159"/>
                    <a:gd name="T31" fmla="*/ 7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123">
                      <a:moveTo>
                        <a:pt x="12" y="75"/>
                      </a:moveTo>
                      <a:lnTo>
                        <a:pt x="28" y="64"/>
                      </a:lnTo>
                      <a:lnTo>
                        <a:pt x="52" y="92"/>
                      </a:lnTo>
                      <a:lnTo>
                        <a:pt x="80" y="32"/>
                      </a:lnTo>
                      <a:lnTo>
                        <a:pt x="110" y="123"/>
                      </a:lnTo>
                      <a:lnTo>
                        <a:pt x="136" y="59"/>
                      </a:lnTo>
                      <a:lnTo>
                        <a:pt x="147" y="85"/>
                      </a:lnTo>
                      <a:lnTo>
                        <a:pt x="159" y="83"/>
                      </a:lnTo>
                      <a:lnTo>
                        <a:pt x="136" y="29"/>
                      </a:lnTo>
                      <a:lnTo>
                        <a:pt x="111" y="89"/>
                      </a:lnTo>
                      <a:lnTo>
                        <a:pt x="81" y="0"/>
                      </a:lnTo>
                      <a:lnTo>
                        <a:pt x="49" y="72"/>
                      </a:lnTo>
                      <a:lnTo>
                        <a:pt x="31" y="50"/>
                      </a:lnTo>
                      <a:lnTo>
                        <a:pt x="0" y="72"/>
                      </a:lnTo>
                      <a:lnTo>
                        <a:pt x="8" y="78"/>
                      </a:lnTo>
                      <a:lnTo>
                        <a:pt x="12" y="75"/>
                      </a:lnTo>
                      <a:close/>
                    </a:path>
                  </a:pathLst>
                </a:cu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110" name="Freeform 343">
                  <a:extLst>
                    <a:ext uri="{FF2B5EF4-FFF2-40B4-BE49-F238E27FC236}">
                      <a16:creationId xmlns:a16="http://schemas.microsoft.com/office/drawing/2014/main" id="{8C6B0259-7086-4243-9172-570C41B94F97}"/>
                    </a:ext>
                  </a:extLst>
                </p:cNvPr>
                <p:cNvSpPr>
                  <a:spLocks noEditPoints="1"/>
                </p:cNvSpPr>
                <p:nvPr/>
              </p:nvSpPr>
              <p:spPr bwMode="auto">
                <a:xfrm>
                  <a:off x="521255" y="5321301"/>
                  <a:ext cx="360363" cy="300038"/>
                </a:xfrm>
                <a:custGeom>
                  <a:avLst/>
                  <a:gdLst>
                    <a:gd name="T0" fmla="*/ 0 w 227"/>
                    <a:gd name="T1" fmla="*/ 0 h 189"/>
                    <a:gd name="T2" fmla="*/ 0 w 227"/>
                    <a:gd name="T3" fmla="*/ 189 h 189"/>
                    <a:gd name="T4" fmla="*/ 227 w 227"/>
                    <a:gd name="T5" fmla="*/ 189 h 189"/>
                    <a:gd name="T6" fmla="*/ 227 w 227"/>
                    <a:gd name="T7" fmla="*/ 0 h 189"/>
                    <a:gd name="T8" fmla="*/ 0 w 227"/>
                    <a:gd name="T9" fmla="*/ 0 h 189"/>
                    <a:gd name="T10" fmla="*/ 205 w 227"/>
                    <a:gd name="T11" fmla="*/ 167 h 189"/>
                    <a:gd name="T12" fmla="*/ 22 w 227"/>
                    <a:gd name="T13" fmla="*/ 167 h 189"/>
                    <a:gd name="T14" fmla="*/ 22 w 227"/>
                    <a:gd name="T15" fmla="*/ 22 h 189"/>
                    <a:gd name="T16" fmla="*/ 205 w 227"/>
                    <a:gd name="T17" fmla="*/ 22 h 189"/>
                    <a:gd name="T18" fmla="*/ 205 w 227"/>
                    <a:gd name="T19" fmla="*/ 16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89">
                      <a:moveTo>
                        <a:pt x="0" y="0"/>
                      </a:moveTo>
                      <a:lnTo>
                        <a:pt x="0" y="189"/>
                      </a:lnTo>
                      <a:lnTo>
                        <a:pt x="227" y="189"/>
                      </a:lnTo>
                      <a:lnTo>
                        <a:pt x="227" y="0"/>
                      </a:lnTo>
                      <a:lnTo>
                        <a:pt x="0" y="0"/>
                      </a:lnTo>
                      <a:close/>
                      <a:moveTo>
                        <a:pt x="205" y="167"/>
                      </a:moveTo>
                      <a:lnTo>
                        <a:pt x="22" y="167"/>
                      </a:lnTo>
                      <a:lnTo>
                        <a:pt x="22" y="22"/>
                      </a:lnTo>
                      <a:lnTo>
                        <a:pt x="205" y="22"/>
                      </a:lnTo>
                      <a:lnTo>
                        <a:pt x="205" y="167"/>
                      </a:lnTo>
                      <a:close/>
                    </a:path>
                  </a:pathLst>
                </a:cu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grpSp>
        </p:grpSp>
        <p:grpSp>
          <p:nvGrpSpPr>
            <p:cNvPr id="70" name="组合 35">
              <a:extLst>
                <a:ext uri="{FF2B5EF4-FFF2-40B4-BE49-F238E27FC236}">
                  <a16:creationId xmlns:a16="http://schemas.microsoft.com/office/drawing/2014/main" id="{92915931-A616-4102-80CE-03034D4AA193}"/>
                </a:ext>
              </a:extLst>
            </p:cNvPr>
            <p:cNvGrpSpPr/>
            <p:nvPr/>
          </p:nvGrpSpPr>
          <p:grpSpPr bwMode="auto">
            <a:xfrm>
              <a:off x="4800993" y="2897684"/>
              <a:ext cx="1571532" cy="1577446"/>
              <a:chOff x="4111294" y="2272576"/>
              <a:chExt cx="2052000" cy="2052000"/>
            </a:xfrm>
          </p:grpSpPr>
          <p:sp>
            <p:nvSpPr>
              <p:cNvPr id="97" name="泪滴形 96">
                <a:extLst>
                  <a:ext uri="{FF2B5EF4-FFF2-40B4-BE49-F238E27FC236}">
                    <a16:creationId xmlns:a16="http://schemas.microsoft.com/office/drawing/2014/main" id="{8B2CF077-FB6C-4B2A-A546-96B26F858FC9}"/>
                  </a:ext>
                </a:extLst>
              </p:cNvPr>
              <p:cNvSpPr>
                <a:spLocks noChangeAspect="1"/>
              </p:cNvSpPr>
              <p:nvPr/>
            </p:nvSpPr>
            <p:spPr>
              <a:xfrm rot="13500000">
                <a:off x="4111294" y="2272576"/>
                <a:ext cx="2052000" cy="20520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49605">
                  <a:defRPr/>
                </a:pPr>
                <a:endParaRPr lang="zh-CN" altLang="en-US" sz="1400" dirty="0">
                  <a:latin typeface="Source Han Sans SC"/>
                  <a:cs typeface="+mn-ea"/>
                  <a:sym typeface="Source Han Sans SC"/>
                </a:endParaRPr>
              </a:p>
            </p:txBody>
          </p:sp>
          <p:sp>
            <p:nvSpPr>
              <p:cNvPr id="98" name="Freeform 195">
                <a:extLst>
                  <a:ext uri="{FF2B5EF4-FFF2-40B4-BE49-F238E27FC236}">
                    <a16:creationId xmlns:a16="http://schemas.microsoft.com/office/drawing/2014/main" id="{59B81CB6-86A9-4138-9B64-2E06DE1284C5}"/>
                  </a:ext>
                </a:extLst>
              </p:cNvPr>
              <p:cNvSpPr>
                <a:spLocks noChangeAspect="1" noEditPoints="1"/>
              </p:cNvSpPr>
              <p:nvPr/>
            </p:nvSpPr>
            <p:spPr bwMode="auto">
              <a:xfrm>
                <a:off x="4772642" y="3027791"/>
                <a:ext cx="666320" cy="541569"/>
              </a:xfrm>
              <a:custGeom>
                <a:avLst/>
                <a:gdLst>
                  <a:gd name="T0" fmla="*/ 201 w 252"/>
                  <a:gd name="T1" fmla="*/ 52 h 204"/>
                  <a:gd name="T2" fmla="*/ 201 w 252"/>
                  <a:gd name="T3" fmla="*/ 0 h 204"/>
                  <a:gd name="T4" fmla="*/ 0 w 252"/>
                  <a:gd name="T5" fmla="*/ 0 h 204"/>
                  <a:gd name="T6" fmla="*/ 0 w 252"/>
                  <a:gd name="T7" fmla="*/ 152 h 204"/>
                  <a:gd name="T8" fmla="*/ 51 w 252"/>
                  <a:gd name="T9" fmla="*/ 152 h 204"/>
                  <a:gd name="T10" fmla="*/ 51 w 252"/>
                  <a:gd name="T11" fmla="*/ 204 h 204"/>
                  <a:gd name="T12" fmla="*/ 252 w 252"/>
                  <a:gd name="T13" fmla="*/ 204 h 204"/>
                  <a:gd name="T14" fmla="*/ 252 w 252"/>
                  <a:gd name="T15" fmla="*/ 52 h 204"/>
                  <a:gd name="T16" fmla="*/ 201 w 252"/>
                  <a:gd name="T17" fmla="*/ 52 h 204"/>
                  <a:gd name="T18" fmla="*/ 25 w 252"/>
                  <a:gd name="T19" fmla="*/ 127 h 204"/>
                  <a:gd name="T20" fmla="*/ 25 w 252"/>
                  <a:gd name="T21" fmla="*/ 25 h 204"/>
                  <a:gd name="T22" fmla="*/ 176 w 252"/>
                  <a:gd name="T23" fmla="*/ 25 h 204"/>
                  <a:gd name="T24" fmla="*/ 176 w 252"/>
                  <a:gd name="T25" fmla="*/ 52 h 204"/>
                  <a:gd name="T26" fmla="*/ 51 w 252"/>
                  <a:gd name="T27" fmla="*/ 52 h 204"/>
                  <a:gd name="T28" fmla="*/ 51 w 252"/>
                  <a:gd name="T29" fmla="*/ 127 h 204"/>
                  <a:gd name="T30" fmla="*/ 25 w 252"/>
                  <a:gd name="T31" fmla="*/ 127 h 204"/>
                  <a:gd name="T32" fmla="*/ 76 w 252"/>
                  <a:gd name="T33" fmla="*/ 77 h 204"/>
                  <a:gd name="T34" fmla="*/ 227 w 252"/>
                  <a:gd name="T35" fmla="*/ 77 h 204"/>
                  <a:gd name="T36" fmla="*/ 227 w 252"/>
                  <a:gd name="T37" fmla="*/ 179 h 204"/>
                  <a:gd name="T38" fmla="*/ 76 w 252"/>
                  <a:gd name="T39" fmla="*/ 179 h 204"/>
                  <a:gd name="T40" fmla="*/ 76 w 252"/>
                  <a:gd name="T4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 h="204">
                    <a:moveTo>
                      <a:pt x="201" y="52"/>
                    </a:moveTo>
                    <a:lnTo>
                      <a:pt x="201" y="0"/>
                    </a:lnTo>
                    <a:lnTo>
                      <a:pt x="0" y="0"/>
                    </a:lnTo>
                    <a:lnTo>
                      <a:pt x="0" y="152"/>
                    </a:lnTo>
                    <a:lnTo>
                      <a:pt x="51" y="152"/>
                    </a:lnTo>
                    <a:lnTo>
                      <a:pt x="51" y="204"/>
                    </a:lnTo>
                    <a:lnTo>
                      <a:pt x="252" y="204"/>
                    </a:lnTo>
                    <a:lnTo>
                      <a:pt x="252" y="52"/>
                    </a:lnTo>
                    <a:lnTo>
                      <a:pt x="201" y="52"/>
                    </a:lnTo>
                    <a:close/>
                    <a:moveTo>
                      <a:pt x="25" y="127"/>
                    </a:moveTo>
                    <a:lnTo>
                      <a:pt x="25" y="25"/>
                    </a:lnTo>
                    <a:lnTo>
                      <a:pt x="176" y="25"/>
                    </a:lnTo>
                    <a:lnTo>
                      <a:pt x="176" y="52"/>
                    </a:lnTo>
                    <a:lnTo>
                      <a:pt x="51" y="52"/>
                    </a:lnTo>
                    <a:lnTo>
                      <a:pt x="51" y="127"/>
                    </a:lnTo>
                    <a:lnTo>
                      <a:pt x="25" y="127"/>
                    </a:lnTo>
                    <a:close/>
                    <a:moveTo>
                      <a:pt x="76" y="77"/>
                    </a:moveTo>
                    <a:lnTo>
                      <a:pt x="227" y="77"/>
                    </a:lnTo>
                    <a:lnTo>
                      <a:pt x="227" y="179"/>
                    </a:lnTo>
                    <a:lnTo>
                      <a:pt x="76" y="179"/>
                    </a:lnTo>
                    <a:lnTo>
                      <a:pt x="76" y="77"/>
                    </a:lnTo>
                    <a:close/>
                  </a:path>
                </a:pathLst>
              </a:cu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grpSp>
        <p:grpSp>
          <p:nvGrpSpPr>
            <p:cNvPr id="71" name="组合 38">
              <a:extLst>
                <a:ext uri="{FF2B5EF4-FFF2-40B4-BE49-F238E27FC236}">
                  <a16:creationId xmlns:a16="http://schemas.microsoft.com/office/drawing/2014/main" id="{5397F766-E874-4141-B866-C80626657568}"/>
                </a:ext>
              </a:extLst>
            </p:cNvPr>
            <p:cNvGrpSpPr/>
            <p:nvPr/>
          </p:nvGrpSpPr>
          <p:grpSpPr bwMode="auto">
            <a:xfrm>
              <a:off x="6149790" y="2897684"/>
              <a:ext cx="1571532" cy="1577446"/>
              <a:chOff x="5909556" y="2272576"/>
              <a:chExt cx="2052000" cy="2052000"/>
            </a:xfrm>
          </p:grpSpPr>
          <p:sp>
            <p:nvSpPr>
              <p:cNvPr id="89" name="泪滴形 88">
                <a:extLst>
                  <a:ext uri="{FF2B5EF4-FFF2-40B4-BE49-F238E27FC236}">
                    <a16:creationId xmlns:a16="http://schemas.microsoft.com/office/drawing/2014/main" id="{69236C19-741D-4AD0-A56E-677D1E77391D}"/>
                  </a:ext>
                </a:extLst>
              </p:cNvPr>
              <p:cNvSpPr>
                <a:spLocks noChangeAspect="1"/>
              </p:cNvSpPr>
              <p:nvPr/>
            </p:nvSpPr>
            <p:spPr>
              <a:xfrm rot="13500000">
                <a:off x="5909556" y="2272576"/>
                <a:ext cx="2052000" cy="20520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49605">
                  <a:defRPr/>
                </a:pPr>
                <a:endParaRPr lang="zh-CN" altLang="en-US" sz="1400" dirty="0">
                  <a:latin typeface="Source Han Sans SC"/>
                  <a:cs typeface="+mn-ea"/>
                  <a:sym typeface="Source Han Sans SC"/>
                </a:endParaRPr>
              </a:p>
            </p:txBody>
          </p:sp>
          <p:grpSp>
            <p:nvGrpSpPr>
              <p:cNvPr id="90" name="组合 40">
                <a:extLst>
                  <a:ext uri="{FF2B5EF4-FFF2-40B4-BE49-F238E27FC236}">
                    <a16:creationId xmlns:a16="http://schemas.microsoft.com/office/drawing/2014/main" id="{6071F255-E061-4B69-8668-D58C2EEA09F0}"/>
                  </a:ext>
                </a:extLst>
              </p:cNvPr>
              <p:cNvGrpSpPr>
                <a:grpSpLocks noChangeAspect="1"/>
              </p:cNvGrpSpPr>
              <p:nvPr/>
            </p:nvGrpSpPr>
            <p:grpSpPr>
              <a:xfrm>
                <a:off x="6599557" y="3046576"/>
                <a:ext cx="671999" cy="504000"/>
                <a:chOff x="17463" y="6819899"/>
                <a:chExt cx="400050" cy="300038"/>
              </a:xfrm>
              <a:solidFill>
                <a:srgbClr val="9DA8B1"/>
              </a:solidFill>
            </p:grpSpPr>
            <p:sp>
              <p:nvSpPr>
                <p:cNvPr id="91" name="Rectangle 426">
                  <a:extLst>
                    <a:ext uri="{FF2B5EF4-FFF2-40B4-BE49-F238E27FC236}">
                      <a16:creationId xmlns:a16="http://schemas.microsoft.com/office/drawing/2014/main" id="{1B99F32D-8579-4CB2-A2ED-6949B9619AB4}"/>
                    </a:ext>
                  </a:extLst>
                </p:cNvPr>
                <p:cNvSpPr>
                  <a:spLocks noChangeArrowheads="1"/>
                </p:cNvSpPr>
                <p:nvPr/>
              </p:nvSpPr>
              <p:spPr bwMode="auto">
                <a:xfrm>
                  <a:off x="88900" y="6991349"/>
                  <a:ext cx="31750" cy="69850"/>
                </a:xfrm>
                <a:prstGeom prst="rect">
                  <a:avLst/>
                </a:pr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92" name="Rectangle 427">
                  <a:extLst>
                    <a:ext uri="{FF2B5EF4-FFF2-40B4-BE49-F238E27FC236}">
                      <a16:creationId xmlns:a16="http://schemas.microsoft.com/office/drawing/2014/main" id="{1E87223E-1D37-4490-A7A8-2DF6E0B40E5F}"/>
                    </a:ext>
                  </a:extLst>
                </p:cNvPr>
                <p:cNvSpPr>
                  <a:spLocks noChangeArrowheads="1"/>
                </p:cNvSpPr>
                <p:nvPr/>
              </p:nvSpPr>
              <p:spPr bwMode="auto">
                <a:xfrm>
                  <a:off x="144463" y="6911974"/>
                  <a:ext cx="33338" cy="149225"/>
                </a:xfrm>
                <a:prstGeom prst="rect">
                  <a:avLst/>
                </a:pr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93" name="Rectangle 428">
                  <a:extLst>
                    <a:ext uri="{FF2B5EF4-FFF2-40B4-BE49-F238E27FC236}">
                      <a16:creationId xmlns:a16="http://schemas.microsoft.com/office/drawing/2014/main" id="{42582BA2-A58D-41CE-BE12-15DB655F415F}"/>
                    </a:ext>
                  </a:extLst>
                </p:cNvPr>
                <p:cNvSpPr>
                  <a:spLocks noChangeArrowheads="1"/>
                </p:cNvSpPr>
                <p:nvPr/>
              </p:nvSpPr>
              <p:spPr bwMode="auto">
                <a:xfrm>
                  <a:off x="200025" y="6946899"/>
                  <a:ext cx="33338" cy="114300"/>
                </a:xfrm>
                <a:prstGeom prst="rect">
                  <a:avLst/>
                </a:pr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94" name="Rectangle 429">
                  <a:extLst>
                    <a:ext uri="{FF2B5EF4-FFF2-40B4-BE49-F238E27FC236}">
                      <a16:creationId xmlns:a16="http://schemas.microsoft.com/office/drawing/2014/main" id="{EC69D15F-0F34-4E83-B5F2-0F5A72C5F46F}"/>
                    </a:ext>
                  </a:extLst>
                </p:cNvPr>
                <p:cNvSpPr>
                  <a:spLocks noChangeArrowheads="1"/>
                </p:cNvSpPr>
                <p:nvPr/>
              </p:nvSpPr>
              <p:spPr bwMode="auto">
                <a:xfrm>
                  <a:off x="257175" y="7024687"/>
                  <a:ext cx="31750" cy="36513"/>
                </a:xfrm>
                <a:prstGeom prst="rect">
                  <a:avLst/>
                </a:pr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95" name="Rectangle 430">
                  <a:extLst>
                    <a:ext uri="{FF2B5EF4-FFF2-40B4-BE49-F238E27FC236}">
                      <a16:creationId xmlns:a16="http://schemas.microsoft.com/office/drawing/2014/main" id="{FA8F4426-416C-481E-87E8-D2C795AAB1FC}"/>
                    </a:ext>
                  </a:extLst>
                </p:cNvPr>
                <p:cNvSpPr>
                  <a:spLocks noChangeArrowheads="1"/>
                </p:cNvSpPr>
                <p:nvPr/>
              </p:nvSpPr>
              <p:spPr bwMode="auto">
                <a:xfrm>
                  <a:off x="312738" y="6883399"/>
                  <a:ext cx="33338" cy="177800"/>
                </a:xfrm>
                <a:prstGeom prst="rect">
                  <a:avLst/>
                </a:pr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96" name="Freeform 431">
                  <a:extLst>
                    <a:ext uri="{FF2B5EF4-FFF2-40B4-BE49-F238E27FC236}">
                      <a16:creationId xmlns:a16="http://schemas.microsoft.com/office/drawing/2014/main" id="{DEF9F13A-6200-405C-806E-5B9F4179821B}"/>
                    </a:ext>
                  </a:extLst>
                </p:cNvPr>
                <p:cNvSpPr>
                  <a:spLocks noEditPoints="1"/>
                </p:cNvSpPr>
                <p:nvPr/>
              </p:nvSpPr>
              <p:spPr bwMode="auto">
                <a:xfrm>
                  <a:off x="17463" y="6819899"/>
                  <a:ext cx="400050" cy="300038"/>
                </a:xfrm>
                <a:custGeom>
                  <a:avLst/>
                  <a:gdLst>
                    <a:gd name="T0" fmla="*/ 0 w 252"/>
                    <a:gd name="T1" fmla="*/ 0 h 189"/>
                    <a:gd name="T2" fmla="*/ 0 w 252"/>
                    <a:gd name="T3" fmla="*/ 189 h 189"/>
                    <a:gd name="T4" fmla="*/ 252 w 252"/>
                    <a:gd name="T5" fmla="*/ 189 h 189"/>
                    <a:gd name="T6" fmla="*/ 252 w 252"/>
                    <a:gd name="T7" fmla="*/ 0 h 189"/>
                    <a:gd name="T8" fmla="*/ 0 w 252"/>
                    <a:gd name="T9" fmla="*/ 0 h 189"/>
                    <a:gd name="T10" fmla="*/ 231 w 252"/>
                    <a:gd name="T11" fmla="*/ 168 h 189"/>
                    <a:gd name="T12" fmla="*/ 21 w 252"/>
                    <a:gd name="T13" fmla="*/ 168 h 189"/>
                    <a:gd name="T14" fmla="*/ 21 w 252"/>
                    <a:gd name="T15" fmla="*/ 21 h 189"/>
                    <a:gd name="T16" fmla="*/ 231 w 252"/>
                    <a:gd name="T17" fmla="*/ 21 h 189"/>
                    <a:gd name="T18" fmla="*/ 231 w 252"/>
                    <a:gd name="T19" fmla="*/ 16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189">
                      <a:moveTo>
                        <a:pt x="0" y="0"/>
                      </a:moveTo>
                      <a:lnTo>
                        <a:pt x="0" y="189"/>
                      </a:lnTo>
                      <a:lnTo>
                        <a:pt x="252" y="189"/>
                      </a:lnTo>
                      <a:lnTo>
                        <a:pt x="252" y="0"/>
                      </a:lnTo>
                      <a:lnTo>
                        <a:pt x="0" y="0"/>
                      </a:lnTo>
                      <a:close/>
                      <a:moveTo>
                        <a:pt x="231" y="168"/>
                      </a:moveTo>
                      <a:lnTo>
                        <a:pt x="21" y="168"/>
                      </a:lnTo>
                      <a:lnTo>
                        <a:pt x="21" y="21"/>
                      </a:lnTo>
                      <a:lnTo>
                        <a:pt x="231" y="21"/>
                      </a:lnTo>
                      <a:lnTo>
                        <a:pt x="231" y="168"/>
                      </a:lnTo>
                      <a:close/>
                    </a:path>
                  </a:pathLst>
                </a:cu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grpSp>
        </p:grpSp>
        <p:grpSp>
          <p:nvGrpSpPr>
            <p:cNvPr id="77" name="组合 47">
              <a:extLst>
                <a:ext uri="{FF2B5EF4-FFF2-40B4-BE49-F238E27FC236}">
                  <a16:creationId xmlns:a16="http://schemas.microsoft.com/office/drawing/2014/main" id="{27B575DF-D922-4AE0-BF3A-AE60CB0170EA}"/>
                </a:ext>
              </a:extLst>
            </p:cNvPr>
            <p:cNvGrpSpPr/>
            <p:nvPr/>
          </p:nvGrpSpPr>
          <p:grpSpPr bwMode="auto">
            <a:xfrm>
              <a:off x="7466443" y="2897684"/>
              <a:ext cx="1571532" cy="1577446"/>
              <a:chOff x="7664955" y="2272577"/>
              <a:chExt cx="2052000" cy="2052000"/>
            </a:xfrm>
          </p:grpSpPr>
          <p:sp>
            <p:nvSpPr>
              <p:cNvPr id="81" name="泪滴形 80">
                <a:extLst>
                  <a:ext uri="{FF2B5EF4-FFF2-40B4-BE49-F238E27FC236}">
                    <a16:creationId xmlns:a16="http://schemas.microsoft.com/office/drawing/2014/main" id="{12BBF8D3-B966-4BEF-A6E2-ED1B3ACE8B4F}"/>
                  </a:ext>
                </a:extLst>
              </p:cNvPr>
              <p:cNvSpPr>
                <a:spLocks noChangeAspect="1"/>
              </p:cNvSpPr>
              <p:nvPr/>
            </p:nvSpPr>
            <p:spPr>
              <a:xfrm rot="8100000" flipH="1">
                <a:off x="7664955" y="2272577"/>
                <a:ext cx="2052000" cy="20520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49605">
                  <a:defRPr/>
                </a:pPr>
                <a:endParaRPr lang="zh-CN" altLang="en-US" sz="1400" dirty="0">
                  <a:latin typeface="Source Han Sans SC"/>
                  <a:cs typeface="+mn-ea"/>
                  <a:sym typeface="Source Han Sans SC"/>
                </a:endParaRPr>
              </a:p>
            </p:txBody>
          </p:sp>
          <p:grpSp>
            <p:nvGrpSpPr>
              <p:cNvPr id="82" name="组合 49">
                <a:extLst>
                  <a:ext uri="{FF2B5EF4-FFF2-40B4-BE49-F238E27FC236}">
                    <a16:creationId xmlns:a16="http://schemas.microsoft.com/office/drawing/2014/main" id="{3D9509F7-B179-4614-A213-9D7AC51A2E81}"/>
                  </a:ext>
                </a:extLst>
              </p:cNvPr>
              <p:cNvGrpSpPr>
                <a:grpSpLocks noChangeAspect="1"/>
              </p:cNvGrpSpPr>
              <p:nvPr/>
            </p:nvGrpSpPr>
            <p:grpSpPr>
              <a:xfrm>
                <a:off x="8379660" y="3046577"/>
                <a:ext cx="622590" cy="504000"/>
                <a:chOff x="12042775" y="6005512"/>
                <a:chExt cx="400050" cy="323850"/>
              </a:xfrm>
              <a:solidFill>
                <a:srgbClr val="E9E9E9"/>
              </a:solidFill>
            </p:grpSpPr>
            <p:sp>
              <p:nvSpPr>
                <p:cNvPr id="83" name="Freeform 367">
                  <a:extLst>
                    <a:ext uri="{FF2B5EF4-FFF2-40B4-BE49-F238E27FC236}">
                      <a16:creationId xmlns:a16="http://schemas.microsoft.com/office/drawing/2014/main" id="{1A9326AE-3C74-4B2D-B711-A0920385B8EA}"/>
                    </a:ext>
                  </a:extLst>
                </p:cNvPr>
                <p:cNvSpPr>
                  <a:spLocks noEditPoints="1"/>
                </p:cNvSpPr>
                <p:nvPr/>
              </p:nvSpPr>
              <p:spPr bwMode="auto">
                <a:xfrm>
                  <a:off x="12042775" y="6005512"/>
                  <a:ext cx="400050" cy="323850"/>
                </a:xfrm>
                <a:custGeom>
                  <a:avLst/>
                  <a:gdLst>
                    <a:gd name="T0" fmla="*/ 0 w 252"/>
                    <a:gd name="T1" fmla="*/ 0 h 204"/>
                    <a:gd name="T2" fmla="*/ 0 w 252"/>
                    <a:gd name="T3" fmla="*/ 204 h 204"/>
                    <a:gd name="T4" fmla="*/ 252 w 252"/>
                    <a:gd name="T5" fmla="*/ 204 h 204"/>
                    <a:gd name="T6" fmla="*/ 252 w 252"/>
                    <a:gd name="T7" fmla="*/ 0 h 204"/>
                    <a:gd name="T8" fmla="*/ 0 w 252"/>
                    <a:gd name="T9" fmla="*/ 0 h 204"/>
                    <a:gd name="T10" fmla="*/ 231 w 252"/>
                    <a:gd name="T11" fmla="*/ 183 h 204"/>
                    <a:gd name="T12" fmla="*/ 21 w 252"/>
                    <a:gd name="T13" fmla="*/ 183 h 204"/>
                    <a:gd name="T14" fmla="*/ 21 w 252"/>
                    <a:gd name="T15" fmla="*/ 21 h 204"/>
                    <a:gd name="T16" fmla="*/ 231 w 252"/>
                    <a:gd name="T17" fmla="*/ 21 h 204"/>
                    <a:gd name="T18" fmla="*/ 231 w 252"/>
                    <a:gd name="T19" fmla="*/ 18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04">
                      <a:moveTo>
                        <a:pt x="0" y="0"/>
                      </a:moveTo>
                      <a:lnTo>
                        <a:pt x="0" y="204"/>
                      </a:lnTo>
                      <a:lnTo>
                        <a:pt x="252" y="204"/>
                      </a:lnTo>
                      <a:lnTo>
                        <a:pt x="252" y="0"/>
                      </a:lnTo>
                      <a:lnTo>
                        <a:pt x="0" y="0"/>
                      </a:lnTo>
                      <a:close/>
                      <a:moveTo>
                        <a:pt x="231" y="183"/>
                      </a:moveTo>
                      <a:lnTo>
                        <a:pt x="21" y="183"/>
                      </a:lnTo>
                      <a:lnTo>
                        <a:pt x="21" y="21"/>
                      </a:lnTo>
                      <a:lnTo>
                        <a:pt x="231" y="21"/>
                      </a:lnTo>
                      <a:lnTo>
                        <a:pt x="231" y="183"/>
                      </a:lnTo>
                      <a:close/>
                    </a:path>
                  </a:pathLst>
                </a:custGeom>
                <a:grp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84" name="Oval 368">
                  <a:extLst>
                    <a:ext uri="{FF2B5EF4-FFF2-40B4-BE49-F238E27FC236}">
                      <a16:creationId xmlns:a16="http://schemas.microsoft.com/office/drawing/2014/main" id="{71332B1A-DEED-4A51-84C5-868B984EE8B9}"/>
                    </a:ext>
                  </a:extLst>
                </p:cNvPr>
                <p:cNvSpPr>
                  <a:spLocks noChangeArrowheads="1"/>
                </p:cNvSpPr>
                <p:nvPr/>
              </p:nvSpPr>
              <p:spPr bwMode="auto">
                <a:xfrm>
                  <a:off x="12099925" y="6059487"/>
                  <a:ext cx="42863" cy="42863"/>
                </a:xfrm>
                <a:prstGeom prst="ellipse">
                  <a:avLst/>
                </a:prstGeom>
                <a:grp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85" name="Oval 369">
                  <a:extLst>
                    <a:ext uri="{FF2B5EF4-FFF2-40B4-BE49-F238E27FC236}">
                      <a16:creationId xmlns:a16="http://schemas.microsoft.com/office/drawing/2014/main" id="{34080B90-782B-468A-9A08-03E2B4A2328D}"/>
                    </a:ext>
                  </a:extLst>
                </p:cNvPr>
                <p:cNvSpPr>
                  <a:spLocks noChangeArrowheads="1"/>
                </p:cNvSpPr>
                <p:nvPr/>
              </p:nvSpPr>
              <p:spPr bwMode="auto">
                <a:xfrm>
                  <a:off x="12344400" y="6059487"/>
                  <a:ext cx="39688" cy="42863"/>
                </a:xfrm>
                <a:prstGeom prst="ellipse">
                  <a:avLst/>
                </a:prstGeom>
                <a:grp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86" name="Oval 370">
                  <a:extLst>
                    <a:ext uri="{FF2B5EF4-FFF2-40B4-BE49-F238E27FC236}">
                      <a16:creationId xmlns:a16="http://schemas.microsoft.com/office/drawing/2014/main" id="{90E8CE86-F8FF-4DC0-AD27-6A65CA3991D5}"/>
                    </a:ext>
                  </a:extLst>
                </p:cNvPr>
                <p:cNvSpPr>
                  <a:spLocks noChangeArrowheads="1"/>
                </p:cNvSpPr>
                <p:nvPr/>
              </p:nvSpPr>
              <p:spPr bwMode="auto">
                <a:xfrm>
                  <a:off x="12099925" y="6232524"/>
                  <a:ext cx="42863" cy="41275"/>
                </a:xfrm>
                <a:prstGeom prst="ellipse">
                  <a:avLst/>
                </a:prstGeom>
                <a:grp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87" name="Oval 371">
                  <a:extLst>
                    <a:ext uri="{FF2B5EF4-FFF2-40B4-BE49-F238E27FC236}">
                      <a16:creationId xmlns:a16="http://schemas.microsoft.com/office/drawing/2014/main" id="{D36F876F-5DB9-4F0E-9A3C-AEE63E6589A6}"/>
                    </a:ext>
                  </a:extLst>
                </p:cNvPr>
                <p:cNvSpPr>
                  <a:spLocks noChangeArrowheads="1"/>
                </p:cNvSpPr>
                <p:nvPr/>
              </p:nvSpPr>
              <p:spPr bwMode="auto">
                <a:xfrm>
                  <a:off x="12344400" y="6232524"/>
                  <a:ext cx="39688" cy="41275"/>
                </a:xfrm>
                <a:prstGeom prst="ellipse">
                  <a:avLst/>
                </a:prstGeom>
                <a:grp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88" name="Freeform 372">
                  <a:extLst>
                    <a:ext uri="{FF2B5EF4-FFF2-40B4-BE49-F238E27FC236}">
                      <a16:creationId xmlns:a16="http://schemas.microsoft.com/office/drawing/2014/main" id="{797AD373-2EC0-45FC-83E3-B08A6B3109C1}"/>
                    </a:ext>
                  </a:extLst>
                </p:cNvPr>
                <p:cNvSpPr>
                  <a:spLocks noEditPoints="1"/>
                </p:cNvSpPr>
                <p:nvPr/>
              </p:nvSpPr>
              <p:spPr bwMode="auto">
                <a:xfrm>
                  <a:off x="12188825" y="6089649"/>
                  <a:ext cx="109538" cy="155575"/>
                </a:xfrm>
                <a:custGeom>
                  <a:avLst/>
                  <a:gdLst>
                    <a:gd name="T0" fmla="*/ 69 w 69"/>
                    <a:gd name="T1" fmla="*/ 0 h 98"/>
                    <a:gd name="T2" fmla="*/ 0 w 69"/>
                    <a:gd name="T3" fmla="*/ 0 h 98"/>
                    <a:gd name="T4" fmla="*/ 0 w 69"/>
                    <a:gd name="T5" fmla="*/ 98 h 98"/>
                    <a:gd name="T6" fmla="*/ 69 w 69"/>
                    <a:gd name="T7" fmla="*/ 98 h 98"/>
                    <a:gd name="T8" fmla="*/ 69 w 69"/>
                    <a:gd name="T9" fmla="*/ 0 h 98"/>
                    <a:gd name="T10" fmla="*/ 50 w 69"/>
                    <a:gd name="T11" fmla="*/ 83 h 98"/>
                    <a:gd name="T12" fmla="*/ 18 w 69"/>
                    <a:gd name="T13" fmla="*/ 83 h 98"/>
                    <a:gd name="T14" fmla="*/ 18 w 69"/>
                    <a:gd name="T15" fmla="*/ 48 h 98"/>
                    <a:gd name="T16" fmla="*/ 50 w 69"/>
                    <a:gd name="T17" fmla="*/ 48 h 98"/>
                    <a:gd name="T18" fmla="*/ 50 w 69"/>
                    <a:gd name="T19"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98">
                      <a:moveTo>
                        <a:pt x="69" y="0"/>
                      </a:moveTo>
                      <a:lnTo>
                        <a:pt x="0" y="0"/>
                      </a:lnTo>
                      <a:lnTo>
                        <a:pt x="0" y="98"/>
                      </a:lnTo>
                      <a:lnTo>
                        <a:pt x="69" y="98"/>
                      </a:lnTo>
                      <a:lnTo>
                        <a:pt x="69" y="0"/>
                      </a:lnTo>
                      <a:close/>
                      <a:moveTo>
                        <a:pt x="50" y="83"/>
                      </a:moveTo>
                      <a:lnTo>
                        <a:pt x="18" y="83"/>
                      </a:lnTo>
                      <a:lnTo>
                        <a:pt x="18" y="48"/>
                      </a:lnTo>
                      <a:lnTo>
                        <a:pt x="50" y="48"/>
                      </a:lnTo>
                      <a:lnTo>
                        <a:pt x="50" y="83"/>
                      </a:lnTo>
                      <a:close/>
                    </a:path>
                  </a:pathLst>
                </a:custGeom>
                <a:grp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grpSp>
        </p:grpSp>
      </p:grpSp>
      <p:sp>
        <p:nvSpPr>
          <p:cNvPr id="111" name="文本框 110">
            <a:extLst>
              <a:ext uri="{FF2B5EF4-FFF2-40B4-BE49-F238E27FC236}">
                <a16:creationId xmlns:a16="http://schemas.microsoft.com/office/drawing/2014/main" id="{0615F992-15AE-4F2D-8117-1744199B7CF6}"/>
              </a:ext>
            </a:extLst>
          </p:cNvPr>
          <p:cNvSpPr txBox="1"/>
          <p:nvPr/>
        </p:nvSpPr>
        <p:spPr>
          <a:xfrm>
            <a:off x="222295" y="1301134"/>
            <a:ext cx="1575129" cy="400110"/>
          </a:xfrm>
          <a:prstGeom prst="rect">
            <a:avLst/>
          </a:prstGeom>
          <a:noFill/>
        </p:spPr>
        <p:txBody>
          <a:bodyPr wrap="square">
            <a:spAutoFit/>
          </a:bodyPr>
          <a:lstStyle/>
          <a:p>
            <a:r>
              <a:rPr lang="zh-CN" altLang="en-US" sz="2000" b="1" dirty="0">
                <a:latin typeface="微软雅黑" panose="020B0503020204020204" pitchFamily="34" charset="-122"/>
                <a:ea typeface="微软雅黑" panose="020B0503020204020204" pitchFamily="34" charset="-122"/>
              </a:rPr>
              <a:t>评估与评级：</a:t>
            </a:r>
          </a:p>
        </p:txBody>
      </p:sp>
      <p:sp>
        <p:nvSpPr>
          <p:cNvPr id="112" name="文本框 111">
            <a:extLst>
              <a:ext uri="{FF2B5EF4-FFF2-40B4-BE49-F238E27FC236}">
                <a16:creationId xmlns:a16="http://schemas.microsoft.com/office/drawing/2014/main" id="{5C6586B6-0471-4E74-A653-FB141E3D93D0}"/>
              </a:ext>
            </a:extLst>
          </p:cNvPr>
          <p:cNvSpPr txBox="1"/>
          <p:nvPr/>
        </p:nvSpPr>
        <p:spPr>
          <a:xfrm>
            <a:off x="3101357" y="1695898"/>
            <a:ext cx="1447943" cy="338554"/>
          </a:xfrm>
          <a:prstGeom prst="rect">
            <a:avLst/>
          </a:prstGeom>
          <a:noFill/>
        </p:spPr>
        <p:txBody>
          <a:bodyPr wrap="square">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政治外交环境</a:t>
            </a:r>
          </a:p>
        </p:txBody>
      </p:sp>
      <p:sp>
        <p:nvSpPr>
          <p:cNvPr id="113" name="文本框 112">
            <a:extLst>
              <a:ext uri="{FF2B5EF4-FFF2-40B4-BE49-F238E27FC236}">
                <a16:creationId xmlns:a16="http://schemas.microsoft.com/office/drawing/2014/main" id="{2C469A93-7987-431D-BCDC-4343A032BD33}"/>
              </a:ext>
            </a:extLst>
          </p:cNvPr>
          <p:cNvSpPr txBox="1"/>
          <p:nvPr/>
        </p:nvSpPr>
        <p:spPr>
          <a:xfrm>
            <a:off x="4731043" y="3598963"/>
            <a:ext cx="1607547" cy="338554"/>
          </a:xfrm>
          <a:prstGeom prst="rect">
            <a:avLst/>
          </a:prstGeom>
          <a:noFill/>
        </p:spPr>
        <p:txBody>
          <a:bodyPr wrap="square">
            <a:spAutoFit/>
          </a:bodyPr>
          <a:lstStyle/>
          <a:p>
            <a:pPr algn="ctr"/>
            <a:r>
              <a:rPr lang="zh-CN" altLang="en-US" sz="1600" b="1" dirty="0">
                <a:latin typeface="微软雅黑" panose="020B0503020204020204" pitchFamily="34" charset="-122"/>
                <a:ea typeface="微软雅黑" panose="020B0503020204020204" pitchFamily="34" charset="-122"/>
              </a:rPr>
              <a:t>经济金融环境</a:t>
            </a:r>
          </a:p>
        </p:txBody>
      </p:sp>
      <p:sp>
        <p:nvSpPr>
          <p:cNvPr id="114" name="文本框 113">
            <a:extLst>
              <a:ext uri="{FF2B5EF4-FFF2-40B4-BE49-F238E27FC236}">
                <a16:creationId xmlns:a16="http://schemas.microsoft.com/office/drawing/2014/main" id="{DEFD59A4-DBBC-4F7F-B248-07BC6D9E4798}"/>
              </a:ext>
            </a:extLst>
          </p:cNvPr>
          <p:cNvSpPr txBox="1"/>
          <p:nvPr/>
        </p:nvSpPr>
        <p:spPr>
          <a:xfrm>
            <a:off x="5931433" y="1697621"/>
            <a:ext cx="1933904" cy="338554"/>
          </a:xfrm>
          <a:prstGeom prst="rect">
            <a:avLst/>
          </a:prstGeom>
          <a:noFill/>
        </p:spPr>
        <p:txBody>
          <a:bodyPr wrap="square">
            <a:spAutoFit/>
          </a:bodyPr>
          <a:lstStyle>
            <a:defPPr>
              <a:defRPr lang="zh-CN"/>
            </a:defPPr>
            <a:lvl1pPr algn="ctr">
              <a:defRPr sz="1600">
                <a:solidFill>
                  <a:schemeClr val="bg2">
                    <a:lumMod val="50000"/>
                  </a:schemeClr>
                </a:solidFill>
                <a:latin typeface="微软雅黑" panose="020B0503020204020204" pitchFamily="34" charset="-122"/>
                <a:ea typeface="微软雅黑" panose="020B0503020204020204" pitchFamily="34" charset="-122"/>
              </a:defRPr>
            </a:lvl1pPr>
          </a:lstStyle>
          <a:p>
            <a:r>
              <a:rPr lang="zh-CN" altLang="en-US" dirty="0"/>
              <a:t>制度运营环境</a:t>
            </a:r>
          </a:p>
        </p:txBody>
      </p:sp>
      <p:sp>
        <p:nvSpPr>
          <p:cNvPr id="115" name="文本框 114">
            <a:extLst>
              <a:ext uri="{FF2B5EF4-FFF2-40B4-BE49-F238E27FC236}">
                <a16:creationId xmlns:a16="http://schemas.microsoft.com/office/drawing/2014/main" id="{CEDD512D-B8FE-4297-816B-F63298B63B76}"/>
              </a:ext>
            </a:extLst>
          </p:cNvPr>
          <p:cNvSpPr txBox="1"/>
          <p:nvPr/>
        </p:nvSpPr>
        <p:spPr>
          <a:xfrm>
            <a:off x="7613087" y="3598964"/>
            <a:ext cx="1607548" cy="338554"/>
          </a:xfrm>
          <a:prstGeom prst="rect">
            <a:avLst/>
          </a:prstGeom>
          <a:noFill/>
        </p:spPr>
        <p:txBody>
          <a:bodyPr wrap="square">
            <a:spAutoFit/>
          </a:bodyPr>
          <a:lstStyle>
            <a:defPPr>
              <a:defRPr lang="zh-CN"/>
            </a:defPPr>
            <a:lvl1pPr algn="ctr">
              <a:defRPr sz="1600">
                <a:solidFill>
                  <a:schemeClr val="bg2">
                    <a:lumMod val="50000"/>
                  </a:schemeClr>
                </a:solidFill>
                <a:latin typeface="微软雅黑" panose="020B0503020204020204" pitchFamily="34" charset="-122"/>
                <a:ea typeface="微软雅黑" panose="020B0503020204020204" pitchFamily="34" charset="-122"/>
              </a:defRPr>
            </a:lvl1pPr>
          </a:lstStyle>
          <a:p>
            <a:r>
              <a:rPr lang="zh-CN" altLang="en-US" dirty="0"/>
              <a:t>社会安全环境</a:t>
            </a:r>
          </a:p>
        </p:txBody>
      </p:sp>
      <p:sp>
        <p:nvSpPr>
          <p:cNvPr id="41" name="Rectangle 18">
            <a:extLst>
              <a:ext uri="{FF2B5EF4-FFF2-40B4-BE49-F238E27FC236}">
                <a16:creationId xmlns:a16="http://schemas.microsoft.com/office/drawing/2014/main" id="{1764C20A-415A-43BE-8F62-A32D61C65443}"/>
              </a:ext>
            </a:extLst>
          </p:cNvPr>
          <p:cNvSpPr/>
          <p:nvPr/>
        </p:nvSpPr>
        <p:spPr>
          <a:xfrm>
            <a:off x="1009860" y="402584"/>
            <a:ext cx="451929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贷款环境分析</a:t>
            </a:r>
            <a:r>
              <a:rPr kumimoji="0" lang="en-US" altLang="zh-CN"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a:t>
            </a:r>
            <a:r>
              <a:rPr kumimoji="0" lang="zh-CN" altLang="en-US"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国别风险分析</a:t>
            </a:r>
          </a:p>
        </p:txBody>
      </p:sp>
      <p:sp>
        <p:nvSpPr>
          <p:cNvPr id="2" name="矩形 1">
            <a:extLst>
              <a:ext uri="{FF2B5EF4-FFF2-40B4-BE49-F238E27FC236}">
                <a16:creationId xmlns:a16="http://schemas.microsoft.com/office/drawing/2014/main" id="{0D8B84FC-41B1-4D3C-A551-629C9B9D2159}"/>
              </a:ext>
            </a:extLst>
          </p:cNvPr>
          <p:cNvSpPr/>
          <p:nvPr/>
        </p:nvSpPr>
        <p:spPr>
          <a:xfrm>
            <a:off x="1204942" y="4166453"/>
            <a:ext cx="10044585" cy="1987852"/>
          </a:xfrm>
          <a:prstGeom prst="rect">
            <a:avLst/>
          </a:prstGeom>
        </p:spPr>
        <p:txBody>
          <a:bodyPr wrap="square">
            <a:spAutoFit/>
          </a:bodyPr>
          <a:lstStyle/>
          <a:p>
            <a:pPr>
              <a:lnSpc>
                <a:spcPct val="200000"/>
              </a:lnSpc>
            </a:pPr>
            <a:r>
              <a:rPr lang="zh-CN" altLang="en-US" sz="1600" b="1" dirty="0">
                <a:latin typeface="微软雅黑" panose="020B0503020204020204" pitchFamily="34" charset="-122"/>
                <a:ea typeface="微软雅黑" panose="020B0503020204020204" pitchFamily="34" charset="-122"/>
              </a:rPr>
              <a:t>经济金融环境：</a:t>
            </a:r>
            <a:endParaRPr lang="en-US" altLang="zh-CN" sz="1600" b="1" dirty="0">
              <a:latin typeface="微软雅黑" panose="020B0503020204020204" pitchFamily="34" charset="-122"/>
              <a:ea typeface="微软雅黑" panose="020B0503020204020204" pitchFamily="34" charset="-122"/>
            </a:endParaRPr>
          </a:p>
          <a:p>
            <a:pPr>
              <a:lnSpc>
                <a:spcPct val="200000"/>
              </a:lnSpc>
            </a:pPr>
            <a:r>
              <a:rPr lang="zh-CN" altLang="zh-CN" sz="1600" dirty="0">
                <a:latin typeface="微软雅黑" panose="020B0503020204020204" pitchFamily="34" charset="-122"/>
                <a:ea typeface="微软雅黑" panose="020B0503020204020204" pitchFamily="34" charset="-122"/>
              </a:rPr>
              <a:t>具体包括：</a:t>
            </a:r>
            <a:r>
              <a:rPr lang="zh-CN" altLang="en-US" sz="1600" dirty="0">
                <a:latin typeface="微软雅黑" panose="020B0503020204020204" pitchFamily="34" charset="-122"/>
                <a:ea typeface="微软雅黑" panose="020B0503020204020204" pitchFamily="34" charset="-122"/>
              </a:rPr>
              <a:t>宏观经济运行情况；国际收支平衡状况；金融指标表现；外债结构、规模和偿债能力；政府财政状况；经济受其他国家或地区问题影响的程度；是否为国际金融中心，主要市场功能、金融市场基础设施完备程度和监管能力。</a:t>
            </a:r>
          </a:p>
        </p:txBody>
      </p:sp>
    </p:spTree>
    <p:extLst>
      <p:ext uri="{BB962C8B-B14F-4D97-AF65-F5344CB8AC3E}">
        <p14:creationId xmlns:p14="http://schemas.microsoft.com/office/powerpoint/2010/main" val="4110884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 y="301326"/>
            <a:ext cx="12192000" cy="6556674"/>
            <a:chOff x="1" y="301326"/>
            <a:chExt cx="12192000" cy="6556674"/>
          </a:xfrm>
        </p:grpSpPr>
        <p:sp>
          <p:nvSpPr>
            <p:cNvPr id="1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1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20"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grpSp>
        <p:nvGrpSpPr>
          <p:cNvPr id="68" name="组合 67">
            <a:extLst>
              <a:ext uri="{FF2B5EF4-FFF2-40B4-BE49-F238E27FC236}">
                <a16:creationId xmlns:a16="http://schemas.microsoft.com/office/drawing/2014/main" id="{35B2E25B-15C1-4066-BD1D-D73CBA4846B5}"/>
              </a:ext>
            </a:extLst>
          </p:cNvPr>
          <p:cNvGrpSpPr/>
          <p:nvPr/>
        </p:nvGrpSpPr>
        <p:grpSpPr>
          <a:xfrm>
            <a:off x="3689627" y="2073797"/>
            <a:ext cx="5124382" cy="1391716"/>
            <a:chOff x="3505768" y="2897684"/>
            <a:chExt cx="5532207" cy="1577446"/>
          </a:xfrm>
        </p:grpSpPr>
        <p:grpSp>
          <p:nvGrpSpPr>
            <p:cNvPr id="69" name="组合 19">
              <a:extLst>
                <a:ext uri="{FF2B5EF4-FFF2-40B4-BE49-F238E27FC236}">
                  <a16:creationId xmlns:a16="http://schemas.microsoft.com/office/drawing/2014/main" id="{EA4E8DDF-E08E-4F62-8457-99E1B7B12A94}"/>
                </a:ext>
              </a:extLst>
            </p:cNvPr>
            <p:cNvGrpSpPr/>
            <p:nvPr/>
          </p:nvGrpSpPr>
          <p:grpSpPr bwMode="auto">
            <a:xfrm>
              <a:off x="3505768" y="2897684"/>
              <a:ext cx="1572802" cy="1577446"/>
              <a:chOff x="2384473" y="2272578"/>
              <a:chExt cx="2052000" cy="2052000"/>
            </a:xfrm>
          </p:grpSpPr>
          <p:sp>
            <p:nvSpPr>
              <p:cNvPr id="99" name="泪滴形 98">
                <a:extLst>
                  <a:ext uri="{FF2B5EF4-FFF2-40B4-BE49-F238E27FC236}">
                    <a16:creationId xmlns:a16="http://schemas.microsoft.com/office/drawing/2014/main" id="{41532B24-F0CB-456B-ABD5-0A18228085C6}"/>
                  </a:ext>
                </a:extLst>
              </p:cNvPr>
              <p:cNvSpPr>
                <a:spLocks noChangeAspect="1"/>
              </p:cNvSpPr>
              <p:nvPr/>
            </p:nvSpPr>
            <p:spPr>
              <a:xfrm rot="13500000">
                <a:off x="2384473" y="2272578"/>
                <a:ext cx="2052000" cy="20520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49605">
                  <a:defRPr/>
                </a:pPr>
                <a:endParaRPr lang="zh-CN" altLang="en-US" sz="1400" dirty="0">
                  <a:latin typeface="Source Han Sans SC"/>
                  <a:cs typeface="+mn-ea"/>
                  <a:sym typeface="Source Han Sans SC"/>
                </a:endParaRPr>
              </a:p>
            </p:txBody>
          </p:sp>
          <p:grpSp>
            <p:nvGrpSpPr>
              <p:cNvPr id="108" name="组合 32">
                <a:extLst>
                  <a:ext uri="{FF2B5EF4-FFF2-40B4-BE49-F238E27FC236}">
                    <a16:creationId xmlns:a16="http://schemas.microsoft.com/office/drawing/2014/main" id="{2F85366B-6157-4A6F-9972-C1386218BBD8}"/>
                  </a:ext>
                </a:extLst>
              </p:cNvPr>
              <p:cNvGrpSpPr>
                <a:grpSpLocks noChangeAspect="1"/>
              </p:cNvGrpSpPr>
              <p:nvPr/>
            </p:nvGrpSpPr>
            <p:grpSpPr>
              <a:xfrm>
                <a:off x="3044743" y="3046578"/>
                <a:ext cx="605333" cy="504000"/>
                <a:chOff x="521255" y="5321301"/>
                <a:chExt cx="360363" cy="300038"/>
              </a:xfrm>
              <a:solidFill>
                <a:srgbClr val="9DA8B1"/>
              </a:solidFill>
            </p:grpSpPr>
            <p:sp>
              <p:nvSpPr>
                <p:cNvPr id="109" name="Freeform 342">
                  <a:extLst>
                    <a:ext uri="{FF2B5EF4-FFF2-40B4-BE49-F238E27FC236}">
                      <a16:creationId xmlns:a16="http://schemas.microsoft.com/office/drawing/2014/main" id="{2901DD25-B4B9-430D-BE0E-BAA371EFC296}"/>
                    </a:ext>
                  </a:extLst>
                </p:cNvPr>
                <p:cNvSpPr/>
                <p:nvPr/>
              </p:nvSpPr>
              <p:spPr bwMode="auto">
                <a:xfrm>
                  <a:off x="575230" y="5373689"/>
                  <a:ext cx="252413" cy="195263"/>
                </a:xfrm>
                <a:custGeom>
                  <a:avLst/>
                  <a:gdLst>
                    <a:gd name="T0" fmla="*/ 12 w 159"/>
                    <a:gd name="T1" fmla="*/ 75 h 123"/>
                    <a:gd name="T2" fmla="*/ 28 w 159"/>
                    <a:gd name="T3" fmla="*/ 64 h 123"/>
                    <a:gd name="T4" fmla="*/ 52 w 159"/>
                    <a:gd name="T5" fmla="*/ 92 h 123"/>
                    <a:gd name="T6" fmla="*/ 80 w 159"/>
                    <a:gd name="T7" fmla="*/ 32 h 123"/>
                    <a:gd name="T8" fmla="*/ 110 w 159"/>
                    <a:gd name="T9" fmla="*/ 123 h 123"/>
                    <a:gd name="T10" fmla="*/ 136 w 159"/>
                    <a:gd name="T11" fmla="*/ 59 h 123"/>
                    <a:gd name="T12" fmla="*/ 147 w 159"/>
                    <a:gd name="T13" fmla="*/ 85 h 123"/>
                    <a:gd name="T14" fmla="*/ 159 w 159"/>
                    <a:gd name="T15" fmla="*/ 83 h 123"/>
                    <a:gd name="T16" fmla="*/ 136 w 159"/>
                    <a:gd name="T17" fmla="*/ 29 h 123"/>
                    <a:gd name="T18" fmla="*/ 111 w 159"/>
                    <a:gd name="T19" fmla="*/ 89 h 123"/>
                    <a:gd name="T20" fmla="*/ 81 w 159"/>
                    <a:gd name="T21" fmla="*/ 0 h 123"/>
                    <a:gd name="T22" fmla="*/ 49 w 159"/>
                    <a:gd name="T23" fmla="*/ 72 h 123"/>
                    <a:gd name="T24" fmla="*/ 31 w 159"/>
                    <a:gd name="T25" fmla="*/ 50 h 123"/>
                    <a:gd name="T26" fmla="*/ 0 w 159"/>
                    <a:gd name="T27" fmla="*/ 72 h 123"/>
                    <a:gd name="T28" fmla="*/ 8 w 159"/>
                    <a:gd name="T29" fmla="*/ 78 h 123"/>
                    <a:gd name="T30" fmla="*/ 12 w 159"/>
                    <a:gd name="T31" fmla="*/ 7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123">
                      <a:moveTo>
                        <a:pt x="12" y="75"/>
                      </a:moveTo>
                      <a:lnTo>
                        <a:pt x="28" y="64"/>
                      </a:lnTo>
                      <a:lnTo>
                        <a:pt x="52" y="92"/>
                      </a:lnTo>
                      <a:lnTo>
                        <a:pt x="80" y="32"/>
                      </a:lnTo>
                      <a:lnTo>
                        <a:pt x="110" y="123"/>
                      </a:lnTo>
                      <a:lnTo>
                        <a:pt x="136" y="59"/>
                      </a:lnTo>
                      <a:lnTo>
                        <a:pt x="147" y="85"/>
                      </a:lnTo>
                      <a:lnTo>
                        <a:pt x="159" y="83"/>
                      </a:lnTo>
                      <a:lnTo>
                        <a:pt x="136" y="29"/>
                      </a:lnTo>
                      <a:lnTo>
                        <a:pt x="111" y="89"/>
                      </a:lnTo>
                      <a:lnTo>
                        <a:pt x="81" y="0"/>
                      </a:lnTo>
                      <a:lnTo>
                        <a:pt x="49" y="72"/>
                      </a:lnTo>
                      <a:lnTo>
                        <a:pt x="31" y="50"/>
                      </a:lnTo>
                      <a:lnTo>
                        <a:pt x="0" y="72"/>
                      </a:lnTo>
                      <a:lnTo>
                        <a:pt x="8" y="78"/>
                      </a:lnTo>
                      <a:lnTo>
                        <a:pt x="12" y="75"/>
                      </a:lnTo>
                      <a:close/>
                    </a:path>
                  </a:pathLst>
                </a:cu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110" name="Freeform 343">
                  <a:extLst>
                    <a:ext uri="{FF2B5EF4-FFF2-40B4-BE49-F238E27FC236}">
                      <a16:creationId xmlns:a16="http://schemas.microsoft.com/office/drawing/2014/main" id="{8C6B0259-7086-4243-9172-570C41B94F97}"/>
                    </a:ext>
                  </a:extLst>
                </p:cNvPr>
                <p:cNvSpPr>
                  <a:spLocks noEditPoints="1"/>
                </p:cNvSpPr>
                <p:nvPr/>
              </p:nvSpPr>
              <p:spPr bwMode="auto">
                <a:xfrm>
                  <a:off x="521255" y="5321301"/>
                  <a:ext cx="360363" cy="300038"/>
                </a:xfrm>
                <a:custGeom>
                  <a:avLst/>
                  <a:gdLst>
                    <a:gd name="T0" fmla="*/ 0 w 227"/>
                    <a:gd name="T1" fmla="*/ 0 h 189"/>
                    <a:gd name="T2" fmla="*/ 0 w 227"/>
                    <a:gd name="T3" fmla="*/ 189 h 189"/>
                    <a:gd name="T4" fmla="*/ 227 w 227"/>
                    <a:gd name="T5" fmla="*/ 189 h 189"/>
                    <a:gd name="T6" fmla="*/ 227 w 227"/>
                    <a:gd name="T7" fmla="*/ 0 h 189"/>
                    <a:gd name="T8" fmla="*/ 0 w 227"/>
                    <a:gd name="T9" fmla="*/ 0 h 189"/>
                    <a:gd name="T10" fmla="*/ 205 w 227"/>
                    <a:gd name="T11" fmla="*/ 167 h 189"/>
                    <a:gd name="T12" fmla="*/ 22 w 227"/>
                    <a:gd name="T13" fmla="*/ 167 h 189"/>
                    <a:gd name="T14" fmla="*/ 22 w 227"/>
                    <a:gd name="T15" fmla="*/ 22 h 189"/>
                    <a:gd name="T16" fmla="*/ 205 w 227"/>
                    <a:gd name="T17" fmla="*/ 22 h 189"/>
                    <a:gd name="T18" fmla="*/ 205 w 227"/>
                    <a:gd name="T19" fmla="*/ 16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89">
                      <a:moveTo>
                        <a:pt x="0" y="0"/>
                      </a:moveTo>
                      <a:lnTo>
                        <a:pt x="0" y="189"/>
                      </a:lnTo>
                      <a:lnTo>
                        <a:pt x="227" y="189"/>
                      </a:lnTo>
                      <a:lnTo>
                        <a:pt x="227" y="0"/>
                      </a:lnTo>
                      <a:lnTo>
                        <a:pt x="0" y="0"/>
                      </a:lnTo>
                      <a:close/>
                      <a:moveTo>
                        <a:pt x="205" y="167"/>
                      </a:moveTo>
                      <a:lnTo>
                        <a:pt x="22" y="167"/>
                      </a:lnTo>
                      <a:lnTo>
                        <a:pt x="22" y="22"/>
                      </a:lnTo>
                      <a:lnTo>
                        <a:pt x="205" y="22"/>
                      </a:lnTo>
                      <a:lnTo>
                        <a:pt x="205" y="167"/>
                      </a:lnTo>
                      <a:close/>
                    </a:path>
                  </a:pathLst>
                </a:cu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grpSp>
        </p:grpSp>
        <p:grpSp>
          <p:nvGrpSpPr>
            <p:cNvPr id="70" name="组合 35">
              <a:extLst>
                <a:ext uri="{FF2B5EF4-FFF2-40B4-BE49-F238E27FC236}">
                  <a16:creationId xmlns:a16="http://schemas.microsoft.com/office/drawing/2014/main" id="{92915931-A616-4102-80CE-03034D4AA193}"/>
                </a:ext>
              </a:extLst>
            </p:cNvPr>
            <p:cNvGrpSpPr/>
            <p:nvPr/>
          </p:nvGrpSpPr>
          <p:grpSpPr bwMode="auto">
            <a:xfrm>
              <a:off x="4800993" y="2897684"/>
              <a:ext cx="1571532" cy="1577446"/>
              <a:chOff x="4111294" y="2272576"/>
              <a:chExt cx="2052000" cy="2052000"/>
            </a:xfrm>
          </p:grpSpPr>
          <p:sp>
            <p:nvSpPr>
              <p:cNvPr id="97" name="泪滴形 96">
                <a:extLst>
                  <a:ext uri="{FF2B5EF4-FFF2-40B4-BE49-F238E27FC236}">
                    <a16:creationId xmlns:a16="http://schemas.microsoft.com/office/drawing/2014/main" id="{8B2CF077-FB6C-4B2A-A546-96B26F858FC9}"/>
                  </a:ext>
                </a:extLst>
              </p:cNvPr>
              <p:cNvSpPr>
                <a:spLocks noChangeAspect="1"/>
              </p:cNvSpPr>
              <p:nvPr/>
            </p:nvSpPr>
            <p:spPr>
              <a:xfrm rot="13500000">
                <a:off x="4111294" y="2272576"/>
                <a:ext cx="2052000" cy="20520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49605">
                  <a:defRPr/>
                </a:pPr>
                <a:endParaRPr lang="zh-CN" altLang="en-US" sz="1400" dirty="0">
                  <a:latin typeface="Source Han Sans SC"/>
                  <a:cs typeface="+mn-ea"/>
                  <a:sym typeface="Source Han Sans SC"/>
                </a:endParaRPr>
              </a:p>
            </p:txBody>
          </p:sp>
          <p:sp>
            <p:nvSpPr>
              <p:cNvPr id="98" name="Freeform 195">
                <a:extLst>
                  <a:ext uri="{FF2B5EF4-FFF2-40B4-BE49-F238E27FC236}">
                    <a16:creationId xmlns:a16="http://schemas.microsoft.com/office/drawing/2014/main" id="{59B81CB6-86A9-4138-9B64-2E06DE1284C5}"/>
                  </a:ext>
                </a:extLst>
              </p:cNvPr>
              <p:cNvSpPr>
                <a:spLocks noChangeAspect="1" noEditPoints="1"/>
              </p:cNvSpPr>
              <p:nvPr/>
            </p:nvSpPr>
            <p:spPr bwMode="auto">
              <a:xfrm>
                <a:off x="4772642" y="3027791"/>
                <a:ext cx="666320" cy="541569"/>
              </a:xfrm>
              <a:custGeom>
                <a:avLst/>
                <a:gdLst>
                  <a:gd name="T0" fmla="*/ 201 w 252"/>
                  <a:gd name="T1" fmla="*/ 52 h 204"/>
                  <a:gd name="T2" fmla="*/ 201 w 252"/>
                  <a:gd name="T3" fmla="*/ 0 h 204"/>
                  <a:gd name="T4" fmla="*/ 0 w 252"/>
                  <a:gd name="T5" fmla="*/ 0 h 204"/>
                  <a:gd name="T6" fmla="*/ 0 w 252"/>
                  <a:gd name="T7" fmla="*/ 152 h 204"/>
                  <a:gd name="T8" fmla="*/ 51 w 252"/>
                  <a:gd name="T9" fmla="*/ 152 h 204"/>
                  <a:gd name="T10" fmla="*/ 51 w 252"/>
                  <a:gd name="T11" fmla="*/ 204 h 204"/>
                  <a:gd name="T12" fmla="*/ 252 w 252"/>
                  <a:gd name="T13" fmla="*/ 204 h 204"/>
                  <a:gd name="T14" fmla="*/ 252 w 252"/>
                  <a:gd name="T15" fmla="*/ 52 h 204"/>
                  <a:gd name="T16" fmla="*/ 201 w 252"/>
                  <a:gd name="T17" fmla="*/ 52 h 204"/>
                  <a:gd name="T18" fmla="*/ 25 w 252"/>
                  <a:gd name="T19" fmla="*/ 127 h 204"/>
                  <a:gd name="T20" fmla="*/ 25 w 252"/>
                  <a:gd name="T21" fmla="*/ 25 h 204"/>
                  <a:gd name="T22" fmla="*/ 176 w 252"/>
                  <a:gd name="T23" fmla="*/ 25 h 204"/>
                  <a:gd name="T24" fmla="*/ 176 w 252"/>
                  <a:gd name="T25" fmla="*/ 52 h 204"/>
                  <a:gd name="T26" fmla="*/ 51 w 252"/>
                  <a:gd name="T27" fmla="*/ 52 h 204"/>
                  <a:gd name="T28" fmla="*/ 51 w 252"/>
                  <a:gd name="T29" fmla="*/ 127 h 204"/>
                  <a:gd name="T30" fmla="*/ 25 w 252"/>
                  <a:gd name="T31" fmla="*/ 127 h 204"/>
                  <a:gd name="T32" fmla="*/ 76 w 252"/>
                  <a:gd name="T33" fmla="*/ 77 h 204"/>
                  <a:gd name="T34" fmla="*/ 227 w 252"/>
                  <a:gd name="T35" fmla="*/ 77 h 204"/>
                  <a:gd name="T36" fmla="*/ 227 w 252"/>
                  <a:gd name="T37" fmla="*/ 179 h 204"/>
                  <a:gd name="T38" fmla="*/ 76 w 252"/>
                  <a:gd name="T39" fmla="*/ 179 h 204"/>
                  <a:gd name="T40" fmla="*/ 76 w 252"/>
                  <a:gd name="T4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 h="204">
                    <a:moveTo>
                      <a:pt x="201" y="52"/>
                    </a:moveTo>
                    <a:lnTo>
                      <a:pt x="201" y="0"/>
                    </a:lnTo>
                    <a:lnTo>
                      <a:pt x="0" y="0"/>
                    </a:lnTo>
                    <a:lnTo>
                      <a:pt x="0" y="152"/>
                    </a:lnTo>
                    <a:lnTo>
                      <a:pt x="51" y="152"/>
                    </a:lnTo>
                    <a:lnTo>
                      <a:pt x="51" y="204"/>
                    </a:lnTo>
                    <a:lnTo>
                      <a:pt x="252" y="204"/>
                    </a:lnTo>
                    <a:lnTo>
                      <a:pt x="252" y="52"/>
                    </a:lnTo>
                    <a:lnTo>
                      <a:pt x="201" y="52"/>
                    </a:lnTo>
                    <a:close/>
                    <a:moveTo>
                      <a:pt x="25" y="127"/>
                    </a:moveTo>
                    <a:lnTo>
                      <a:pt x="25" y="25"/>
                    </a:lnTo>
                    <a:lnTo>
                      <a:pt x="176" y="25"/>
                    </a:lnTo>
                    <a:lnTo>
                      <a:pt x="176" y="52"/>
                    </a:lnTo>
                    <a:lnTo>
                      <a:pt x="51" y="52"/>
                    </a:lnTo>
                    <a:lnTo>
                      <a:pt x="51" y="127"/>
                    </a:lnTo>
                    <a:lnTo>
                      <a:pt x="25" y="127"/>
                    </a:lnTo>
                    <a:close/>
                    <a:moveTo>
                      <a:pt x="76" y="77"/>
                    </a:moveTo>
                    <a:lnTo>
                      <a:pt x="227" y="77"/>
                    </a:lnTo>
                    <a:lnTo>
                      <a:pt x="227" y="179"/>
                    </a:lnTo>
                    <a:lnTo>
                      <a:pt x="76" y="179"/>
                    </a:lnTo>
                    <a:lnTo>
                      <a:pt x="76" y="77"/>
                    </a:lnTo>
                    <a:close/>
                  </a:path>
                </a:pathLst>
              </a:cu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grpSp>
        <p:grpSp>
          <p:nvGrpSpPr>
            <p:cNvPr id="71" name="组合 38">
              <a:extLst>
                <a:ext uri="{FF2B5EF4-FFF2-40B4-BE49-F238E27FC236}">
                  <a16:creationId xmlns:a16="http://schemas.microsoft.com/office/drawing/2014/main" id="{5397F766-E874-4141-B866-C80626657568}"/>
                </a:ext>
              </a:extLst>
            </p:cNvPr>
            <p:cNvGrpSpPr/>
            <p:nvPr/>
          </p:nvGrpSpPr>
          <p:grpSpPr bwMode="auto">
            <a:xfrm>
              <a:off x="6149790" y="2897684"/>
              <a:ext cx="1571532" cy="1577446"/>
              <a:chOff x="5909556" y="2272576"/>
              <a:chExt cx="2052000" cy="2052000"/>
            </a:xfrm>
          </p:grpSpPr>
          <p:sp>
            <p:nvSpPr>
              <p:cNvPr id="89" name="泪滴形 88">
                <a:extLst>
                  <a:ext uri="{FF2B5EF4-FFF2-40B4-BE49-F238E27FC236}">
                    <a16:creationId xmlns:a16="http://schemas.microsoft.com/office/drawing/2014/main" id="{69236C19-741D-4AD0-A56E-677D1E77391D}"/>
                  </a:ext>
                </a:extLst>
              </p:cNvPr>
              <p:cNvSpPr>
                <a:spLocks noChangeAspect="1"/>
              </p:cNvSpPr>
              <p:nvPr/>
            </p:nvSpPr>
            <p:spPr>
              <a:xfrm rot="13500000">
                <a:off x="5909556" y="2272576"/>
                <a:ext cx="2052000" cy="20520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49605">
                  <a:defRPr/>
                </a:pPr>
                <a:endParaRPr lang="zh-CN" altLang="en-US" sz="1400" dirty="0">
                  <a:latin typeface="Source Han Sans SC"/>
                  <a:cs typeface="+mn-ea"/>
                  <a:sym typeface="Source Han Sans SC"/>
                </a:endParaRPr>
              </a:p>
            </p:txBody>
          </p:sp>
          <p:grpSp>
            <p:nvGrpSpPr>
              <p:cNvPr id="90" name="组合 40">
                <a:extLst>
                  <a:ext uri="{FF2B5EF4-FFF2-40B4-BE49-F238E27FC236}">
                    <a16:creationId xmlns:a16="http://schemas.microsoft.com/office/drawing/2014/main" id="{6071F255-E061-4B69-8668-D58C2EEA09F0}"/>
                  </a:ext>
                </a:extLst>
              </p:cNvPr>
              <p:cNvGrpSpPr>
                <a:grpSpLocks noChangeAspect="1"/>
              </p:cNvGrpSpPr>
              <p:nvPr/>
            </p:nvGrpSpPr>
            <p:grpSpPr>
              <a:xfrm>
                <a:off x="6599557" y="3046576"/>
                <a:ext cx="671999" cy="504000"/>
                <a:chOff x="17463" y="6819899"/>
                <a:chExt cx="400050" cy="300038"/>
              </a:xfrm>
              <a:solidFill>
                <a:srgbClr val="9DA8B1"/>
              </a:solidFill>
            </p:grpSpPr>
            <p:sp>
              <p:nvSpPr>
                <p:cNvPr id="91" name="Rectangle 426">
                  <a:extLst>
                    <a:ext uri="{FF2B5EF4-FFF2-40B4-BE49-F238E27FC236}">
                      <a16:creationId xmlns:a16="http://schemas.microsoft.com/office/drawing/2014/main" id="{1B99F32D-8579-4CB2-A2ED-6949B9619AB4}"/>
                    </a:ext>
                  </a:extLst>
                </p:cNvPr>
                <p:cNvSpPr>
                  <a:spLocks noChangeArrowheads="1"/>
                </p:cNvSpPr>
                <p:nvPr/>
              </p:nvSpPr>
              <p:spPr bwMode="auto">
                <a:xfrm>
                  <a:off x="88900" y="6991349"/>
                  <a:ext cx="31750" cy="69850"/>
                </a:xfrm>
                <a:prstGeom prst="rect">
                  <a:avLst/>
                </a:pr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92" name="Rectangle 427">
                  <a:extLst>
                    <a:ext uri="{FF2B5EF4-FFF2-40B4-BE49-F238E27FC236}">
                      <a16:creationId xmlns:a16="http://schemas.microsoft.com/office/drawing/2014/main" id="{1E87223E-1D37-4490-A7A8-2DF6E0B40E5F}"/>
                    </a:ext>
                  </a:extLst>
                </p:cNvPr>
                <p:cNvSpPr>
                  <a:spLocks noChangeArrowheads="1"/>
                </p:cNvSpPr>
                <p:nvPr/>
              </p:nvSpPr>
              <p:spPr bwMode="auto">
                <a:xfrm>
                  <a:off x="144463" y="6911974"/>
                  <a:ext cx="33338" cy="149225"/>
                </a:xfrm>
                <a:prstGeom prst="rect">
                  <a:avLst/>
                </a:pr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93" name="Rectangle 428">
                  <a:extLst>
                    <a:ext uri="{FF2B5EF4-FFF2-40B4-BE49-F238E27FC236}">
                      <a16:creationId xmlns:a16="http://schemas.microsoft.com/office/drawing/2014/main" id="{42582BA2-A58D-41CE-BE12-15DB655F415F}"/>
                    </a:ext>
                  </a:extLst>
                </p:cNvPr>
                <p:cNvSpPr>
                  <a:spLocks noChangeArrowheads="1"/>
                </p:cNvSpPr>
                <p:nvPr/>
              </p:nvSpPr>
              <p:spPr bwMode="auto">
                <a:xfrm>
                  <a:off x="200025" y="6946899"/>
                  <a:ext cx="33338" cy="114300"/>
                </a:xfrm>
                <a:prstGeom prst="rect">
                  <a:avLst/>
                </a:pr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94" name="Rectangle 429">
                  <a:extLst>
                    <a:ext uri="{FF2B5EF4-FFF2-40B4-BE49-F238E27FC236}">
                      <a16:creationId xmlns:a16="http://schemas.microsoft.com/office/drawing/2014/main" id="{EC69D15F-0F34-4E83-B5F2-0F5A72C5F46F}"/>
                    </a:ext>
                  </a:extLst>
                </p:cNvPr>
                <p:cNvSpPr>
                  <a:spLocks noChangeArrowheads="1"/>
                </p:cNvSpPr>
                <p:nvPr/>
              </p:nvSpPr>
              <p:spPr bwMode="auto">
                <a:xfrm>
                  <a:off x="257175" y="7024687"/>
                  <a:ext cx="31750" cy="36513"/>
                </a:xfrm>
                <a:prstGeom prst="rect">
                  <a:avLst/>
                </a:pr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95" name="Rectangle 430">
                  <a:extLst>
                    <a:ext uri="{FF2B5EF4-FFF2-40B4-BE49-F238E27FC236}">
                      <a16:creationId xmlns:a16="http://schemas.microsoft.com/office/drawing/2014/main" id="{FA8F4426-416C-481E-87E8-D2C795AAB1FC}"/>
                    </a:ext>
                  </a:extLst>
                </p:cNvPr>
                <p:cNvSpPr>
                  <a:spLocks noChangeArrowheads="1"/>
                </p:cNvSpPr>
                <p:nvPr/>
              </p:nvSpPr>
              <p:spPr bwMode="auto">
                <a:xfrm>
                  <a:off x="312738" y="6883399"/>
                  <a:ext cx="33338" cy="177800"/>
                </a:xfrm>
                <a:prstGeom prst="rect">
                  <a:avLst/>
                </a:pr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96" name="Freeform 431">
                  <a:extLst>
                    <a:ext uri="{FF2B5EF4-FFF2-40B4-BE49-F238E27FC236}">
                      <a16:creationId xmlns:a16="http://schemas.microsoft.com/office/drawing/2014/main" id="{DEF9F13A-6200-405C-806E-5B9F4179821B}"/>
                    </a:ext>
                  </a:extLst>
                </p:cNvPr>
                <p:cNvSpPr>
                  <a:spLocks noEditPoints="1"/>
                </p:cNvSpPr>
                <p:nvPr/>
              </p:nvSpPr>
              <p:spPr bwMode="auto">
                <a:xfrm>
                  <a:off x="17463" y="6819899"/>
                  <a:ext cx="400050" cy="300038"/>
                </a:xfrm>
                <a:custGeom>
                  <a:avLst/>
                  <a:gdLst>
                    <a:gd name="T0" fmla="*/ 0 w 252"/>
                    <a:gd name="T1" fmla="*/ 0 h 189"/>
                    <a:gd name="T2" fmla="*/ 0 w 252"/>
                    <a:gd name="T3" fmla="*/ 189 h 189"/>
                    <a:gd name="T4" fmla="*/ 252 w 252"/>
                    <a:gd name="T5" fmla="*/ 189 h 189"/>
                    <a:gd name="T6" fmla="*/ 252 w 252"/>
                    <a:gd name="T7" fmla="*/ 0 h 189"/>
                    <a:gd name="T8" fmla="*/ 0 w 252"/>
                    <a:gd name="T9" fmla="*/ 0 h 189"/>
                    <a:gd name="T10" fmla="*/ 231 w 252"/>
                    <a:gd name="T11" fmla="*/ 168 h 189"/>
                    <a:gd name="T12" fmla="*/ 21 w 252"/>
                    <a:gd name="T13" fmla="*/ 168 h 189"/>
                    <a:gd name="T14" fmla="*/ 21 w 252"/>
                    <a:gd name="T15" fmla="*/ 21 h 189"/>
                    <a:gd name="T16" fmla="*/ 231 w 252"/>
                    <a:gd name="T17" fmla="*/ 21 h 189"/>
                    <a:gd name="T18" fmla="*/ 231 w 252"/>
                    <a:gd name="T19" fmla="*/ 16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189">
                      <a:moveTo>
                        <a:pt x="0" y="0"/>
                      </a:moveTo>
                      <a:lnTo>
                        <a:pt x="0" y="189"/>
                      </a:lnTo>
                      <a:lnTo>
                        <a:pt x="252" y="189"/>
                      </a:lnTo>
                      <a:lnTo>
                        <a:pt x="252" y="0"/>
                      </a:lnTo>
                      <a:lnTo>
                        <a:pt x="0" y="0"/>
                      </a:lnTo>
                      <a:close/>
                      <a:moveTo>
                        <a:pt x="231" y="168"/>
                      </a:moveTo>
                      <a:lnTo>
                        <a:pt x="21" y="168"/>
                      </a:lnTo>
                      <a:lnTo>
                        <a:pt x="21" y="21"/>
                      </a:lnTo>
                      <a:lnTo>
                        <a:pt x="231" y="21"/>
                      </a:lnTo>
                      <a:lnTo>
                        <a:pt x="231" y="168"/>
                      </a:lnTo>
                      <a:close/>
                    </a:path>
                  </a:pathLst>
                </a:cu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grpSp>
        </p:grpSp>
        <p:grpSp>
          <p:nvGrpSpPr>
            <p:cNvPr id="77" name="组合 47">
              <a:extLst>
                <a:ext uri="{FF2B5EF4-FFF2-40B4-BE49-F238E27FC236}">
                  <a16:creationId xmlns:a16="http://schemas.microsoft.com/office/drawing/2014/main" id="{27B575DF-D922-4AE0-BF3A-AE60CB0170EA}"/>
                </a:ext>
              </a:extLst>
            </p:cNvPr>
            <p:cNvGrpSpPr/>
            <p:nvPr/>
          </p:nvGrpSpPr>
          <p:grpSpPr bwMode="auto">
            <a:xfrm>
              <a:off x="7466443" y="2897684"/>
              <a:ext cx="1571532" cy="1577446"/>
              <a:chOff x="7664955" y="2272577"/>
              <a:chExt cx="2052000" cy="2052000"/>
            </a:xfrm>
          </p:grpSpPr>
          <p:sp>
            <p:nvSpPr>
              <p:cNvPr id="81" name="泪滴形 80">
                <a:extLst>
                  <a:ext uri="{FF2B5EF4-FFF2-40B4-BE49-F238E27FC236}">
                    <a16:creationId xmlns:a16="http://schemas.microsoft.com/office/drawing/2014/main" id="{12BBF8D3-B966-4BEF-A6E2-ED1B3ACE8B4F}"/>
                  </a:ext>
                </a:extLst>
              </p:cNvPr>
              <p:cNvSpPr>
                <a:spLocks noChangeAspect="1"/>
              </p:cNvSpPr>
              <p:nvPr/>
            </p:nvSpPr>
            <p:spPr>
              <a:xfrm rot="8100000" flipH="1">
                <a:off x="7664955" y="2272577"/>
                <a:ext cx="2052000" cy="20520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49605">
                  <a:defRPr/>
                </a:pPr>
                <a:endParaRPr lang="zh-CN" altLang="en-US" sz="1400" dirty="0">
                  <a:latin typeface="Source Han Sans SC"/>
                  <a:cs typeface="+mn-ea"/>
                  <a:sym typeface="Source Han Sans SC"/>
                </a:endParaRPr>
              </a:p>
            </p:txBody>
          </p:sp>
          <p:grpSp>
            <p:nvGrpSpPr>
              <p:cNvPr id="82" name="组合 49">
                <a:extLst>
                  <a:ext uri="{FF2B5EF4-FFF2-40B4-BE49-F238E27FC236}">
                    <a16:creationId xmlns:a16="http://schemas.microsoft.com/office/drawing/2014/main" id="{3D9509F7-B179-4614-A213-9D7AC51A2E81}"/>
                  </a:ext>
                </a:extLst>
              </p:cNvPr>
              <p:cNvGrpSpPr>
                <a:grpSpLocks noChangeAspect="1"/>
              </p:cNvGrpSpPr>
              <p:nvPr/>
            </p:nvGrpSpPr>
            <p:grpSpPr>
              <a:xfrm>
                <a:off x="8379660" y="3046577"/>
                <a:ext cx="622590" cy="504000"/>
                <a:chOff x="12042775" y="6005512"/>
                <a:chExt cx="400050" cy="323850"/>
              </a:xfrm>
              <a:solidFill>
                <a:srgbClr val="E9E9E9"/>
              </a:solidFill>
            </p:grpSpPr>
            <p:sp>
              <p:nvSpPr>
                <p:cNvPr id="83" name="Freeform 367">
                  <a:extLst>
                    <a:ext uri="{FF2B5EF4-FFF2-40B4-BE49-F238E27FC236}">
                      <a16:creationId xmlns:a16="http://schemas.microsoft.com/office/drawing/2014/main" id="{1A9326AE-3C74-4B2D-B711-A0920385B8EA}"/>
                    </a:ext>
                  </a:extLst>
                </p:cNvPr>
                <p:cNvSpPr>
                  <a:spLocks noEditPoints="1"/>
                </p:cNvSpPr>
                <p:nvPr/>
              </p:nvSpPr>
              <p:spPr bwMode="auto">
                <a:xfrm>
                  <a:off x="12042775" y="6005512"/>
                  <a:ext cx="400050" cy="323850"/>
                </a:xfrm>
                <a:custGeom>
                  <a:avLst/>
                  <a:gdLst>
                    <a:gd name="T0" fmla="*/ 0 w 252"/>
                    <a:gd name="T1" fmla="*/ 0 h 204"/>
                    <a:gd name="T2" fmla="*/ 0 w 252"/>
                    <a:gd name="T3" fmla="*/ 204 h 204"/>
                    <a:gd name="T4" fmla="*/ 252 w 252"/>
                    <a:gd name="T5" fmla="*/ 204 h 204"/>
                    <a:gd name="T6" fmla="*/ 252 w 252"/>
                    <a:gd name="T7" fmla="*/ 0 h 204"/>
                    <a:gd name="T8" fmla="*/ 0 w 252"/>
                    <a:gd name="T9" fmla="*/ 0 h 204"/>
                    <a:gd name="T10" fmla="*/ 231 w 252"/>
                    <a:gd name="T11" fmla="*/ 183 h 204"/>
                    <a:gd name="T12" fmla="*/ 21 w 252"/>
                    <a:gd name="T13" fmla="*/ 183 h 204"/>
                    <a:gd name="T14" fmla="*/ 21 w 252"/>
                    <a:gd name="T15" fmla="*/ 21 h 204"/>
                    <a:gd name="T16" fmla="*/ 231 w 252"/>
                    <a:gd name="T17" fmla="*/ 21 h 204"/>
                    <a:gd name="T18" fmla="*/ 231 w 252"/>
                    <a:gd name="T19" fmla="*/ 18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04">
                      <a:moveTo>
                        <a:pt x="0" y="0"/>
                      </a:moveTo>
                      <a:lnTo>
                        <a:pt x="0" y="204"/>
                      </a:lnTo>
                      <a:lnTo>
                        <a:pt x="252" y="204"/>
                      </a:lnTo>
                      <a:lnTo>
                        <a:pt x="252" y="0"/>
                      </a:lnTo>
                      <a:lnTo>
                        <a:pt x="0" y="0"/>
                      </a:lnTo>
                      <a:close/>
                      <a:moveTo>
                        <a:pt x="231" y="183"/>
                      </a:moveTo>
                      <a:lnTo>
                        <a:pt x="21" y="183"/>
                      </a:lnTo>
                      <a:lnTo>
                        <a:pt x="21" y="21"/>
                      </a:lnTo>
                      <a:lnTo>
                        <a:pt x="231" y="21"/>
                      </a:lnTo>
                      <a:lnTo>
                        <a:pt x="231" y="183"/>
                      </a:lnTo>
                      <a:close/>
                    </a:path>
                  </a:pathLst>
                </a:custGeom>
                <a:grp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84" name="Oval 368">
                  <a:extLst>
                    <a:ext uri="{FF2B5EF4-FFF2-40B4-BE49-F238E27FC236}">
                      <a16:creationId xmlns:a16="http://schemas.microsoft.com/office/drawing/2014/main" id="{71332B1A-DEED-4A51-84C5-868B984EE8B9}"/>
                    </a:ext>
                  </a:extLst>
                </p:cNvPr>
                <p:cNvSpPr>
                  <a:spLocks noChangeArrowheads="1"/>
                </p:cNvSpPr>
                <p:nvPr/>
              </p:nvSpPr>
              <p:spPr bwMode="auto">
                <a:xfrm>
                  <a:off x="12099925" y="6059487"/>
                  <a:ext cx="42863" cy="42863"/>
                </a:xfrm>
                <a:prstGeom prst="ellipse">
                  <a:avLst/>
                </a:prstGeom>
                <a:grp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85" name="Oval 369">
                  <a:extLst>
                    <a:ext uri="{FF2B5EF4-FFF2-40B4-BE49-F238E27FC236}">
                      <a16:creationId xmlns:a16="http://schemas.microsoft.com/office/drawing/2014/main" id="{34080B90-782B-468A-9A08-03E2B4A2328D}"/>
                    </a:ext>
                  </a:extLst>
                </p:cNvPr>
                <p:cNvSpPr>
                  <a:spLocks noChangeArrowheads="1"/>
                </p:cNvSpPr>
                <p:nvPr/>
              </p:nvSpPr>
              <p:spPr bwMode="auto">
                <a:xfrm>
                  <a:off x="12344400" y="6059487"/>
                  <a:ext cx="39688" cy="42863"/>
                </a:xfrm>
                <a:prstGeom prst="ellipse">
                  <a:avLst/>
                </a:prstGeom>
                <a:grp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86" name="Oval 370">
                  <a:extLst>
                    <a:ext uri="{FF2B5EF4-FFF2-40B4-BE49-F238E27FC236}">
                      <a16:creationId xmlns:a16="http://schemas.microsoft.com/office/drawing/2014/main" id="{90E8CE86-F8FF-4DC0-AD27-6A65CA3991D5}"/>
                    </a:ext>
                  </a:extLst>
                </p:cNvPr>
                <p:cNvSpPr>
                  <a:spLocks noChangeArrowheads="1"/>
                </p:cNvSpPr>
                <p:nvPr/>
              </p:nvSpPr>
              <p:spPr bwMode="auto">
                <a:xfrm>
                  <a:off x="12099925" y="6232524"/>
                  <a:ext cx="42863" cy="41275"/>
                </a:xfrm>
                <a:prstGeom prst="ellipse">
                  <a:avLst/>
                </a:prstGeom>
                <a:grp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87" name="Oval 371">
                  <a:extLst>
                    <a:ext uri="{FF2B5EF4-FFF2-40B4-BE49-F238E27FC236}">
                      <a16:creationId xmlns:a16="http://schemas.microsoft.com/office/drawing/2014/main" id="{D36F876F-5DB9-4F0E-9A3C-AEE63E6589A6}"/>
                    </a:ext>
                  </a:extLst>
                </p:cNvPr>
                <p:cNvSpPr>
                  <a:spLocks noChangeArrowheads="1"/>
                </p:cNvSpPr>
                <p:nvPr/>
              </p:nvSpPr>
              <p:spPr bwMode="auto">
                <a:xfrm>
                  <a:off x="12344400" y="6232524"/>
                  <a:ext cx="39688" cy="41275"/>
                </a:xfrm>
                <a:prstGeom prst="ellipse">
                  <a:avLst/>
                </a:prstGeom>
                <a:grp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88" name="Freeform 372">
                  <a:extLst>
                    <a:ext uri="{FF2B5EF4-FFF2-40B4-BE49-F238E27FC236}">
                      <a16:creationId xmlns:a16="http://schemas.microsoft.com/office/drawing/2014/main" id="{797AD373-2EC0-45FC-83E3-B08A6B3109C1}"/>
                    </a:ext>
                  </a:extLst>
                </p:cNvPr>
                <p:cNvSpPr>
                  <a:spLocks noEditPoints="1"/>
                </p:cNvSpPr>
                <p:nvPr/>
              </p:nvSpPr>
              <p:spPr bwMode="auto">
                <a:xfrm>
                  <a:off x="12188825" y="6089649"/>
                  <a:ext cx="109538" cy="155575"/>
                </a:xfrm>
                <a:custGeom>
                  <a:avLst/>
                  <a:gdLst>
                    <a:gd name="T0" fmla="*/ 69 w 69"/>
                    <a:gd name="T1" fmla="*/ 0 h 98"/>
                    <a:gd name="T2" fmla="*/ 0 w 69"/>
                    <a:gd name="T3" fmla="*/ 0 h 98"/>
                    <a:gd name="T4" fmla="*/ 0 w 69"/>
                    <a:gd name="T5" fmla="*/ 98 h 98"/>
                    <a:gd name="T6" fmla="*/ 69 w 69"/>
                    <a:gd name="T7" fmla="*/ 98 h 98"/>
                    <a:gd name="T8" fmla="*/ 69 w 69"/>
                    <a:gd name="T9" fmla="*/ 0 h 98"/>
                    <a:gd name="T10" fmla="*/ 50 w 69"/>
                    <a:gd name="T11" fmla="*/ 83 h 98"/>
                    <a:gd name="T12" fmla="*/ 18 w 69"/>
                    <a:gd name="T13" fmla="*/ 83 h 98"/>
                    <a:gd name="T14" fmla="*/ 18 w 69"/>
                    <a:gd name="T15" fmla="*/ 48 h 98"/>
                    <a:gd name="T16" fmla="*/ 50 w 69"/>
                    <a:gd name="T17" fmla="*/ 48 h 98"/>
                    <a:gd name="T18" fmla="*/ 50 w 69"/>
                    <a:gd name="T19"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98">
                      <a:moveTo>
                        <a:pt x="69" y="0"/>
                      </a:moveTo>
                      <a:lnTo>
                        <a:pt x="0" y="0"/>
                      </a:lnTo>
                      <a:lnTo>
                        <a:pt x="0" y="98"/>
                      </a:lnTo>
                      <a:lnTo>
                        <a:pt x="69" y="98"/>
                      </a:lnTo>
                      <a:lnTo>
                        <a:pt x="69" y="0"/>
                      </a:lnTo>
                      <a:close/>
                      <a:moveTo>
                        <a:pt x="50" y="83"/>
                      </a:moveTo>
                      <a:lnTo>
                        <a:pt x="18" y="83"/>
                      </a:lnTo>
                      <a:lnTo>
                        <a:pt x="18" y="48"/>
                      </a:lnTo>
                      <a:lnTo>
                        <a:pt x="50" y="48"/>
                      </a:lnTo>
                      <a:lnTo>
                        <a:pt x="50" y="83"/>
                      </a:lnTo>
                      <a:close/>
                    </a:path>
                  </a:pathLst>
                </a:custGeom>
                <a:grp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grpSp>
        </p:grpSp>
      </p:grpSp>
      <p:sp>
        <p:nvSpPr>
          <p:cNvPr id="111" name="文本框 110">
            <a:extLst>
              <a:ext uri="{FF2B5EF4-FFF2-40B4-BE49-F238E27FC236}">
                <a16:creationId xmlns:a16="http://schemas.microsoft.com/office/drawing/2014/main" id="{0615F992-15AE-4F2D-8117-1744199B7CF6}"/>
              </a:ext>
            </a:extLst>
          </p:cNvPr>
          <p:cNvSpPr txBox="1"/>
          <p:nvPr/>
        </p:nvSpPr>
        <p:spPr>
          <a:xfrm>
            <a:off x="222295" y="1301134"/>
            <a:ext cx="1575129" cy="400110"/>
          </a:xfrm>
          <a:prstGeom prst="rect">
            <a:avLst/>
          </a:prstGeom>
          <a:noFill/>
        </p:spPr>
        <p:txBody>
          <a:bodyPr wrap="square">
            <a:spAutoFit/>
          </a:bodyPr>
          <a:lstStyle/>
          <a:p>
            <a:r>
              <a:rPr lang="zh-CN" altLang="en-US" sz="2000" b="1" dirty="0">
                <a:latin typeface="微软雅黑" panose="020B0503020204020204" pitchFamily="34" charset="-122"/>
                <a:ea typeface="微软雅黑" panose="020B0503020204020204" pitchFamily="34" charset="-122"/>
              </a:rPr>
              <a:t>评估与评级：</a:t>
            </a:r>
          </a:p>
        </p:txBody>
      </p:sp>
      <p:sp>
        <p:nvSpPr>
          <p:cNvPr id="112" name="文本框 111">
            <a:extLst>
              <a:ext uri="{FF2B5EF4-FFF2-40B4-BE49-F238E27FC236}">
                <a16:creationId xmlns:a16="http://schemas.microsoft.com/office/drawing/2014/main" id="{5C6586B6-0471-4E74-A653-FB141E3D93D0}"/>
              </a:ext>
            </a:extLst>
          </p:cNvPr>
          <p:cNvSpPr txBox="1"/>
          <p:nvPr/>
        </p:nvSpPr>
        <p:spPr>
          <a:xfrm>
            <a:off x="3101357" y="1695898"/>
            <a:ext cx="1447943" cy="338554"/>
          </a:xfrm>
          <a:prstGeom prst="rect">
            <a:avLst/>
          </a:prstGeom>
          <a:noFill/>
        </p:spPr>
        <p:txBody>
          <a:bodyPr wrap="square">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政治外交环境</a:t>
            </a:r>
          </a:p>
        </p:txBody>
      </p:sp>
      <p:sp>
        <p:nvSpPr>
          <p:cNvPr id="113" name="文本框 112">
            <a:extLst>
              <a:ext uri="{FF2B5EF4-FFF2-40B4-BE49-F238E27FC236}">
                <a16:creationId xmlns:a16="http://schemas.microsoft.com/office/drawing/2014/main" id="{2C469A93-7987-431D-BCDC-4343A032BD33}"/>
              </a:ext>
            </a:extLst>
          </p:cNvPr>
          <p:cNvSpPr txBox="1"/>
          <p:nvPr/>
        </p:nvSpPr>
        <p:spPr>
          <a:xfrm>
            <a:off x="4731043" y="3598963"/>
            <a:ext cx="1607547" cy="338554"/>
          </a:xfrm>
          <a:prstGeom prst="rect">
            <a:avLst/>
          </a:prstGeom>
          <a:noFill/>
        </p:spPr>
        <p:txBody>
          <a:bodyPr wrap="square">
            <a:spAutoFit/>
          </a:bodyPr>
          <a:lstStyle>
            <a:defPPr>
              <a:defRPr lang="zh-CN"/>
            </a:defPPr>
            <a:lvl1pPr algn="ctr">
              <a:defRPr sz="1600">
                <a:solidFill>
                  <a:schemeClr val="bg2">
                    <a:lumMod val="50000"/>
                  </a:schemeClr>
                </a:solidFill>
                <a:latin typeface="微软雅黑" panose="020B0503020204020204" pitchFamily="34" charset="-122"/>
                <a:ea typeface="微软雅黑" panose="020B0503020204020204" pitchFamily="34" charset="-122"/>
              </a:defRPr>
            </a:lvl1pPr>
          </a:lstStyle>
          <a:p>
            <a:r>
              <a:rPr lang="zh-CN" altLang="en-US" dirty="0"/>
              <a:t>经济金融环境</a:t>
            </a:r>
          </a:p>
        </p:txBody>
      </p:sp>
      <p:sp>
        <p:nvSpPr>
          <p:cNvPr id="114" name="文本框 113">
            <a:extLst>
              <a:ext uri="{FF2B5EF4-FFF2-40B4-BE49-F238E27FC236}">
                <a16:creationId xmlns:a16="http://schemas.microsoft.com/office/drawing/2014/main" id="{DEFD59A4-DBBC-4F7F-B248-07BC6D9E4798}"/>
              </a:ext>
            </a:extLst>
          </p:cNvPr>
          <p:cNvSpPr txBox="1"/>
          <p:nvPr/>
        </p:nvSpPr>
        <p:spPr>
          <a:xfrm>
            <a:off x="5931433" y="1697621"/>
            <a:ext cx="1933904" cy="338554"/>
          </a:xfrm>
          <a:prstGeom prst="rect">
            <a:avLst/>
          </a:prstGeom>
          <a:noFill/>
        </p:spPr>
        <p:txBody>
          <a:bodyPr wrap="square">
            <a:spAutoFit/>
          </a:bodyPr>
          <a:lstStyle>
            <a:defPPr>
              <a:defRPr lang="zh-CN"/>
            </a:defPPr>
            <a:lvl1pPr algn="ctr">
              <a:defRPr sz="1600">
                <a:solidFill>
                  <a:schemeClr val="bg2">
                    <a:lumMod val="50000"/>
                  </a:schemeClr>
                </a:solidFill>
                <a:latin typeface="微软雅黑" panose="020B0503020204020204" pitchFamily="34" charset="-122"/>
                <a:ea typeface="微软雅黑" panose="020B0503020204020204" pitchFamily="34" charset="-122"/>
              </a:defRPr>
            </a:lvl1pPr>
          </a:lstStyle>
          <a:p>
            <a:r>
              <a:rPr lang="zh-CN" altLang="en-US" b="1" dirty="0">
                <a:solidFill>
                  <a:schemeClr val="tx1"/>
                </a:solidFill>
              </a:rPr>
              <a:t>制度运营环境</a:t>
            </a:r>
          </a:p>
        </p:txBody>
      </p:sp>
      <p:sp>
        <p:nvSpPr>
          <p:cNvPr id="115" name="文本框 114">
            <a:extLst>
              <a:ext uri="{FF2B5EF4-FFF2-40B4-BE49-F238E27FC236}">
                <a16:creationId xmlns:a16="http://schemas.microsoft.com/office/drawing/2014/main" id="{CEDD512D-B8FE-4297-816B-F63298B63B76}"/>
              </a:ext>
            </a:extLst>
          </p:cNvPr>
          <p:cNvSpPr txBox="1"/>
          <p:nvPr/>
        </p:nvSpPr>
        <p:spPr>
          <a:xfrm>
            <a:off x="7613087" y="3598964"/>
            <a:ext cx="1607548" cy="338554"/>
          </a:xfrm>
          <a:prstGeom prst="rect">
            <a:avLst/>
          </a:prstGeom>
          <a:noFill/>
        </p:spPr>
        <p:txBody>
          <a:bodyPr wrap="square">
            <a:spAutoFit/>
          </a:bodyPr>
          <a:lstStyle>
            <a:defPPr>
              <a:defRPr lang="zh-CN"/>
            </a:defPPr>
            <a:lvl1pPr algn="ctr">
              <a:defRPr sz="1600">
                <a:solidFill>
                  <a:schemeClr val="bg2">
                    <a:lumMod val="50000"/>
                  </a:schemeClr>
                </a:solidFill>
                <a:latin typeface="微软雅黑" panose="020B0503020204020204" pitchFamily="34" charset="-122"/>
                <a:ea typeface="微软雅黑" panose="020B0503020204020204" pitchFamily="34" charset="-122"/>
              </a:defRPr>
            </a:lvl1pPr>
          </a:lstStyle>
          <a:p>
            <a:r>
              <a:rPr lang="zh-CN" altLang="en-US" dirty="0"/>
              <a:t>社会安全环境</a:t>
            </a:r>
          </a:p>
        </p:txBody>
      </p:sp>
      <p:sp>
        <p:nvSpPr>
          <p:cNvPr id="41" name="Rectangle 18">
            <a:extLst>
              <a:ext uri="{FF2B5EF4-FFF2-40B4-BE49-F238E27FC236}">
                <a16:creationId xmlns:a16="http://schemas.microsoft.com/office/drawing/2014/main" id="{1764C20A-415A-43BE-8F62-A32D61C65443}"/>
              </a:ext>
            </a:extLst>
          </p:cNvPr>
          <p:cNvSpPr/>
          <p:nvPr/>
        </p:nvSpPr>
        <p:spPr>
          <a:xfrm>
            <a:off x="1009860" y="402584"/>
            <a:ext cx="451929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贷款环境分析</a:t>
            </a:r>
            <a:r>
              <a:rPr kumimoji="0" lang="en-US" altLang="zh-CN"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a:t>
            </a:r>
            <a:r>
              <a:rPr kumimoji="0" lang="zh-CN" altLang="en-US"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国别风险分析</a:t>
            </a:r>
          </a:p>
        </p:txBody>
      </p:sp>
      <p:sp>
        <p:nvSpPr>
          <p:cNvPr id="2" name="矩形 1">
            <a:extLst>
              <a:ext uri="{FF2B5EF4-FFF2-40B4-BE49-F238E27FC236}">
                <a16:creationId xmlns:a16="http://schemas.microsoft.com/office/drawing/2014/main" id="{0D8B84FC-41B1-4D3C-A551-629C9B9D2159}"/>
              </a:ext>
            </a:extLst>
          </p:cNvPr>
          <p:cNvSpPr/>
          <p:nvPr/>
        </p:nvSpPr>
        <p:spPr>
          <a:xfrm>
            <a:off x="1204942" y="4166453"/>
            <a:ext cx="10044585" cy="1495409"/>
          </a:xfrm>
          <a:prstGeom prst="rect">
            <a:avLst/>
          </a:prstGeom>
        </p:spPr>
        <p:txBody>
          <a:bodyPr wrap="square">
            <a:spAutoFit/>
          </a:bodyPr>
          <a:lstStyle/>
          <a:p>
            <a:pPr>
              <a:lnSpc>
                <a:spcPct val="200000"/>
              </a:lnSpc>
            </a:pPr>
            <a:r>
              <a:rPr lang="zh-CN" altLang="en-US" sz="1600" b="1" dirty="0">
                <a:latin typeface="微软雅黑" panose="020B0503020204020204" pitchFamily="34" charset="-122"/>
                <a:ea typeface="微软雅黑" panose="020B0503020204020204" pitchFamily="34" charset="-122"/>
              </a:rPr>
              <a:t>制度运营环境：</a:t>
            </a:r>
            <a:endParaRPr lang="en-US" altLang="zh-CN" sz="1600" b="1" dirty="0">
              <a:latin typeface="微软雅黑" panose="020B0503020204020204" pitchFamily="34" charset="-122"/>
              <a:ea typeface="微软雅黑" panose="020B0503020204020204" pitchFamily="34" charset="-122"/>
            </a:endParaRPr>
          </a:p>
          <a:p>
            <a:pPr>
              <a:lnSpc>
                <a:spcPct val="200000"/>
              </a:lnSpc>
            </a:pPr>
            <a:r>
              <a:rPr lang="zh-CN" altLang="zh-CN" sz="1600" dirty="0">
                <a:latin typeface="微软雅黑" panose="020B0503020204020204" pitchFamily="34" charset="-122"/>
                <a:ea typeface="微软雅黑" panose="020B0503020204020204" pitchFamily="34" charset="-122"/>
              </a:rPr>
              <a:t>具体包括：</a:t>
            </a:r>
            <a:r>
              <a:rPr lang="zh-CN" altLang="en-US" sz="1600" dirty="0">
                <a:latin typeface="微软雅黑" panose="020B0503020204020204" pitchFamily="34" charset="-122"/>
                <a:ea typeface="微软雅黑" panose="020B0503020204020204" pitchFamily="34" charset="-122"/>
              </a:rPr>
              <a:t>金融体系；法律体系；投资政策；遵守国际法律、商业、会计和金融监管等标准情况，以及信息透明度；政府纠正经济及预算问题的意愿和能力。</a:t>
            </a:r>
          </a:p>
        </p:txBody>
      </p:sp>
    </p:spTree>
    <p:extLst>
      <p:ext uri="{BB962C8B-B14F-4D97-AF65-F5344CB8AC3E}">
        <p14:creationId xmlns:p14="http://schemas.microsoft.com/office/powerpoint/2010/main" val="4018850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 y="301326"/>
            <a:ext cx="12192000" cy="6556674"/>
            <a:chOff x="1" y="301326"/>
            <a:chExt cx="12192000" cy="6556674"/>
          </a:xfrm>
        </p:grpSpPr>
        <p:sp>
          <p:nvSpPr>
            <p:cNvPr id="1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1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20"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grpSp>
        <p:nvGrpSpPr>
          <p:cNvPr id="68" name="组合 67">
            <a:extLst>
              <a:ext uri="{FF2B5EF4-FFF2-40B4-BE49-F238E27FC236}">
                <a16:creationId xmlns:a16="http://schemas.microsoft.com/office/drawing/2014/main" id="{35B2E25B-15C1-4066-BD1D-D73CBA4846B5}"/>
              </a:ext>
            </a:extLst>
          </p:cNvPr>
          <p:cNvGrpSpPr/>
          <p:nvPr/>
        </p:nvGrpSpPr>
        <p:grpSpPr>
          <a:xfrm>
            <a:off x="3689627" y="2073797"/>
            <a:ext cx="5124382" cy="1391716"/>
            <a:chOff x="3505768" y="2897684"/>
            <a:chExt cx="5532207" cy="1577446"/>
          </a:xfrm>
        </p:grpSpPr>
        <p:grpSp>
          <p:nvGrpSpPr>
            <p:cNvPr id="69" name="组合 19">
              <a:extLst>
                <a:ext uri="{FF2B5EF4-FFF2-40B4-BE49-F238E27FC236}">
                  <a16:creationId xmlns:a16="http://schemas.microsoft.com/office/drawing/2014/main" id="{EA4E8DDF-E08E-4F62-8457-99E1B7B12A94}"/>
                </a:ext>
              </a:extLst>
            </p:cNvPr>
            <p:cNvGrpSpPr/>
            <p:nvPr/>
          </p:nvGrpSpPr>
          <p:grpSpPr bwMode="auto">
            <a:xfrm>
              <a:off x="3505768" y="2897684"/>
              <a:ext cx="1572802" cy="1577446"/>
              <a:chOff x="2384473" y="2272578"/>
              <a:chExt cx="2052000" cy="2052000"/>
            </a:xfrm>
          </p:grpSpPr>
          <p:sp>
            <p:nvSpPr>
              <p:cNvPr id="99" name="泪滴形 98">
                <a:extLst>
                  <a:ext uri="{FF2B5EF4-FFF2-40B4-BE49-F238E27FC236}">
                    <a16:creationId xmlns:a16="http://schemas.microsoft.com/office/drawing/2014/main" id="{41532B24-F0CB-456B-ABD5-0A18228085C6}"/>
                  </a:ext>
                </a:extLst>
              </p:cNvPr>
              <p:cNvSpPr>
                <a:spLocks noChangeAspect="1"/>
              </p:cNvSpPr>
              <p:nvPr/>
            </p:nvSpPr>
            <p:spPr>
              <a:xfrm rot="13500000">
                <a:off x="2384473" y="2272578"/>
                <a:ext cx="2052000" cy="20520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49605">
                  <a:defRPr/>
                </a:pPr>
                <a:endParaRPr lang="zh-CN" altLang="en-US" sz="1400" dirty="0">
                  <a:latin typeface="Source Han Sans SC"/>
                  <a:cs typeface="+mn-ea"/>
                  <a:sym typeface="Source Han Sans SC"/>
                </a:endParaRPr>
              </a:p>
            </p:txBody>
          </p:sp>
          <p:grpSp>
            <p:nvGrpSpPr>
              <p:cNvPr id="108" name="组合 32">
                <a:extLst>
                  <a:ext uri="{FF2B5EF4-FFF2-40B4-BE49-F238E27FC236}">
                    <a16:creationId xmlns:a16="http://schemas.microsoft.com/office/drawing/2014/main" id="{2F85366B-6157-4A6F-9972-C1386218BBD8}"/>
                  </a:ext>
                </a:extLst>
              </p:cNvPr>
              <p:cNvGrpSpPr>
                <a:grpSpLocks noChangeAspect="1"/>
              </p:cNvGrpSpPr>
              <p:nvPr/>
            </p:nvGrpSpPr>
            <p:grpSpPr>
              <a:xfrm>
                <a:off x="3044743" y="3046578"/>
                <a:ext cx="605333" cy="504000"/>
                <a:chOff x="521255" y="5321301"/>
                <a:chExt cx="360363" cy="300038"/>
              </a:xfrm>
              <a:solidFill>
                <a:srgbClr val="9DA8B1"/>
              </a:solidFill>
            </p:grpSpPr>
            <p:sp>
              <p:nvSpPr>
                <p:cNvPr id="109" name="Freeform 342">
                  <a:extLst>
                    <a:ext uri="{FF2B5EF4-FFF2-40B4-BE49-F238E27FC236}">
                      <a16:creationId xmlns:a16="http://schemas.microsoft.com/office/drawing/2014/main" id="{2901DD25-B4B9-430D-BE0E-BAA371EFC296}"/>
                    </a:ext>
                  </a:extLst>
                </p:cNvPr>
                <p:cNvSpPr/>
                <p:nvPr/>
              </p:nvSpPr>
              <p:spPr bwMode="auto">
                <a:xfrm>
                  <a:off x="575230" y="5373689"/>
                  <a:ext cx="252413" cy="195263"/>
                </a:xfrm>
                <a:custGeom>
                  <a:avLst/>
                  <a:gdLst>
                    <a:gd name="T0" fmla="*/ 12 w 159"/>
                    <a:gd name="T1" fmla="*/ 75 h 123"/>
                    <a:gd name="T2" fmla="*/ 28 w 159"/>
                    <a:gd name="T3" fmla="*/ 64 h 123"/>
                    <a:gd name="T4" fmla="*/ 52 w 159"/>
                    <a:gd name="T5" fmla="*/ 92 h 123"/>
                    <a:gd name="T6" fmla="*/ 80 w 159"/>
                    <a:gd name="T7" fmla="*/ 32 h 123"/>
                    <a:gd name="T8" fmla="*/ 110 w 159"/>
                    <a:gd name="T9" fmla="*/ 123 h 123"/>
                    <a:gd name="T10" fmla="*/ 136 w 159"/>
                    <a:gd name="T11" fmla="*/ 59 h 123"/>
                    <a:gd name="T12" fmla="*/ 147 w 159"/>
                    <a:gd name="T13" fmla="*/ 85 h 123"/>
                    <a:gd name="T14" fmla="*/ 159 w 159"/>
                    <a:gd name="T15" fmla="*/ 83 h 123"/>
                    <a:gd name="T16" fmla="*/ 136 w 159"/>
                    <a:gd name="T17" fmla="*/ 29 h 123"/>
                    <a:gd name="T18" fmla="*/ 111 w 159"/>
                    <a:gd name="T19" fmla="*/ 89 h 123"/>
                    <a:gd name="T20" fmla="*/ 81 w 159"/>
                    <a:gd name="T21" fmla="*/ 0 h 123"/>
                    <a:gd name="T22" fmla="*/ 49 w 159"/>
                    <a:gd name="T23" fmla="*/ 72 h 123"/>
                    <a:gd name="T24" fmla="*/ 31 w 159"/>
                    <a:gd name="T25" fmla="*/ 50 h 123"/>
                    <a:gd name="T26" fmla="*/ 0 w 159"/>
                    <a:gd name="T27" fmla="*/ 72 h 123"/>
                    <a:gd name="T28" fmla="*/ 8 w 159"/>
                    <a:gd name="T29" fmla="*/ 78 h 123"/>
                    <a:gd name="T30" fmla="*/ 12 w 159"/>
                    <a:gd name="T31" fmla="*/ 7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123">
                      <a:moveTo>
                        <a:pt x="12" y="75"/>
                      </a:moveTo>
                      <a:lnTo>
                        <a:pt x="28" y="64"/>
                      </a:lnTo>
                      <a:lnTo>
                        <a:pt x="52" y="92"/>
                      </a:lnTo>
                      <a:lnTo>
                        <a:pt x="80" y="32"/>
                      </a:lnTo>
                      <a:lnTo>
                        <a:pt x="110" y="123"/>
                      </a:lnTo>
                      <a:lnTo>
                        <a:pt x="136" y="59"/>
                      </a:lnTo>
                      <a:lnTo>
                        <a:pt x="147" y="85"/>
                      </a:lnTo>
                      <a:lnTo>
                        <a:pt x="159" y="83"/>
                      </a:lnTo>
                      <a:lnTo>
                        <a:pt x="136" y="29"/>
                      </a:lnTo>
                      <a:lnTo>
                        <a:pt x="111" y="89"/>
                      </a:lnTo>
                      <a:lnTo>
                        <a:pt x="81" y="0"/>
                      </a:lnTo>
                      <a:lnTo>
                        <a:pt x="49" y="72"/>
                      </a:lnTo>
                      <a:lnTo>
                        <a:pt x="31" y="50"/>
                      </a:lnTo>
                      <a:lnTo>
                        <a:pt x="0" y="72"/>
                      </a:lnTo>
                      <a:lnTo>
                        <a:pt x="8" y="78"/>
                      </a:lnTo>
                      <a:lnTo>
                        <a:pt x="12" y="75"/>
                      </a:lnTo>
                      <a:close/>
                    </a:path>
                  </a:pathLst>
                </a:cu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110" name="Freeform 343">
                  <a:extLst>
                    <a:ext uri="{FF2B5EF4-FFF2-40B4-BE49-F238E27FC236}">
                      <a16:creationId xmlns:a16="http://schemas.microsoft.com/office/drawing/2014/main" id="{8C6B0259-7086-4243-9172-570C41B94F97}"/>
                    </a:ext>
                  </a:extLst>
                </p:cNvPr>
                <p:cNvSpPr>
                  <a:spLocks noEditPoints="1"/>
                </p:cNvSpPr>
                <p:nvPr/>
              </p:nvSpPr>
              <p:spPr bwMode="auto">
                <a:xfrm>
                  <a:off x="521255" y="5321301"/>
                  <a:ext cx="360363" cy="300038"/>
                </a:xfrm>
                <a:custGeom>
                  <a:avLst/>
                  <a:gdLst>
                    <a:gd name="T0" fmla="*/ 0 w 227"/>
                    <a:gd name="T1" fmla="*/ 0 h 189"/>
                    <a:gd name="T2" fmla="*/ 0 w 227"/>
                    <a:gd name="T3" fmla="*/ 189 h 189"/>
                    <a:gd name="T4" fmla="*/ 227 w 227"/>
                    <a:gd name="T5" fmla="*/ 189 h 189"/>
                    <a:gd name="T6" fmla="*/ 227 w 227"/>
                    <a:gd name="T7" fmla="*/ 0 h 189"/>
                    <a:gd name="T8" fmla="*/ 0 w 227"/>
                    <a:gd name="T9" fmla="*/ 0 h 189"/>
                    <a:gd name="T10" fmla="*/ 205 w 227"/>
                    <a:gd name="T11" fmla="*/ 167 h 189"/>
                    <a:gd name="T12" fmla="*/ 22 w 227"/>
                    <a:gd name="T13" fmla="*/ 167 h 189"/>
                    <a:gd name="T14" fmla="*/ 22 w 227"/>
                    <a:gd name="T15" fmla="*/ 22 h 189"/>
                    <a:gd name="T16" fmla="*/ 205 w 227"/>
                    <a:gd name="T17" fmla="*/ 22 h 189"/>
                    <a:gd name="T18" fmla="*/ 205 w 227"/>
                    <a:gd name="T19" fmla="*/ 16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89">
                      <a:moveTo>
                        <a:pt x="0" y="0"/>
                      </a:moveTo>
                      <a:lnTo>
                        <a:pt x="0" y="189"/>
                      </a:lnTo>
                      <a:lnTo>
                        <a:pt x="227" y="189"/>
                      </a:lnTo>
                      <a:lnTo>
                        <a:pt x="227" y="0"/>
                      </a:lnTo>
                      <a:lnTo>
                        <a:pt x="0" y="0"/>
                      </a:lnTo>
                      <a:close/>
                      <a:moveTo>
                        <a:pt x="205" y="167"/>
                      </a:moveTo>
                      <a:lnTo>
                        <a:pt x="22" y="167"/>
                      </a:lnTo>
                      <a:lnTo>
                        <a:pt x="22" y="22"/>
                      </a:lnTo>
                      <a:lnTo>
                        <a:pt x="205" y="22"/>
                      </a:lnTo>
                      <a:lnTo>
                        <a:pt x="205" y="167"/>
                      </a:lnTo>
                      <a:close/>
                    </a:path>
                  </a:pathLst>
                </a:cu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grpSp>
        </p:grpSp>
        <p:grpSp>
          <p:nvGrpSpPr>
            <p:cNvPr id="70" name="组合 35">
              <a:extLst>
                <a:ext uri="{FF2B5EF4-FFF2-40B4-BE49-F238E27FC236}">
                  <a16:creationId xmlns:a16="http://schemas.microsoft.com/office/drawing/2014/main" id="{92915931-A616-4102-80CE-03034D4AA193}"/>
                </a:ext>
              </a:extLst>
            </p:cNvPr>
            <p:cNvGrpSpPr/>
            <p:nvPr/>
          </p:nvGrpSpPr>
          <p:grpSpPr bwMode="auto">
            <a:xfrm>
              <a:off x="4800993" y="2897684"/>
              <a:ext cx="1571532" cy="1577446"/>
              <a:chOff x="4111294" y="2272576"/>
              <a:chExt cx="2052000" cy="2052000"/>
            </a:xfrm>
          </p:grpSpPr>
          <p:sp>
            <p:nvSpPr>
              <p:cNvPr id="97" name="泪滴形 96">
                <a:extLst>
                  <a:ext uri="{FF2B5EF4-FFF2-40B4-BE49-F238E27FC236}">
                    <a16:creationId xmlns:a16="http://schemas.microsoft.com/office/drawing/2014/main" id="{8B2CF077-FB6C-4B2A-A546-96B26F858FC9}"/>
                  </a:ext>
                </a:extLst>
              </p:cNvPr>
              <p:cNvSpPr>
                <a:spLocks noChangeAspect="1"/>
              </p:cNvSpPr>
              <p:nvPr/>
            </p:nvSpPr>
            <p:spPr>
              <a:xfrm rot="13500000">
                <a:off x="4111294" y="2272576"/>
                <a:ext cx="2052000" cy="20520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49605">
                  <a:defRPr/>
                </a:pPr>
                <a:endParaRPr lang="zh-CN" altLang="en-US" sz="1400" dirty="0">
                  <a:latin typeface="Source Han Sans SC"/>
                  <a:cs typeface="+mn-ea"/>
                  <a:sym typeface="Source Han Sans SC"/>
                </a:endParaRPr>
              </a:p>
            </p:txBody>
          </p:sp>
          <p:sp>
            <p:nvSpPr>
              <p:cNvPr id="98" name="Freeform 195">
                <a:extLst>
                  <a:ext uri="{FF2B5EF4-FFF2-40B4-BE49-F238E27FC236}">
                    <a16:creationId xmlns:a16="http://schemas.microsoft.com/office/drawing/2014/main" id="{59B81CB6-86A9-4138-9B64-2E06DE1284C5}"/>
                  </a:ext>
                </a:extLst>
              </p:cNvPr>
              <p:cNvSpPr>
                <a:spLocks noChangeAspect="1" noEditPoints="1"/>
              </p:cNvSpPr>
              <p:nvPr/>
            </p:nvSpPr>
            <p:spPr bwMode="auto">
              <a:xfrm>
                <a:off x="4772642" y="3027791"/>
                <a:ext cx="666320" cy="541569"/>
              </a:xfrm>
              <a:custGeom>
                <a:avLst/>
                <a:gdLst>
                  <a:gd name="T0" fmla="*/ 201 w 252"/>
                  <a:gd name="T1" fmla="*/ 52 h 204"/>
                  <a:gd name="T2" fmla="*/ 201 w 252"/>
                  <a:gd name="T3" fmla="*/ 0 h 204"/>
                  <a:gd name="T4" fmla="*/ 0 w 252"/>
                  <a:gd name="T5" fmla="*/ 0 h 204"/>
                  <a:gd name="T6" fmla="*/ 0 w 252"/>
                  <a:gd name="T7" fmla="*/ 152 h 204"/>
                  <a:gd name="T8" fmla="*/ 51 w 252"/>
                  <a:gd name="T9" fmla="*/ 152 h 204"/>
                  <a:gd name="T10" fmla="*/ 51 w 252"/>
                  <a:gd name="T11" fmla="*/ 204 h 204"/>
                  <a:gd name="T12" fmla="*/ 252 w 252"/>
                  <a:gd name="T13" fmla="*/ 204 h 204"/>
                  <a:gd name="T14" fmla="*/ 252 w 252"/>
                  <a:gd name="T15" fmla="*/ 52 h 204"/>
                  <a:gd name="T16" fmla="*/ 201 w 252"/>
                  <a:gd name="T17" fmla="*/ 52 h 204"/>
                  <a:gd name="T18" fmla="*/ 25 w 252"/>
                  <a:gd name="T19" fmla="*/ 127 h 204"/>
                  <a:gd name="T20" fmla="*/ 25 w 252"/>
                  <a:gd name="T21" fmla="*/ 25 h 204"/>
                  <a:gd name="T22" fmla="*/ 176 w 252"/>
                  <a:gd name="T23" fmla="*/ 25 h 204"/>
                  <a:gd name="T24" fmla="*/ 176 w 252"/>
                  <a:gd name="T25" fmla="*/ 52 h 204"/>
                  <a:gd name="T26" fmla="*/ 51 w 252"/>
                  <a:gd name="T27" fmla="*/ 52 h 204"/>
                  <a:gd name="T28" fmla="*/ 51 w 252"/>
                  <a:gd name="T29" fmla="*/ 127 h 204"/>
                  <a:gd name="T30" fmla="*/ 25 w 252"/>
                  <a:gd name="T31" fmla="*/ 127 h 204"/>
                  <a:gd name="T32" fmla="*/ 76 w 252"/>
                  <a:gd name="T33" fmla="*/ 77 h 204"/>
                  <a:gd name="T34" fmla="*/ 227 w 252"/>
                  <a:gd name="T35" fmla="*/ 77 h 204"/>
                  <a:gd name="T36" fmla="*/ 227 w 252"/>
                  <a:gd name="T37" fmla="*/ 179 h 204"/>
                  <a:gd name="T38" fmla="*/ 76 w 252"/>
                  <a:gd name="T39" fmla="*/ 179 h 204"/>
                  <a:gd name="T40" fmla="*/ 76 w 252"/>
                  <a:gd name="T4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 h="204">
                    <a:moveTo>
                      <a:pt x="201" y="52"/>
                    </a:moveTo>
                    <a:lnTo>
                      <a:pt x="201" y="0"/>
                    </a:lnTo>
                    <a:lnTo>
                      <a:pt x="0" y="0"/>
                    </a:lnTo>
                    <a:lnTo>
                      <a:pt x="0" y="152"/>
                    </a:lnTo>
                    <a:lnTo>
                      <a:pt x="51" y="152"/>
                    </a:lnTo>
                    <a:lnTo>
                      <a:pt x="51" y="204"/>
                    </a:lnTo>
                    <a:lnTo>
                      <a:pt x="252" y="204"/>
                    </a:lnTo>
                    <a:lnTo>
                      <a:pt x="252" y="52"/>
                    </a:lnTo>
                    <a:lnTo>
                      <a:pt x="201" y="52"/>
                    </a:lnTo>
                    <a:close/>
                    <a:moveTo>
                      <a:pt x="25" y="127"/>
                    </a:moveTo>
                    <a:lnTo>
                      <a:pt x="25" y="25"/>
                    </a:lnTo>
                    <a:lnTo>
                      <a:pt x="176" y="25"/>
                    </a:lnTo>
                    <a:lnTo>
                      <a:pt x="176" y="52"/>
                    </a:lnTo>
                    <a:lnTo>
                      <a:pt x="51" y="52"/>
                    </a:lnTo>
                    <a:lnTo>
                      <a:pt x="51" y="127"/>
                    </a:lnTo>
                    <a:lnTo>
                      <a:pt x="25" y="127"/>
                    </a:lnTo>
                    <a:close/>
                    <a:moveTo>
                      <a:pt x="76" y="77"/>
                    </a:moveTo>
                    <a:lnTo>
                      <a:pt x="227" y="77"/>
                    </a:lnTo>
                    <a:lnTo>
                      <a:pt x="227" y="179"/>
                    </a:lnTo>
                    <a:lnTo>
                      <a:pt x="76" y="179"/>
                    </a:lnTo>
                    <a:lnTo>
                      <a:pt x="76" y="77"/>
                    </a:lnTo>
                    <a:close/>
                  </a:path>
                </a:pathLst>
              </a:cu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grpSp>
        <p:grpSp>
          <p:nvGrpSpPr>
            <p:cNvPr id="71" name="组合 38">
              <a:extLst>
                <a:ext uri="{FF2B5EF4-FFF2-40B4-BE49-F238E27FC236}">
                  <a16:creationId xmlns:a16="http://schemas.microsoft.com/office/drawing/2014/main" id="{5397F766-E874-4141-B866-C80626657568}"/>
                </a:ext>
              </a:extLst>
            </p:cNvPr>
            <p:cNvGrpSpPr/>
            <p:nvPr/>
          </p:nvGrpSpPr>
          <p:grpSpPr bwMode="auto">
            <a:xfrm>
              <a:off x="6149790" y="2897684"/>
              <a:ext cx="1571532" cy="1577446"/>
              <a:chOff x="5909556" y="2272576"/>
              <a:chExt cx="2052000" cy="2052000"/>
            </a:xfrm>
          </p:grpSpPr>
          <p:sp>
            <p:nvSpPr>
              <p:cNvPr id="89" name="泪滴形 88">
                <a:extLst>
                  <a:ext uri="{FF2B5EF4-FFF2-40B4-BE49-F238E27FC236}">
                    <a16:creationId xmlns:a16="http://schemas.microsoft.com/office/drawing/2014/main" id="{69236C19-741D-4AD0-A56E-677D1E77391D}"/>
                  </a:ext>
                </a:extLst>
              </p:cNvPr>
              <p:cNvSpPr>
                <a:spLocks noChangeAspect="1"/>
              </p:cNvSpPr>
              <p:nvPr/>
            </p:nvSpPr>
            <p:spPr>
              <a:xfrm rot="13500000">
                <a:off x="5909556" y="2272576"/>
                <a:ext cx="2052000" cy="20520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49605">
                  <a:defRPr/>
                </a:pPr>
                <a:endParaRPr lang="zh-CN" altLang="en-US" sz="1400" dirty="0">
                  <a:latin typeface="Source Han Sans SC"/>
                  <a:cs typeface="+mn-ea"/>
                  <a:sym typeface="Source Han Sans SC"/>
                </a:endParaRPr>
              </a:p>
            </p:txBody>
          </p:sp>
          <p:grpSp>
            <p:nvGrpSpPr>
              <p:cNvPr id="90" name="组合 40">
                <a:extLst>
                  <a:ext uri="{FF2B5EF4-FFF2-40B4-BE49-F238E27FC236}">
                    <a16:creationId xmlns:a16="http://schemas.microsoft.com/office/drawing/2014/main" id="{6071F255-E061-4B69-8668-D58C2EEA09F0}"/>
                  </a:ext>
                </a:extLst>
              </p:cNvPr>
              <p:cNvGrpSpPr>
                <a:grpSpLocks noChangeAspect="1"/>
              </p:cNvGrpSpPr>
              <p:nvPr/>
            </p:nvGrpSpPr>
            <p:grpSpPr>
              <a:xfrm>
                <a:off x="6599557" y="3046576"/>
                <a:ext cx="671999" cy="504000"/>
                <a:chOff x="17463" y="6819899"/>
                <a:chExt cx="400050" cy="300038"/>
              </a:xfrm>
              <a:solidFill>
                <a:srgbClr val="9DA8B1"/>
              </a:solidFill>
            </p:grpSpPr>
            <p:sp>
              <p:nvSpPr>
                <p:cNvPr id="91" name="Rectangle 426">
                  <a:extLst>
                    <a:ext uri="{FF2B5EF4-FFF2-40B4-BE49-F238E27FC236}">
                      <a16:creationId xmlns:a16="http://schemas.microsoft.com/office/drawing/2014/main" id="{1B99F32D-8579-4CB2-A2ED-6949B9619AB4}"/>
                    </a:ext>
                  </a:extLst>
                </p:cNvPr>
                <p:cNvSpPr>
                  <a:spLocks noChangeArrowheads="1"/>
                </p:cNvSpPr>
                <p:nvPr/>
              </p:nvSpPr>
              <p:spPr bwMode="auto">
                <a:xfrm>
                  <a:off x="88900" y="6991349"/>
                  <a:ext cx="31750" cy="69850"/>
                </a:xfrm>
                <a:prstGeom prst="rect">
                  <a:avLst/>
                </a:pr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92" name="Rectangle 427">
                  <a:extLst>
                    <a:ext uri="{FF2B5EF4-FFF2-40B4-BE49-F238E27FC236}">
                      <a16:creationId xmlns:a16="http://schemas.microsoft.com/office/drawing/2014/main" id="{1E87223E-1D37-4490-A7A8-2DF6E0B40E5F}"/>
                    </a:ext>
                  </a:extLst>
                </p:cNvPr>
                <p:cNvSpPr>
                  <a:spLocks noChangeArrowheads="1"/>
                </p:cNvSpPr>
                <p:nvPr/>
              </p:nvSpPr>
              <p:spPr bwMode="auto">
                <a:xfrm>
                  <a:off x="144463" y="6911974"/>
                  <a:ext cx="33338" cy="149225"/>
                </a:xfrm>
                <a:prstGeom prst="rect">
                  <a:avLst/>
                </a:pr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93" name="Rectangle 428">
                  <a:extLst>
                    <a:ext uri="{FF2B5EF4-FFF2-40B4-BE49-F238E27FC236}">
                      <a16:creationId xmlns:a16="http://schemas.microsoft.com/office/drawing/2014/main" id="{42582BA2-A58D-41CE-BE12-15DB655F415F}"/>
                    </a:ext>
                  </a:extLst>
                </p:cNvPr>
                <p:cNvSpPr>
                  <a:spLocks noChangeArrowheads="1"/>
                </p:cNvSpPr>
                <p:nvPr/>
              </p:nvSpPr>
              <p:spPr bwMode="auto">
                <a:xfrm>
                  <a:off x="200025" y="6946899"/>
                  <a:ext cx="33338" cy="114300"/>
                </a:xfrm>
                <a:prstGeom prst="rect">
                  <a:avLst/>
                </a:pr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94" name="Rectangle 429">
                  <a:extLst>
                    <a:ext uri="{FF2B5EF4-FFF2-40B4-BE49-F238E27FC236}">
                      <a16:creationId xmlns:a16="http://schemas.microsoft.com/office/drawing/2014/main" id="{EC69D15F-0F34-4E83-B5F2-0F5A72C5F46F}"/>
                    </a:ext>
                  </a:extLst>
                </p:cNvPr>
                <p:cNvSpPr>
                  <a:spLocks noChangeArrowheads="1"/>
                </p:cNvSpPr>
                <p:nvPr/>
              </p:nvSpPr>
              <p:spPr bwMode="auto">
                <a:xfrm>
                  <a:off x="257175" y="7024687"/>
                  <a:ext cx="31750" cy="36513"/>
                </a:xfrm>
                <a:prstGeom prst="rect">
                  <a:avLst/>
                </a:pr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95" name="Rectangle 430">
                  <a:extLst>
                    <a:ext uri="{FF2B5EF4-FFF2-40B4-BE49-F238E27FC236}">
                      <a16:creationId xmlns:a16="http://schemas.microsoft.com/office/drawing/2014/main" id="{FA8F4426-416C-481E-87E8-D2C795AAB1FC}"/>
                    </a:ext>
                  </a:extLst>
                </p:cNvPr>
                <p:cNvSpPr>
                  <a:spLocks noChangeArrowheads="1"/>
                </p:cNvSpPr>
                <p:nvPr/>
              </p:nvSpPr>
              <p:spPr bwMode="auto">
                <a:xfrm>
                  <a:off x="312738" y="6883399"/>
                  <a:ext cx="33338" cy="177800"/>
                </a:xfrm>
                <a:prstGeom prst="rect">
                  <a:avLst/>
                </a:pr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96" name="Freeform 431">
                  <a:extLst>
                    <a:ext uri="{FF2B5EF4-FFF2-40B4-BE49-F238E27FC236}">
                      <a16:creationId xmlns:a16="http://schemas.microsoft.com/office/drawing/2014/main" id="{DEF9F13A-6200-405C-806E-5B9F4179821B}"/>
                    </a:ext>
                  </a:extLst>
                </p:cNvPr>
                <p:cNvSpPr>
                  <a:spLocks noEditPoints="1"/>
                </p:cNvSpPr>
                <p:nvPr/>
              </p:nvSpPr>
              <p:spPr bwMode="auto">
                <a:xfrm>
                  <a:off x="17463" y="6819899"/>
                  <a:ext cx="400050" cy="300038"/>
                </a:xfrm>
                <a:custGeom>
                  <a:avLst/>
                  <a:gdLst>
                    <a:gd name="T0" fmla="*/ 0 w 252"/>
                    <a:gd name="T1" fmla="*/ 0 h 189"/>
                    <a:gd name="T2" fmla="*/ 0 w 252"/>
                    <a:gd name="T3" fmla="*/ 189 h 189"/>
                    <a:gd name="T4" fmla="*/ 252 w 252"/>
                    <a:gd name="T5" fmla="*/ 189 h 189"/>
                    <a:gd name="T6" fmla="*/ 252 w 252"/>
                    <a:gd name="T7" fmla="*/ 0 h 189"/>
                    <a:gd name="T8" fmla="*/ 0 w 252"/>
                    <a:gd name="T9" fmla="*/ 0 h 189"/>
                    <a:gd name="T10" fmla="*/ 231 w 252"/>
                    <a:gd name="T11" fmla="*/ 168 h 189"/>
                    <a:gd name="T12" fmla="*/ 21 w 252"/>
                    <a:gd name="T13" fmla="*/ 168 h 189"/>
                    <a:gd name="T14" fmla="*/ 21 w 252"/>
                    <a:gd name="T15" fmla="*/ 21 h 189"/>
                    <a:gd name="T16" fmla="*/ 231 w 252"/>
                    <a:gd name="T17" fmla="*/ 21 h 189"/>
                    <a:gd name="T18" fmla="*/ 231 w 252"/>
                    <a:gd name="T19" fmla="*/ 16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189">
                      <a:moveTo>
                        <a:pt x="0" y="0"/>
                      </a:moveTo>
                      <a:lnTo>
                        <a:pt x="0" y="189"/>
                      </a:lnTo>
                      <a:lnTo>
                        <a:pt x="252" y="189"/>
                      </a:lnTo>
                      <a:lnTo>
                        <a:pt x="252" y="0"/>
                      </a:lnTo>
                      <a:lnTo>
                        <a:pt x="0" y="0"/>
                      </a:lnTo>
                      <a:close/>
                      <a:moveTo>
                        <a:pt x="231" y="168"/>
                      </a:moveTo>
                      <a:lnTo>
                        <a:pt x="21" y="168"/>
                      </a:lnTo>
                      <a:lnTo>
                        <a:pt x="21" y="21"/>
                      </a:lnTo>
                      <a:lnTo>
                        <a:pt x="231" y="21"/>
                      </a:lnTo>
                      <a:lnTo>
                        <a:pt x="231" y="168"/>
                      </a:lnTo>
                      <a:close/>
                    </a:path>
                  </a:pathLst>
                </a:custGeom>
                <a:solidFill>
                  <a:schemeClr val="bg1">
                    <a:lumMod val="95000"/>
                  </a:schemeClr>
                </a:solid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grpSp>
        </p:grpSp>
        <p:grpSp>
          <p:nvGrpSpPr>
            <p:cNvPr id="77" name="组合 47">
              <a:extLst>
                <a:ext uri="{FF2B5EF4-FFF2-40B4-BE49-F238E27FC236}">
                  <a16:creationId xmlns:a16="http://schemas.microsoft.com/office/drawing/2014/main" id="{27B575DF-D922-4AE0-BF3A-AE60CB0170EA}"/>
                </a:ext>
              </a:extLst>
            </p:cNvPr>
            <p:cNvGrpSpPr/>
            <p:nvPr/>
          </p:nvGrpSpPr>
          <p:grpSpPr bwMode="auto">
            <a:xfrm>
              <a:off x="7466443" y="2897684"/>
              <a:ext cx="1571532" cy="1577446"/>
              <a:chOff x="7664955" y="2272577"/>
              <a:chExt cx="2052000" cy="2052000"/>
            </a:xfrm>
          </p:grpSpPr>
          <p:sp>
            <p:nvSpPr>
              <p:cNvPr id="81" name="泪滴形 80">
                <a:extLst>
                  <a:ext uri="{FF2B5EF4-FFF2-40B4-BE49-F238E27FC236}">
                    <a16:creationId xmlns:a16="http://schemas.microsoft.com/office/drawing/2014/main" id="{12BBF8D3-B966-4BEF-A6E2-ED1B3ACE8B4F}"/>
                  </a:ext>
                </a:extLst>
              </p:cNvPr>
              <p:cNvSpPr>
                <a:spLocks noChangeAspect="1"/>
              </p:cNvSpPr>
              <p:nvPr/>
            </p:nvSpPr>
            <p:spPr>
              <a:xfrm rot="8100000" flipH="1">
                <a:off x="7664955" y="2272577"/>
                <a:ext cx="2052000" cy="20520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49605">
                  <a:defRPr/>
                </a:pPr>
                <a:endParaRPr lang="zh-CN" altLang="en-US" sz="1400" dirty="0">
                  <a:latin typeface="Source Han Sans SC"/>
                  <a:cs typeface="+mn-ea"/>
                  <a:sym typeface="Source Han Sans SC"/>
                </a:endParaRPr>
              </a:p>
            </p:txBody>
          </p:sp>
          <p:grpSp>
            <p:nvGrpSpPr>
              <p:cNvPr id="82" name="组合 49">
                <a:extLst>
                  <a:ext uri="{FF2B5EF4-FFF2-40B4-BE49-F238E27FC236}">
                    <a16:creationId xmlns:a16="http://schemas.microsoft.com/office/drawing/2014/main" id="{3D9509F7-B179-4614-A213-9D7AC51A2E81}"/>
                  </a:ext>
                </a:extLst>
              </p:cNvPr>
              <p:cNvGrpSpPr>
                <a:grpSpLocks noChangeAspect="1"/>
              </p:cNvGrpSpPr>
              <p:nvPr/>
            </p:nvGrpSpPr>
            <p:grpSpPr>
              <a:xfrm>
                <a:off x="8379660" y="3046577"/>
                <a:ext cx="622590" cy="504000"/>
                <a:chOff x="12042775" y="6005512"/>
                <a:chExt cx="400050" cy="323850"/>
              </a:xfrm>
              <a:solidFill>
                <a:srgbClr val="E9E9E9"/>
              </a:solidFill>
            </p:grpSpPr>
            <p:sp>
              <p:nvSpPr>
                <p:cNvPr id="83" name="Freeform 367">
                  <a:extLst>
                    <a:ext uri="{FF2B5EF4-FFF2-40B4-BE49-F238E27FC236}">
                      <a16:creationId xmlns:a16="http://schemas.microsoft.com/office/drawing/2014/main" id="{1A9326AE-3C74-4B2D-B711-A0920385B8EA}"/>
                    </a:ext>
                  </a:extLst>
                </p:cNvPr>
                <p:cNvSpPr>
                  <a:spLocks noEditPoints="1"/>
                </p:cNvSpPr>
                <p:nvPr/>
              </p:nvSpPr>
              <p:spPr bwMode="auto">
                <a:xfrm>
                  <a:off x="12042775" y="6005512"/>
                  <a:ext cx="400050" cy="323850"/>
                </a:xfrm>
                <a:custGeom>
                  <a:avLst/>
                  <a:gdLst>
                    <a:gd name="T0" fmla="*/ 0 w 252"/>
                    <a:gd name="T1" fmla="*/ 0 h 204"/>
                    <a:gd name="T2" fmla="*/ 0 w 252"/>
                    <a:gd name="T3" fmla="*/ 204 h 204"/>
                    <a:gd name="T4" fmla="*/ 252 w 252"/>
                    <a:gd name="T5" fmla="*/ 204 h 204"/>
                    <a:gd name="T6" fmla="*/ 252 w 252"/>
                    <a:gd name="T7" fmla="*/ 0 h 204"/>
                    <a:gd name="T8" fmla="*/ 0 w 252"/>
                    <a:gd name="T9" fmla="*/ 0 h 204"/>
                    <a:gd name="T10" fmla="*/ 231 w 252"/>
                    <a:gd name="T11" fmla="*/ 183 h 204"/>
                    <a:gd name="T12" fmla="*/ 21 w 252"/>
                    <a:gd name="T13" fmla="*/ 183 h 204"/>
                    <a:gd name="T14" fmla="*/ 21 w 252"/>
                    <a:gd name="T15" fmla="*/ 21 h 204"/>
                    <a:gd name="T16" fmla="*/ 231 w 252"/>
                    <a:gd name="T17" fmla="*/ 21 h 204"/>
                    <a:gd name="T18" fmla="*/ 231 w 252"/>
                    <a:gd name="T19" fmla="*/ 18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04">
                      <a:moveTo>
                        <a:pt x="0" y="0"/>
                      </a:moveTo>
                      <a:lnTo>
                        <a:pt x="0" y="204"/>
                      </a:lnTo>
                      <a:lnTo>
                        <a:pt x="252" y="204"/>
                      </a:lnTo>
                      <a:lnTo>
                        <a:pt x="252" y="0"/>
                      </a:lnTo>
                      <a:lnTo>
                        <a:pt x="0" y="0"/>
                      </a:lnTo>
                      <a:close/>
                      <a:moveTo>
                        <a:pt x="231" y="183"/>
                      </a:moveTo>
                      <a:lnTo>
                        <a:pt x="21" y="183"/>
                      </a:lnTo>
                      <a:lnTo>
                        <a:pt x="21" y="21"/>
                      </a:lnTo>
                      <a:lnTo>
                        <a:pt x="231" y="21"/>
                      </a:lnTo>
                      <a:lnTo>
                        <a:pt x="231" y="183"/>
                      </a:lnTo>
                      <a:close/>
                    </a:path>
                  </a:pathLst>
                </a:custGeom>
                <a:grp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84" name="Oval 368">
                  <a:extLst>
                    <a:ext uri="{FF2B5EF4-FFF2-40B4-BE49-F238E27FC236}">
                      <a16:creationId xmlns:a16="http://schemas.microsoft.com/office/drawing/2014/main" id="{71332B1A-DEED-4A51-84C5-868B984EE8B9}"/>
                    </a:ext>
                  </a:extLst>
                </p:cNvPr>
                <p:cNvSpPr>
                  <a:spLocks noChangeArrowheads="1"/>
                </p:cNvSpPr>
                <p:nvPr/>
              </p:nvSpPr>
              <p:spPr bwMode="auto">
                <a:xfrm>
                  <a:off x="12099925" y="6059487"/>
                  <a:ext cx="42863" cy="42863"/>
                </a:xfrm>
                <a:prstGeom prst="ellipse">
                  <a:avLst/>
                </a:prstGeom>
                <a:grp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85" name="Oval 369">
                  <a:extLst>
                    <a:ext uri="{FF2B5EF4-FFF2-40B4-BE49-F238E27FC236}">
                      <a16:creationId xmlns:a16="http://schemas.microsoft.com/office/drawing/2014/main" id="{34080B90-782B-468A-9A08-03E2B4A2328D}"/>
                    </a:ext>
                  </a:extLst>
                </p:cNvPr>
                <p:cNvSpPr>
                  <a:spLocks noChangeArrowheads="1"/>
                </p:cNvSpPr>
                <p:nvPr/>
              </p:nvSpPr>
              <p:spPr bwMode="auto">
                <a:xfrm>
                  <a:off x="12344400" y="6059487"/>
                  <a:ext cx="39688" cy="42863"/>
                </a:xfrm>
                <a:prstGeom prst="ellipse">
                  <a:avLst/>
                </a:prstGeom>
                <a:grp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86" name="Oval 370">
                  <a:extLst>
                    <a:ext uri="{FF2B5EF4-FFF2-40B4-BE49-F238E27FC236}">
                      <a16:creationId xmlns:a16="http://schemas.microsoft.com/office/drawing/2014/main" id="{90E8CE86-F8FF-4DC0-AD27-6A65CA3991D5}"/>
                    </a:ext>
                  </a:extLst>
                </p:cNvPr>
                <p:cNvSpPr>
                  <a:spLocks noChangeArrowheads="1"/>
                </p:cNvSpPr>
                <p:nvPr/>
              </p:nvSpPr>
              <p:spPr bwMode="auto">
                <a:xfrm>
                  <a:off x="12099925" y="6232524"/>
                  <a:ext cx="42863" cy="41275"/>
                </a:xfrm>
                <a:prstGeom prst="ellipse">
                  <a:avLst/>
                </a:prstGeom>
                <a:grp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87" name="Oval 371">
                  <a:extLst>
                    <a:ext uri="{FF2B5EF4-FFF2-40B4-BE49-F238E27FC236}">
                      <a16:creationId xmlns:a16="http://schemas.microsoft.com/office/drawing/2014/main" id="{D36F876F-5DB9-4F0E-9A3C-AEE63E6589A6}"/>
                    </a:ext>
                  </a:extLst>
                </p:cNvPr>
                <p:cNvSpPr>
                  <a:spLocks noChangeArrowheads="1"/>
                </p:cNvSpPr>
                <p:nvPr/>
              </p:nvSpPr>
              <p:spPr bwMode="auto">
                <a:xfrm>
                  <a:off x="12344400" y="6232524"/>
                  <a:ext cx="39688" cy="41275"/>
                </a:xfrm>
                <a:prstGeom prst="ellipse">
                  <a:avLst/>
                </a:prstGeom>
                <a:grp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sp>
              <p:nvSpPr>
                <p:cNvPr id="88" name="Freeform 372">
                  <a:extLst>
                    <a:ext uri="{FF2B5EF4-FFF2-40B4-BE49-F238E27FC236}">
                      <a16:creationId xmlns:a16="http://schemas.microsoft.com/office/drawing/2014/main" id="{797AD373-2EC0-45FC-83E3-B08A6B3109C1}"/>
                    </a:ext>
                  </a:extLst>
                </p:cNvPr>
                <p:cNvSpPr>
                  <a:spLocks noEditPoints="1"/>
                </p:cNvSpPr>
                <p:nvPr/>
              </p:nvSpPr>
              <p:spPr bwMode="auto">
                <a:xfrm>
                  <a:off x="12188825" y="6089649"/>
                  <a:ext cx="109538" cy="155575"/>
                </a:xfrm>
                <a:custGeom>
                  <a:avLst/>
                  <a:gdLst>
                    <a:gd name="T0" fmla="*/ 69 w 69"/>
                    <a:gd name="T1" fmla="*/ 0 h 98"/>
                    <a:gd name="T2" fmla="*/ 0 w 69"/>
                    <a:gd name="T3" fmla="*/ 0 h 98"/>
                    <a:gd name="T4" fmla="*/ 0 w 69"/>
                    <a:gd name="T5" fmla="*/ 98 h 98"/>
                    <a:gd name="T6" fmla="*/ 69 w 69"/>
                    <a:gd name="T7" fmla="*/ 98 h 98"/>
                    <a:gd name="T8" fmla="*/ 69 w 69"/>
                    <a:gd name="T9" fmla="*/ 0 h 98"/>
                    <a:gd name="T10" fmla="*/ 50 w 69"/>
                    <a:gd name="T11" fmla="*/ 83 h 98"/>
                    <a:gd name="T12" fmla="*/ 18 w 69"/>
                    <a:gd name="T13" fmla="*/ 83 h 98"/>
                    <a:gd name="T14" fmla="*/ 18 w 69"/>
                    <a:gd name="T15" fmla="*/ 48 h 98"/>
                    <a:gd name="T16" fmla="*/ 50 w 69"/>
                    <a:gd name="T17" fmla="*/ 48 h 98"/>
                    <a:gd name="T18" fmla="*/ 50 w 69"/>
                    <a:gd name="T19"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98">
                      <a:moveTo>
                        <a:pt x="69" y="0"/>
                      </a:moveTo>
                      <a:lnTo>
                        <a:pt x="0" y="0"/>
                      </a:lnTo>
                      <a:lnTo>
                        <a:pt x="0" y="98"/>
                      </a:lnTo>
                      <a:lnTo>
                        <a:pt x="69" y="98"/>
                      </a:lnTo>
                      <a:lnTo>
                        <a:pt x="69" y="0"/>
                      </a:lnTo>
                      <a:close/>
                      <a:moveTo>
                        <a:pt x="50" y="83"/>
                      </a:moveTo>
                      <a:lnTo>
                        <a:pt x="18" y="83"/>
                      </a:lnTo>
                      <a:lnTo>
                        <a:pt x="18" y="48"/>
                      </a:lnTo>
                      <a:lnTo>
                        <a:pt x="50" y="48"/>
                      </a:lnTo>
                      <a:lnTo>
                        <a:pt x="50" y="83"/>
                      </a:lnTo>
                      <a:close/>
                    </a:path>
                  </a:pathLst>
                </a:custGeom>
                <a:grpFill/>
                <a:ln>
                  <a:noFill/>
                </a:ln>
              </p:spPr>
              <p:txBody>
                <a:bodyPr lIns="115562" tIns="57781" rIns="115562" bIns="57781"/>
                <a:lstStyle/>
                <a:p>
                  <a:pPr defTabSz="649605">
                    <a:defRPr/>
                  </a:pPr>
                  <a:endParaRPr lang="zh-CN" altLang="en-US" sz="1400" dirty="0">
                    <a:latin typeface="Source Han Sans SC"/>
                    <a:cs typeface="+mn-ea"/>
                    <a:sym typeface="Source Han Sans SC"/>
                  </a:endParaRPr>
                </a:p>
              </p:txBody>
            </p:sp>
          </p:grpSp>
        </p:grpSp>
      </p:grpSp>
      <p:sp>
        <p:nvSpPr>
          <p:cNvPr id="111" name="文本框 110">
            <a:extLst>
              <a:ext uri="{FF2B5EF4-FFF2-40B4-BE49-F238E27FC236}">
                <a16:creationId xmlns:a16="http://schemas.microsoft.com/office/drawing/2014/main" id="{0615F992-15AE-4F2D-8117-1744199B7CF6}"/>
              </a:ext>
            </a:extLst>
          </p:cNvPr>
          <p:cNvSpPr txBox="1"/>
          <p:nvPr/>
        </p:nvSpPr>
        <p:spPr>
          <a:xfrm>
            <a:off x="222295" y="1301134"/>
            <a:ext cx="1575129" cy="400110"/>
          </a:xfrm>
          <a:prstGeom prst="rect">
            <a:avLst/>
          </a:prstGeom>
          <a:noFill/>
        </p:spPr>
        <p:txBody>
          <a:bodyPr wrap="square">
            <a:spAutoFit/>
          </a:bodyPr>
          <a:lstStyle/>
          <a:p>
            <a:r>
              <a:rPr lang="zh-CN" altLang="en-US" sz="2000" b="1" dirty="0">
                <a:latin typeface="微软雅黑" panose="020B0503020204020204" pitchFamily="34" charset="-122"/>
                <a:ea typeface="微软雅黑" panose="020B0503020204020204" pitchFamily="34" charset="-122"/>
              </a:rPr>
              <a:t>评估与评级：</a:t>
            </a:r>
          </a:p>
        </p:txBody>
      </p:sp>
      <p:sp>
        <p:nvSpPr>
          <p:cNvPr id="112" name="文本框 111">
            <a:extLst>
              <a:ext uri="{FF2B5EF4-FFF2-40B4-BE49-F238E27FC236}">
                <a16:creationId xmlns:a16="http://schemas.microsoft.com/office/drawing/2014/main" id="{5C6586B6-0471-4E74-A653-FB141E3D93D0}"/>
              </a:ext>
            </a:extLst>
          </p:cNvPr>
          <p:cNvSpPr txBox="1"/>
          <p:nvPr/>
        </p:nvSpPr>
        <p:spPr>
          <a:xfrm>
            <a:off x="3101357" y="1695898"/>
            <a:ext cx="1447943" cy="338554"/>
          </a:xfrm>
          <a:prstGeom prst="rect">
            <a:avLst/>
          </a:prstGeom>
          <a:noFill/>
        </p:spPr>
        <p:txBody>
          <a:bodyPr wrap="square">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政治外交环境</a:t>
            </a:r>
          </a:p>
        </p:txBody>
      </p:sp>
      <p:sp>
        <p:nvSpPr>
          <p:cNvPr id="113" name="文本框 112">
            <a:extLst>
              <a:ext uri="{FF2B5EF4-FFF2-40B4-BE49-F238E27FC236}">
                <a16:creationId xmlns:a16="http://schemas.microsoft.com/office/drawing/2014/main" id="{2C469A93-7987-431D-BCDC-4343A032BD33}"/>
              </a:ext>
            </a:extLst>
          </p:cNvPr>
          <p:cNvSpPr txBox="1"/>
          <p:nvPr/>
        </p:nvSpPr>
        <p:spPr>
          <a:xfrm>
            <a:off x="4731043" y="3598963"/>
            <a:ext cx="1607547" cy="338554"/>
          </a:xfrm>
          <a:prstGeom prst="rect">
            <a:avLst/>
          </a:prstGeom>
          <a:noFill/>
        </p:spPr>
        <p:txBody>
          <a:bodyPr wrap="square">
            <a:spAutoFit/>
          </a:bodyPr>
          <a:lstStyle>
            <a:defPPr>
              <a:defRPr lang="zh-CN"/>
            </a:defPPr>
            <a:lvl1pPr algn="ctr">
              <a:defRPr sz="1600">
                <a:solidFill>
                  <a:schemeClr val="bg2">
                    <a:lumMod val="50000"/>
                  </a:schemeClr>
                </a:solidFill>
                <a:latin typeface="微软雅黑" panose="020B0503020204020204" pitchFamily="34" charset="-122"/>
                <a:ea typeface="微软雅黑" panose="020B0503020204020204" pitchFamily="34" charset="-122"/>
              </a:defRPr>
            </a:lvl1pPr>
          </a:lstStyle>
          <a:p>
            <a:r>
              <a:rPr lang="zh-CN" altLang="en-US" dirty="0"/>
              <a:t>经济金融环境</a:t>
            </a:r>
          </a:p>
        </p:txBody>
      </p:sp>
      <p:sp>
        <p:nvSpPr>
          <p:cNvPr id="114" name="文本框 113">
            <a:extLst>
              <a:ext uri="{FF2B5EF4-FFF2-40B4-BE49-F238E27FC236}">
                <a16:creationId xmlns:a16="http://schemas.microsoft.com/office/drawing/2014/main" id="{DEFD59A4-DBBC-4F7F-B248-07BC6D9E4798}"/>
              </a:ext>
            </a:extLst>
          </p:cNvPr>
          <p:cNvSpPr txBox="1"/>
          <p:nvPr/>
        </p:nvSpPr>
        <p:spPr>
          <a:xfrm>
            <a:off x="5931433" y="1697621"/>
            <a:ext cx="1933904" cy="338554"/>
          </a:xfrm>
          <a:prstGeom prst="rect">
            <a:avLst/>
          </a:prstGeom>
          <a:noFill/>
        </p:spPr>
        <p:txBody>
          <a:bodyPr wrap="square">
            <a:spAutoFit/>
          </a:bodyPr>
          <a:lstStyle>
            <a:defPPr>
              <a:defRPr lang="zh-CN"/>
            </a:defPPr>
            <a:lvl1pPr algn="ctr">
              <a:defRPr sz="1600">
                <a:solidFill>
                  <a:schemeClr val="bg2">
                    <a:lumMod val="50000"/>
                  </a:schemeClr>
                </a:solidFill>
                <a:latin typeface="微软雅黑" panose="020B0503020204020204" pitchFamily="34" charset="-122"/>
                <a:ea typeface="微软雅黑" panose="020B0503020204020204" pitchFamily="34" charset="-122"/>
              </a:defRPr>
            </a:lvl1pPr>
          </a:lstStyle>
          <a:p>
            <a:r>
              <a:rPr lang="zh-CN" altLang="en-US" dirty="0"/>
              <a:t>制度运营环境</a:t>
            </a:r>
          </a:p>
        </p:txBody>
      </p:sp>
      <p:sp>
        <p:nvSpPr>
          <p:cNvPr id="115" name="文本框 114">
            <a:extLst>
              <a:ext uri="{FF2B5EF4-FFF2-40B4-BE49-F238E27FC236}">
                <a16:creationId xmlns:a16="http://schemas.microsoft.com/office/drawing/2014/main" id="{CEDD512D-B8FE-4297-816B-F63298B63B76}"/>
              </a:ext>
            </a:extLst>
          </p:cNvPr>
          <p:cNvSpPr txBox="1"/>
          <p:nvPr/>
        </p:nvSpPr>
        <p:spPr>
          <a:xfrm>
            <a:off x="7613087" y="3598964"/>
            <a:ext cx="1607548" cy="338554"/>
          </a:xfrm>
          <a:prstGeom prst="rect">
            <a:avLst/>
          </a:prstGeom>
          <a:noFill/>
        </p:spPr>
        <p:txBody>
          <a:bodyPr wrap="square">
            <a:spAutoFit/>
          </a:bodyPr>
          <a:lstStyle>
            <a:defPPr>
              <a:defRPr lang="zh-CN"/>
            </a:defPPr>
            <a:lvl1pPr algn="ctr">
              <a:defRPr sz="1600" b="1">
                <a:latin typeface="微软雅黑" panose="020B0503020204020204" pitchFamily="34" charset="-122"/>
                <a:ea typeface="微软雅黑" panose="020B0503020204020204" pitchFamily="34" charset="-122"/>
              </a:defRPr>
            </a:lvl1pPr>
          </a:lstStyle>
          <a:p>
            <a:r>
              <a:rPr lang="zh-CN" altLang="en-US" dirty="0"/>
              <a:t>社会安全环境</a:t>
            </a:r>
          </a:p>
        </p:txBody>
      </p:sp>
      <p:sp>
        <p:nvSpPr>
          <p:cNvPr id="41" name="Rectangle 18">
            <a:extLst>
              <a:ext uri="{FF2B5EF4-FFF2-40B4-BE49-F238E27FC236}">
                <a16:creationId xmlns:a16="http://schemas.microsoft.com/office/drawing/2014/main" id="{1764C20A-415A-43BE-8F62-A32D61C65443}"/>
              </a:ext>
            </a:extLst>
          </p:cNvPr>
          <p:cNvSpPr/>
          <p:nvPr/>
        </p:nvSpPr>
        <p:spPr>
          <a:xfrm>
            <a:off x="1009860" y="402584"/>
            <a:ext cx="451929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贷款环境分析</a:t>
            </a:r>
            <a:r>
              <a:rPr kumimoji="0" lang="en-US" altLang="zh-CN"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a:t>
            </a:r>
            <a:r>
              <a:rPr kumimoji="0" lang="zh-CN" altLang="en-US" sz="20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cs"/>
                <a:sym typeface="+mn-ea"/>
              </a:rPr>
              <a:t>国别风险分析</a:t>
            </a:r>
          </a:p>
        </p:txBody>
      </p:sp>
      <p:sp>
        <p:nvSpPr>
          <p:cNvPr id="2" name="矩形 1">
            <a:extLst>
              <a:ext uri="{FF2B5EF4-FFF2-40B4-BE49-F238E27FC236}">
                <a16:creationId xmlns:a16="http://schemas.microsoft.com/office/drawing/2014/main" id="{0D8B84FC-41B1-4D3C-A551-629C9B9D2159}"/>
              </a:ext>
            </a:extLst>
          </p:cNvPr>
          <p:cNvSpPr/>
          <p:nvPr/>
        </p:nvSpPr>
        <p:spPr>
          <a:xfrm>
            <a:off x="1204942" y="4166453"/>
            <a:ext cx="10044585" cy="1495409"/>
          </a:xfrm>
          <a:prstGeom prst="rect">
            <a:avLst/>
          </a:prstGeom>
        </p:spPr>
        <p:txBody>
          <a:bodyPr wrap="square">
            <a:spAutoFit/>
          </a:bodyPr>
          <a:lstStyle/>
          <a:p>
            <a:pPr>
              <a:lnSpc>
                <a:spcPct val="200000"/>
              </a:lnSpc>
            </a:pPr>
            <a:r>
              <a:rPr lang="zh-CN" altLang="en-US" sz="1600" b="1" dirty="0">
                <a:latin typeface="微软雅黑" panose="020B0503020204020204" pitchFamily="34" charset="-122"/>
                <a:ea typeface="微软雅黑" panose="020B0503020204020204" pitchFamily="34" charset="-122"/>
              </a:rPr>
              <a:t>社会安全环境：</a:t>
            </a:r>
            <a:endParaRPr lang="en-US" altLang="zh-CN" sz="1600" b="1" dirty="0">
              <a:latin typeface="微软雅黑" panose="020B0503020204020204" pitchFamily="34" charset="-122"/>
              <a:ea typeface="微软雅黑" panose="020B0503020204020204" pitchFamily="34" charset="-122"/>
            </a:endParaRPr>
          </a:p>
          <a:p>
            <a:pPr>
              <a:lnSpc>
                <a:spcPct val="200000"/>
              </a:lnSpc>
            </a:pPr>
            <a:r>
              <a:rPr lang="zh-CN" altLang="en-US" sz="1600" dirty="0">
                <a:latin typeface="微软雅黑" panose="020B0503020204020204" pitchFamily="34" charset="-122"/>
                <a:ea typeface="微软雅黑" panose="020B0503020204020204" pitchFamily="34" charset="-122"/>
              </a:rPr>
              <a:t>具体包括：社会文明程度和文化传统；宗教民族矛盾；恐怖主义活动；其他社会问题，包括但不限于犯罪和治安状况、自然条件和自然灾害、疾病瘟疫等。</a:t>
            </a:r>
          </a:p>
        </p:txBody>
      </p:sp>
    </p:spTree>
    <p:extLst>
      <p:ext uri="{BB962C8B-B14F-4D97-AF65-F5344CB8AC3E}">
        <p14:creationId xmlns:p14="http://schemas.microsoft.com/office/powerpoint/2010/main" val="34199580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DIAGRAM" val="183100"/>
</p:tagLst>
</file>

<file path=ppt/tags/tag2.xml><?xml version="1.0" encoding="utf-8"?>
<p:tagLst xmlns:a="http://schemas.openxmlformats.org/drawingml/2006/main" xmlns:r="http://schemas.openxmlformats.org/officeDocument/2006/relationships" xmlns:p="http://schemas.openxmlformats.org/presentationml/2006/main">
  <p:tag name="PA" val="v5.1.2"/>
</p:tagLst>
</file>

<file path=ppt/tags/tag3.xml><?xml version="1.0" encoding="utf-8"?>
<p:tagLst xmlns:a="http://schemas.openxmlformats.org/drawingml/2006/main" xmlns:r="http://schemas.openxmlformats.org/officeDocument/2006/relationships" xmlns:p="http://schemas.openxmlformats.org/presentationml/2006/main">
  <p:tag name="PA" val="v5.1.2"/>
</p:tagLst>
</file>

<file path=ppt/tags/tag4.xml><?xml version="1.0" encoding="utf-8"?>
<p:tagLst xmlns:a="http://schemas.openxmlformats.org/drawingml/2006/main" xmlns:r="http://schemas.openxmlformats.org/officeDocument/2006/relationships" xmlns:p="http://schemas.openxmlformats.org/presentationml/2006/main">
  <p:tag name="PA" val="v5.1.2"/>
</p:tagLst>
</file>

<file path=ppt/tags/tag5.xml><?xml version="1.0" encoding="utf-8"?>
<p:tagLst xmlns:a="http://schemas.openxmlformats.org/drawingml/2006/main" xmlns:r="http://schemas.openxmlformats.org/officeDocument/2006/relationships" xmlns:p="http://schemas.openxmlformats.org/presentationml/2006/main">
  <p:tag name="PA" val="v5.1.2"/>
</p:tagLst>
</file>

<file path=ppt/tags/tag6.xml><?xml version="1.0" encoding="utf-8"?>
<p:tagLst xmlns:a="http://schemas.openxmlformats.org/drawingml/2006/main" xmlns:r="http://schemas.openxmlformats.org/officeDocument/2006/relationships" xmlns:p="http://schemas.openxmlformats.org/presentationml/2006/main">
  <p:tag name="PA" val="v5.2.2"/>
</p:tagLst>
</file>

<file path=ppt/tags/tag7.xml><?xml version="1.0" encoding="utf-8"?>
<p:tagLst xmlns:a="http://schemas.openxmlformats.org/drawingml/2006/main" xmlns:r="http://schemas.openxmlformats.org/officeDocument/2006/relationships" xmlns:p="http://schemas.openxmlformats.org/presentationml/2006/main">
  <p:tag name="PA" val="v5.2.2"/>
</p:tagLst>
</file>

<file path=ppt/theme/theme1.xml><?xml version="1.0" encoding="utf-8"?>
<a:theme xmlns:a="http://schemas.openxmlformats.org/drawingml/2006/main" name="1_Office 主题​​">
  <a:themeElements>
    <a:clrScheme name="Custom 27">
      <a:dk1>
        <a:srgbClr val="000000"/>
      </a:dk1>
      <a:lt1>
        <a:srgbClr val="FFFFFF"/>
      </a:lt1>
      <a:dk2>
        <a:srgbClr val="44546A"/>
      </a:dk2>
      <a:lt2>
        <a:srgbClr val="E7E6E6"/>
      </a:lt2>
      <a:accent1>
        <a:srgbClr val="004D73"/>
      </a:accent1>
      <a:accent2>
        <a:srgbClr val="3C7AAB"/>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867</TotalTime>
  <Words>871</Words>
  <Application>Microsoft Office PowerPoint</Application>
  <PresentationFormat>宽屏</PresentationFormat>
  <Paragraphs>107</Paragraphs>
  <Slides>17</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17</vt:i4>
      </vt:variant>
    </vt:vector>
  </HeadingPairs>
  <TitlesOfParts>
    <vt:vector size="28" baseType="lpstr">
      <vt:lpstr>FZQingKeBenYueSongS-R-GB</vt:lpstr>
      <vt:lpstr>Microsoft YaHei Light</vt:lpstr>
      <vt:lpstr>Source Han Sans SC</vt:lpstr>
      <vt:lpstr>等线</vt:lpstr>
      <vt:lpstr>等线 Light</vt:lpstr>
      <vt:lpstr>思源黑体</vt:lpstr>
      <vt:lpstr>思源黑体 CN Normal</vt:lpstr>
      <vt:lpstr>思源宋体 CN</vt:lpstr>
      <vt:lpstr>微软雅黑</vt:lpstr>
      <vt:lpstr>Arial</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123</dc:creator>
  <cp:lastModifiedBy>123</cp:lastModifiedBy>
  <cp:revision>26</cp:revision>
  <dcterms:created xsi:type="dcterms:W3CDTF">2022-09-09T01:53:11Z</dcterms:created>
  <dcterms:modified xsi:type="dcterms:W3CDTF">2022-09-30T05:03:41Z</dcterms:modified>
</cp:coreProperties>
</file>