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1" r:id="rId4"/>
    <p:sldId id="275" r:id="rId5"/>
    <p:sldId id="260" r:id="rId6"/>
    <p:sldId id="278" r:id="rId7"/>
    <p:sldId id="276" r:id="rId8"/>
    <p:sldId id="277" r:id="rId9"/>
    <p:sldId id="279" r:id="rId10"/>
    <p:sldId id="280" r:id="rId11"/>
    <p:sldId id="281" r:id="rId12"/>
    <p:sldId id="282" r:id="rId13"/>
    <p:sldId id="283" r:id="rId14"/>
    <p:sldId id="261" r:id="rId15"/>
    <p:sldId id="284" r:id="rId16"/>
    <p:sldId id="262" r:id="rId17"/>
    <p:sldId id="267"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90" d="100"/>
          <a:sy n="90" d="100"/>
        </p:scale>
        <p:origin x="576" y="10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6347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364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8591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6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4069"/>
            <a:ext cx="10515600" cy="1327151"/>
          </a:xfrm>
        </p:spPr>
        <p:txBody>
          <a:bodyPr/>
          <a:lstStyle/>
          <a:p>
            <a:r>
              <a:rPr lang="zh-CN" altLang="en-US"/>
              <a:t>单击此处编辑母版标题样式</a:t>
            </a:r>
          </a:p>
        </p:txBody>
      </p:sp>
      <p:sp>
        <p:nvSpPr>
          <p:cNvPr id="3" name="Date Placeholder 3"/>
          <p:cNvSpPr>
            <a:spLocks noGrp="1" noChangeArrowheads="1"/>
          </p:cNvSpPr>
          <p:nvPr>
            <p:ph type="dt" sz="half" idx="10"/>
          </p:nvPr>
        </p:nvSpPr>
        <p:spPr>
          <a:ln/>
        </p:spPr>
        <p:txBody>
          <a:bodyPr/>
          <a:lstStyle>
            <a:lvl1pPr>
              <a:defRPr/>
            </a:lvl1pPr>
          </a:lstStyle>
          <a:p>
            <a:pPr fontAlgn="base">
              <a:spcBef>
                <a:spcPct val="0"/>
              </a:spcBef>
              <a:spcAft>
                <a:spcPct val="0"/>
              </a:spcAft>
              <a:defRPr/>
            </a:pPr>
            <a:fld id="{BF817420-7A5F-4E8A-8A95-A1D1AB6D74FC}" type="datetime1">
              <a:rPr lang="zh-CN" altLang="en-US" smtClean="0">
                <a:latin typeface="Arial" panose="020B0604020202020204" pitchFamily="34" charset="0"/>
                <a:ea typeface="宋体" panose="02010600030101010101" pitchFamily="2" charset="-122"/>
              </a:rPr>
              <a:pPr fontAlgn="base">
                <a:spcBef>
                  <a:spcPct val="0"/>
                </a:spcBef>
                <a:spcAft>
                  <a:spcPct val="0"/>
                </a:spcAft>
                <a:defRPr/>
              </a:pPr>
              <a:t>2022/9/30</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Footer Placeholder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zh-CN" altLang="zh-CN">
              <a:latin typeface="Arial" panose="020B0604020202020204" pitchFamily="34" charset="0"/>
              <a:ea typeface="宋体" panose="02010600030101010101" pitchFamily="2" charset="-122"/>
            </a:endParaRPr>
          </a:p>
        </p:txBody>
      </p:sp>
      <p:sp>
        <p:nvSpPr>
          <p:cNvPr id="5" name="Slide Number Placeholder 5"/>
          <p:cNvSpPr>
            <a:spLocks noGrp="1" noChangeArrowheads="1"/>
          </p:cNvSpPr>
          <p:nvPr>
            <p:ph type="sldNum" sz="quarter" idx="12"/>
          </p:nvPr>
        </p:nvSpPr>
        <p:spPr>
          <a:ln/>
        </p:spPr>
        <p:txBody>
          <a:bodyPr/>
          <a:lstStyle>
            <a:lvl1pPr>
              <a:defRPr/>
            </a:lvl1pPr>
          </a:lstStyle>
          <a:p>
            <a:pPr defTabSz="912261" fontAlgn="base">
              <a:spcBef>
                <a:spcPct val="0"/>
              </a:spcBef>
              <a:spcAft>
                <a:spcPct val="0"/>
              </a:spcAft>
              <a:defRPr/>
            </a:pPr>
            <a:fld id="{62E0817F-478C-43E8-B957-E97021C4B95C}" type="slidenum">
              <a:rPr lang="zh-CN" altLang="en-US" smtClean="0">
                <a:latin typeface="Arial" panose="020B0604020202020204" pitchFamily="34" charset="0"/>
                <a:ea typeface="宋体" panose="02010600030101010101" pitchFamily="2" charset="-122"/>
              </a:rPr>
              <a:pPr defTabSz="912261" fontAlgn="base">
                <a:spcBef>
                  <a:spcPct val="0"/>
                </a:spcBef>
                <a:spcAft>
                  <a:spcPct val="0"/>
                </a:spcAft>
                <a:defRPr/>
              </a:pPr>
              <a:t>‹#›</a:t>
            </a:fld>
            <a:endParaRPr lang="zh-CN" altLang="en-US" sz="24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0178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2596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3949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708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5719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2265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216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403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719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99210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3" name="Pentagon 8"/>
          <p:cNvSpPr/>
          <p:nvPr/>
        </p:nvSpPr>
        <p:spPr>
          <a:xfrm rot="5400000">
            <a:off x="3850550" y="-2255278"/>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 name="Title 5"/>
          <p:cNvSpPr txBox="1"/>
          <p:nvPr/>
        </p:nvSpPr>
        <p:spPr>
          <a:xfrm>
            <a:off x="1819142" y="1881164"/>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mn-lt"/>
              </a:rPr>
              <a:t>金融服务师认证培训</a:t>
            </a:r>
          </a:p>
        </p:txBody>
      </p:sp>
      <p:sp>
        <p:nvSpPr>
          <p:cNvPr id="5" name="文本框 6"/>
          <p:cNvSpPr txBox="1"/>
          <p:nvPr/>
        </p:nvSpPr>
        <p:spPr>
          <a:xfrm>
            <a:off x="2089350" y="2811300"/>
            <a:ext cx="8097388" cy="645160"/>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ea"/>
              <a:sym typeface="+mn-lt"/>
            </a:endParaRPr>
          </a:p>
        </p:txBody>
      </p:sp>
      <p:sp>
        <p:nvSpPr>
          <p:cNvPr id="7" name="Freeform 19"/>
          <p:cNvSpPr/>
          <p:nvPr/>
        </p:nvSpPr>
        <p:spPr bwMode="auto">
          <a:xfrm rot="5400000" flipH="1">
            <a:off x="4907006" y="-661857"/>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Tree>
    <p:extLst>
      <p:ext uri="{BB962C8B-B14F-4D97-AF65-F5344CB8AC3E}">
        <p14:creationId xmlns:p14="http://schemas.microsoft.com/office/powerpoint/2010/main" val="4060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37" name="Group 4">
            <a:extLst>
              <a:ext uri="{FF2B5EF4-FFF2-40B4-BE49-F238E27FC236}">
                <a16:creationId xmlns:a16="http://schemas.microsoft.com/office/drawing/2014/main" id="{3A6554D6-A43E-4D28-BE3E-A6C1F0FC5491}"/>
              </a:ext>
            </a:extLst>
          </p:cNvPr>
          <p:cNvGrpSpPr>
            <a:grpSpLocks noChangeAspect="1"/>
          </p:cNvGrpSpPr>
          <p:nvPr/>
        </p:nvGrpSpPr>
        <p:grpSpPr bwMode="auto">
          <a:xfrm>
            <a:off x="4081301" y="2280043"/>
            <a:ext cx="4029398" cy="3129382"/>
            <a:chOff x="2329" y="786"/>
            <a:chExt cx="3022" cy="2347"/>
          </a:xfrm>
        </p:grpSpPr>
        <p:sp>
          <p:nvSpPr>
            <p:cNvPr id="38" name="Freeform 5">
              <a:extLst>
                <a:ext uri="{FF2B5EF4-FFF2-40B4-BE49-F238E27FC236}">
                  <a16:creationId xmlns:a16="http://schemas.microsoft.com/office/drawing/2014/main" id="{5C302DC4-A323-436D-80EB-D4C71CE54C34}"/>
                </a:ext>
              </a:extLst>
            </p:cNvPr>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39" name="Freeform 6">
              <a:extLst>
                <a:ext uri="{FF2B5EF4-FFF2-40B4-BE49-F238E27FC236}">
                  <a16:creationId xmlns:a16="http://schemas.microsoft.com/office/drawing/2014/main" id="{4C7E6617-A682-4207-BED8-53AEBC218EDD}"/>
                </a:ext>
              </a:extLst>
            </p:cNvPr>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0" name="Freeform 7">
              <a:extLst>
                <a:ext uri="{FF2B5EF4-FFF2-40B4-BE49-F238E27FC236}">
                  <a16:creationId xmlns:a16="http://schemas.microsoft.com/office/drawing/2014/main" id="{7E081A0E-65EA-4403-827A-F47B40D8A378}"/>
                </a:ext>
              </a:extLst>
            </p:cNvPr>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1" name="Freeform 8">
              <a:extLst>
                <a:ext uri="{FF2B5EF4-FFF2-40B4-BE49-F238E27FC236}">
                  <a16:creationId xmlns:a16="http://schemas.microsoft.com/office/drawing/2014/main" id="{7AE52666-CB6C-4BB5-8A16-56A492892E3B}"/>
                </a:ext>
              </a:extLst>
            </p:cNvPr>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2" name="Freeform 9">
              <a:extLst>
                <a:ext uri="{FF2B5EF4-FFF2-40B4-BE49-F238E27FC236}">
                  <a16:creationId xmlns:a16="http://schemas.microsoft.com/office/drawing/2014/main" id="{B2C8A986-65DD-411F-B0EF-81F2BCDD8BEE}"/>
                </a:ext>
              </a:extLst>
            </p:cNvPr>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grpSp>
      <p:sp>
        <p:nvSpPr>
          <p:cNvPr id="43" name="Text Placeholder 7">
            <a:extLst>
              <a:ext uri="{FF2B5EF4-FFF2-40B4-BE49-F238E27FC236}">
                <a16:creationId xmlns:a16="http://schemas.microsoft.com/office/drawing/2014/main" id="{99404E49-E596-46F8-9A8E-52A13DC8AD09}"/>
              </a:ext>
            </a:extLst>
          </p:cNvPr>
          <p:cNvSpPr txBox="1"/>
          <p:nvPr/>
        </p:nvSpPr>
        <p:spPr>
          <a:xfrm>
            <a:off x="1163616" y="1760790"/>
            <a:ext cx="1934319" cy="414523"/>
          </a:xfrm>
          <a:prstGeom prst="rect">
            <a:avLst/>
          </a:prstGeom>
        </p:spPr>
        <p:txBody>
          <a:bodyPr vert="horz" lIns="0" tIns="98497" rIns="0" bIns="98497"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zh-CN" sz="1600" kern="100" dirty="0">
                <a:ea typeface="微软雅黑" panose="020B0503020204020204" pitchFamily="34" charset="-122"/>
                <a:cs typeface="Times New Roman" panose="02020603050405020304" pitchFamily="18" charset="0"/>
              </a:rPr>
              <a:t>销售变化引起的需求</a:t>
            </a:r>
            <a:endParaRPr lang="es-ES_tradnl" sz="1400" b="0" dirty="0">
              <a:solidFill>
                <a:schemeClr val="bg2">
                  <a:lumMod val="10000"/>
                </a:schemeClr>
              </a:solidFill>
              <a:latin typeface="Source Han Sans SC"/>
              <a:cs typeface="+mn-ea"/>
              <a:sym typeface="Source Han Sans SC"/>
            </a:endParaRPr>
          </a:p>
        </p:txBody>
      </p:sp>
      <p:grpSp>
        <p:nvGrpSpPr>
          <p:cNvPr id="3" name="组合 2">
            <a:extLst>
              <a:ext uri="{FF2B5EF4-FFF2-40B4-BE49-F238E27FC236}">
                <a16:creationId xmlns:a16="http://schemas.microsoft.com/office/drawing/2014/main" id="{AAFB4323-D2E8-4AA1-A142-D550E22DA040}"/>
              </a:ext>
            </a:extLst>
          </p:cNvPr>
          <p:cNvGrpSpPr/>
          <p:nvPr/>
        </p:nvGrpSpPr>
        <p:grpSpPr>
          <a:xfrm>
            <a:off x="3512696" y="1616559"/>
            <a:ext cx="719905" cy="720606"/>
            <a:chOff x="4161277" y="2038024"/>
            <a:chExt cx="719905" cy="720606"/>
          </a:xfrm>
        </p:grpSpPr>
        <p:sp>
          <p:nvSpPr>
            <p:cNvPr id="45" name="Rounded Rectangle 11">
              <a:extLst>
                <a:ext uri="{FF2B5EF4-FFF2-40B4-BE49-F238E27FC236}">
                  <a16:creationId xmlns:a16="http://schemas.microsoft.com/office/drawing/2014/main" id="{C99EFA78-74E2-4576-9DE1-AE7D476986D2}"/>
                </a:ext>
              </a:extLst>
            </p:cNvPr>
            <p:cNvSpPr>
              <a:spLocks noChangeAspect="1"/>
            </p:cNvSpPr>
            <p:nvPr/>
          </p:nvSpPr>
          <p:spPr>
            <a:xfrm>
              <a:off x="4161277" y="2038024"/>
              <a:ext cx="719905" cy="720606"/>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46" name="Text Placeholder 7">
              <a:extLst>
                <a:ext uri="{FF2B5EF4-FFF2-40B4-BE49-F238E27FC236}">
                  <a16:creationId xmlns:a16="http://schemas.microsoft.com/office/drawing/2014/main" id="{D7B92172-46BD-4251-AC75-A406AA4D9439}"/>
                </a:ext>
              </a:extLst>
            </p:cNvPr>
            <p:cNvSpPr txBox="1"/>
            <p:nvPr/>
          </p:nvSpPr>
          <p:spPr>
            <a:xfrm>
              <a:off x="4219001"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01</a:t>
              </a:r>
            </a:p>
          </p:txBody>
        </p:sp>
      </p:grpSp>
      <p:sp>
        <p:nvSpPr>
          <p:cNvPr id="47" name="Text Placeholder 7">
            <a:extLst>
              <a:ext uri="{FF2B5EF4-FFF2-40B4-BE49-F238E27FC236}">
                <a16:creationId xmlns:a16="http://schemas.microsoft.com/office/drawing/2014/main" id="{B4802767-F575-422A-9B06-F26BC14FC73F}"/>
              </a:ext>
            </a:extLst>
          </p:cNvPr>
          <p:cNvSpPr txBox="1"/>
          <p:nvPr/>
        </p:nvSpPr>
        <p:spPr>
          <a:xfrm>
            <a:off x="8926841" y="1480860"/>
            <a:ext cx="2077764" cy="414523"/>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600" kern="100" dirty="0">
                <a:ea typeface="微软雅黑" panose="020B0503020204020204" pitchFamily="34" charset="-122"/>
                <a:cs typeface="Times New Roman" panose="02020603050405020304" pitchFamily="18" charset="0"/>
                <a:sym typeface="Source Han Sans SC"/>
              </a:rPr>
              <a:t>资产变化引起的需求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sp>
        <p:nvSpPr>
          <p:cNvPr id="48" name="Text Placeholder 2">
            <a:extLst>
              <a:ext uri="{FF2B5EF4-FFF2-40B4-BE49-F238E27FC236}">
                <a16:creationId xmlns:a16="http://schemas.microsoft.com/office/drawing/2014/main" id="{43F87900-8D71-487C-A69D-CDD370F01559}"/>
              </a:ext>
            </a:extLst>
          </p:cNvPr>
          <p:cNvSpPr txBox="1"/>
          <p:nvPr/>
        </p:nvSpPr>
        <p:spPr>
          <a:xfrm>
            <a:off x="8926841" y="1970679"/>
            <a:ext cx="2801333" cy="179469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40"/>
              </a:spcBef>
            </a:pPr>
            <a:r>
              <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rPr>
              <a:t>1</a:t>
            </a:r>
            <a:r>
              <a:rPr lang="zh-CN" altLang="en-US" sz="1600" dirty="0">
                <a:solidFill>
                  <a:schemeClr val="tx1"/>
                </a:solidFill>
                <a:latin typeface="微软雅黑" panose="020B0503020204020204" pitchFamily="34" charset="-122"/>
                <a:ea typeface="微软雅黑" panose="020B0503020204020204" pitchFamily="34" charset="-122"/>
                <a:cs typeface="+mn-ea"/>
                <a:sym typeface="Source Han Sans SC"/>
              </a:rPr>
              <a:t>、资产效率的下降</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endParaRPr>
          </a:p>
          <a:p>
            <a:pPr>
              <a:spcBef>
                <a:spcPts val="740"/>
              </a:spcBef>
            </a:pPr>
            <a:r>
              <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rPr>
              <a:t>2</a:t>
            </a:r>
            <a:r>
              <a:rPr lang="zh-CN" altLang="en-US" sz="1600" dirty="0">
                <a:solidFill>
                  <a:schemeClr val="tx1"/>
                </a:solidFill>
                <a:latin typeface="微软雅黑" panose="020B0503020204020204" pitchFamily="34" charset="-122"/>
                <a:ea typeface="微软雅黑" panose="020B0503020204020204" pitchFamily="34" charset="-122"/>
                <a:cs typeface="+mn-ea"/>
                <a:sym typeface="Source Han Sans SC"/>
              </a:rPr>
              <a:t>、固定资产的重置和扩张</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endParaRPr>
          </a:p>
          <a:p>
            <a:pPr>
              <a:spcBef>
                <a:spcPts val="740"/>
              </a:spcBef>
            </a:pPr>
            <a:r>
              <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rPr>
              <a:t>3</a:t>
            </a:r>
            <a:r>
              <a:rPr lang="zh-CN" altLang="en-US" sz="1600" dirty="0">
                <a:solidFill>
                  <a:schemeClr val="tx1"/>
                </a:solidFill>
                <a:latin typeface="微软雅黑" panose="020B0503020204020204" pitchFamily="34" charset="-122"/>
                <a:ea typeface="微软雅黑" panose="020B0503020204020204" pitchFamily="34" charset="-122"/>
                <a:cs typeface="+mn-ea"/>
                <a:sym typeface="Source Han Sans SC"/>
              </a:rPr>
              <a:t>、股权投资</a:t>
            </a:r>
          </a:p>
        </p:txBody>
      </p:sp>
      <p:grpSp>
        <p:nvGrpSpPr>
          <p:cNvPr id="6" name="组合 5">
            <a:extLst>
              <a:ext uri="{FF2B5EF4-FFF2-40B4-BE49-F238E27FC236}">
                <a16:creationId xmlns:a16="http://schemas.microsoft.com/office/drawing/2014/main" id="{772D4278-FEEE-4786-8692-470177F9AC96}"/>
              </a:ext>
            </a:extLst>
          </p:cNvPr>
          <p:cNvGrpSpPr/>
          <p:nvPr/>
        </p:nvGrpSpPr>
        <p:grpSpPr>
          <a:xfrm>
            <a:off x="7677241" y="1616559"/>
            <a:ext cx="719905" cy="720606"/>
            <a:chOff x="7560481" y="2038024"/>
            <a:chExt cx="719905" cy="720606"/>
          </a:xfrm>
        </p:grpSpPr>
        <p:sp>
          <p:nvSpPr>
            <p:cNvPr id="49" name="Rounded Rectangle 23">
              <a:extLst>
                <a:ext uri="{FF2B5EF4-FFF2-40B4-BE49-F238E27FC236}">
                  <a16:creationId xmlns:a16="http://schemas.microsoft.com/office/drawing/2014/main" id="{031EAB6B-3B65-4CDE-976B-C41198B70CB8}"/>
                </a:ext>
              </a:extLst>
            </p:cNvPr>
            <p:cNvSpPr>
              <a:spLocks noChangeAspect="1"/>
            </p:cNvSpPr>
            <p:nvPr/>
          </p:nvSpPr>
          <p:spPr>
            <a:xfrm>
              <a:off x="7560481" y="2038024"/>
              <a:ext cx="719905" cy="720606"/>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0" name="Text Placeholder 7">
              <a:extLst>
                <a:ext uri="{FF2B5EF4-FFF2-40B4-BE49-F238E27FC236}">
                  <a16:creationId xmlns:a16="http://schemas.microsoft.com/office/drawing/2014/main" id="{649092B9-98E3-4F39-A581-CF0240C74B63}"/>
                </a:ext>
              </a:extLst>
            </p:cNvPr>
            <p:cNvSpPr txBox="1"/>
            <p:nvPr/>
          </p:nvSpPr>
          <p:spPr>
            <a:xfrm>
              <a:off x="7618204"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02</a:t>
              </a:r>
            </a:p>
          </p:txBody>
        </p:sp>
      </p:grpSp>
      <p:sp>
        <p:nvSpPr>
          <p:cNvPr id="51" name="Text Placeholder 7">
            <a:extLst>
              <a:ext uri="{FF2B5EF4-FFF2-40B4-BE49-F238E27FC236}">
                <a16:creationId xmlns:a16="http://schemas.microsoft.com/office/drawing/2014/main" id="{DF6E8857-4414-4E28-B3DC-787C1038852C}"/>
              </a:ext>
            </a:extLst>
          </p:cNvPr>
          <p:cNvSpPr txBox="1"/>
          <p:nvPr/>
        </p:nvSpPr>
        <p:spPr>
          <a:xfrm>
            <a:off x="749184" y="4961086"/>
            <a:ext cx="2348751" cy="414523"/>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r>
              <a:rPr lang="zh-CN" altLang="en-US" sz="1600" kern="100" dirty="0">
                <a:ea typeface="微软雅黑" panose="020B0503020204020204" pitchFamily="34" charset="-122"/>
                <a:cs typeface="Times New Roman" panose="02020603050405020304" pitchFamily="18" charset="0"/>
                <a:sym typeface="Source Han Sans SC"/>
              </a:rPr>
              <a:t>负债和分红引起的需求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grpSp>
        <p:nvGrpSpPr>
          <p:cNvPr id="5" name="组合 4">
            <a:extLst>
              <a:ext uri="{FF2B5EF4-FFF2-40B4-BE49-F238E27FC236}">
                <a16:creationId xmlns:a16="http://schemas.microsoft.com/office/drawing/2014/main" id="{D2E3A97A-1120-47F7-A2B5-0D398475BEC0}"/>
              </a:ext>
            </a:extLst>
          </p:cNvPr>
          <p:cNvGrpSpPr/>
          <p:nvPr/>
        </p:nvGrpSpPr>
        <p:grpSpPr>
          <a:xfrm>
            <a:off x="3512696" y="4881138"/>
            <a:ext cx="719905" cy="720606"/>
            <a:chOff x="4112474" y="4836608"/>
            <a:chExt cx="719905" cy="720606"/>
          </a:xfrm>
        </p:grpSpPr>
        <p:sp>
          <p:nvSpPr>
            <p:cNvPr id="53" name="Rounded Rectangle 27">
              <a:extLst>
                <a:ext uri="{FF2B5EF4-FFF2-40B4-BE49-F238E27FC236}">
                  <a16:creationId xmlns:a16="http://schemas.microsoft.com/office/drawing/2014/main" id="{2A52F714-97F3-4CC9-91E6-4A17BE8B8F31}"/>
                </a:ext>
              </a:extLst>
            </p:cNvPr>
            <p:cNvSpPr>
              <a:spLocks noChangeAspect="1"/>
            </p:cNvSpPr>
            <p:nvPr/>
          </p:nvSpPr>
          <p:spPr>
            <a:xfrm>
              <a:off x="4112474" y="4836608"/>
              <a:ext cx="719905" cy="720606"/>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4" name="Text Placeholder 7">
              <a:extLst>
                <a:ext uri="{FF2B5EF4-FFF2-40B4-BE49-F238E27FC236}">
                  <a16:creationId xmlns:a16="http://schemas.microsoft.com/office/drawing/2014/main" id="{F036D189-57F8-40A9-97C8-9066DD59BCEA}"/>
                </a:ext>
              </a:extLst>
            </p:cNvPr>
            <p:cNvSpPr txBox="1"/>
            <p:nvPr/>
          </p:nvSpPr>
          <p:spPr>
            <a:xfrm>
              <a:off x="4170198"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03</a:t>
              </a:r>
            </a:p>
          </p:txBody>
        </p:sp>
      </p:grpSp>
      <p:sp>
        <p:nvSpPr>
          <p:cNvPr id="55" name="Text Placeholder 7">
            <a:extLst>
              <a:ext uri="{FF2B5EF4-FFF2-40B4-BE49-F238E27FC236}">
                <a16:creationId xmlns:a16="http://schemas.microsoft.com/office/drawing/2014/main" id="{C03B2C91-A967-4F2D-AB2B-1FFB80695850}"/>
              </a:ext>
            </a:extLst>
          </p:cNvPr>
          <p:cNvSpPr txBox="1"/>
          <p:nvPr/>
        </p:nvSpPr>
        <p:spPr>
          <a:xfrm>
            <a:off x="8926841" y="4992506"/>
            <a:ext cx="2283749" cy="501354"/>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600" kern="100" dirty="0">
                <a:ea typeface="微软雅黑" panose="020B0503020204020204" pitchFamily="34" charset="-122"/>
                <a:cs typeface="Times New Roman" panose="02020603050405020304" pitchFamily="18" charset="0"/>
                <a:sym typeface="Source Han Sans SC"/>
              </a:rPr>
              <a:t>其他变化引起的需求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grpSp>
        <p:nvGrpSpPr>
          <p:cNvPr id="7" name="组合 6">
            <a:extLst>
              <a:ext uri="{FF2B5EF4-FFF2-40B4-BE49-F238E27FC236}">
                <a16:creationId xmlns:a16="http://schemas.microsoft.com/office/drawing/2014/main" id="{834FD6BC-28D1-49A4-9EDF-CA051AF9974F}"/>
              </a:ext>
            </a:extLst>
          </p:cNvPr>
          <p:cNvGrpSpPr/>
          <p:nvPr/>
        </p:nvGrpSpPr>
        <p:grpSpPr>
          <a:xfrm>
            <a:off x="7677241" y="4881138"/>
            <a:ext cx="719905" cy="720606"/>
            <a:chOff x="7560481" y="4836608"/>
            <a:chExt cx="719905" cy="720606"/>
          </a:xfrm>
        </p:grpSpPr>
        <p:sp>
          <p:nvSpPr>
            <p:cNvPr id="57" name="Rounded Rectangle 16">
              <a:extLst>
                <a:ext uri="{FF2B5EF4-FFF2-40B4-BE49-F238E27FC236}">
                  <a16:creationId xmlns:a16="http://schemas.microsoft.com/office/drawing/2014/main" id="{5CD578C0-6291-48CB-8B61-70CB55FF8BC6}"/>
                </a:ext>
              </a:extLst>
            </p:cNvPr>
            <p:cNvSpPr>
              <a:spLocks noChangeAspect="1"/>
            </p:cNvSpPr>
            <p:nvPr/>
          </p:nvSpPr>
          <p:spPr>
            <a:xfrm>
              <a:off x="7560481" y="4836608"/>
              <a:ext cx="719905" cy="720606"/>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8" name="Text Placeholder 7">
              <a:extLst>
                <a:ext uri="{FF2B5EF4-FFF2-40B4-BE49-F238E27FC236}">
                  <a16:creationId xmlns:a16="http://schemas.microsoft.com/office/drawing/2014/main" id="{BA93A1EB-6E57-4E5F-9CCC-D51F1E5D1B9C}"/>
                </a:ext>
              </a:extLst>
            </p:cNvPr>
            <p:cNvSpPr txBox="1"/>
            <p:nvPr/>
          </p:nvSpPr>
          <p:spPr>
            <a:xfrm>
              <a:off x="7618204"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04</a:t>
              </a:r>
            </a:p>
          </p:txBody>
        </p:sp>
      </p:grpSp>
      <p:sp>
        <p:nvSpPr>
          <p:cNvPr id="33" name="Rectangle 18">
            <a:extLst>
              <a:ext uri="{FF2B5EF4-FFF2-40B4-BE49-F238E27FC236}">
                <a16:creationId xmlns:a16="http://schemas.microsoft.com/office/drawing/2014/main" id="{81AD7363-4AB1-4F21-A4AC-2B2F83F7C8D0}"/>
              </a:ext>
            </a:extLst>
          </p:cNvPr>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借款需求分析</a:t>
            </a:r>
            <a:r>
              <a:rPr lang="en-US" altLang="zh-CN" sz="2000" b="1" dirty="0">
                <a:solidFill>
                  <a:srgbClr val="004D73"/>
                </a:solidFill>
                <a:latin typeface="微软雅黑" panose="020B0503020204020204" pitchFamily="34" charset="-122"/>
                <a:ea typeface="微软雅黑" panose="020B0503020204020204" pitchFamily="34" charset="-122"/>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不同借款需求类型</a:t>
            </a:r>
            <a:endParaRPr kumimoji="0" lang="zh-CN" altLang="en-US" sz="2000" b="0" i="0" u="none" strike="noStrike" kern="1200" cap="none" spc="60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01834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43">
                                            <p:txEl>
                                              <p:pRg st="0" end="0"/>
                                            </p:txEl>
                                          </p:spTgt>
                                        </p:tgtEl>
                                        <p:attrNameLst>
                                          <p:attrName>style.visibility</p:attrName>
                                        </p:attrNameLst>
                                      </p:cBhvr>
                                      <p:to>
                                        <p:strVal val="visible"/>
                                      </p:to>
                                    </p:set>
                                    <p:anim calcmode="lin" valueType="num">
                                      <p:cBhvr>
                                        <p:cTn id="10"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43">
                                            <p:txEl>
                                              <p:pRg st="0" end="0"/>
                                            </p:txEl>
                                          </p:spTgt>
                                        </p:tgtEl>
                                      </p:cBhvr>
                                    </p:animEffect>
                                  </p:childTnLst>
                                </p:cTn>
                              </p:par>
                              <p:par>
                                <p:cTn id="13" presetID="53" presetClass="entr" presetSubtype="16" fill="hold" grpId="0" nodeType="withEffect">
                                  <p:stCondLst>
                                    <p:cond delay="200"/>
                                  </p:stCondLst>
                                  <p:childTnLst>
                                    <p:set>
                                      <p:cBhvr>
                                        <p:cTn id="14" dur="1" fill="hold">
                                          <p:stCondLst>
                                            <p:cond delay="0"/>
                                          </p:stCondLst>
                                        </p:cTn>
                                        <p:tgtEl>
                                          <p:spTgt spid="47">
                                            <p:txEl>
                                              <p:pRg st="0" end="0"/>
                                            </p:txEl>
                                          </p:spTgt>
                                        </p:tgtEl>
                                        <p:attrNameLst>
                                          <p:attrName>style.visibility</p:attrName>
                                        </p:attrNameLst>
                                      </p:cBhvr>
                                      <p:to>
                                        <p:strVal val="visible"/>
                                      </p:to>
                                    </p:set>
                                    <p:anim calcmode="lin" valueType="num">
                                      <p:cBhvr>
                                        <p:cTn id="15"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7">
                                            <p:txEl>
                                              <p:pRg st="0" end="0"/>
                                            </p:txEl>
                                          </p:spTgt>
                                        </p:tgtEl>
                                      </p:cBhvr>
                                    </p:animEffect>
                                  </p:childTnLst>
                                </p:cTn>
                              </p:par>
                              <p:par>
                                <p:cTn id="18" presetID="23" presetClass="entr" presetSubtype="16" fill="hold" grpId="0" nodeType="withEffect">
                                  <p:stCondLst>
                                    <p:cond delay="200"/>
                                  </p:stCondLst>
                                  <p:childTnLst>
                                    <p:set>
                                      <p:cBhvr>
                                        <p:cTn id="19" dur="1" fill="hold">
                                          <p:stCondLst>
                                            <p:cond delay="0"/>
                                          </p:stCondLst>
                                        </p:cTn>
                                        <p:tgtEl>
                                          <p:spTgt spid="48">
                                            <p:txEl>
                                              <p:pRg st="0" end="0"/>
                                            </p:txEl>
                                          </p:spTgt>
                                        </p:tgtEl>
                                        <p:attrNameLst>
                                          <p:attrName>style.visibility</p:attrName>
                                        </p:attrNameLst>
                                      </p:cBhvr>
                                      <p:to>
                                        <p:strVal val="visible"/>
                                      </p:to>
                                    </p:set>
                                    <p:anim calcmode="lin" valueType="num">
                                      <p:cBhvr>
                                        <p:cTn id="20"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48">
                                            <p:txEl>
                                              <p:pRg st="0" end="0"/>
                                            </p:txEl>
                                          </p:spTgt>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200"/>
                                  </p:stCondLst>
                                  <p:childTnLst>
                                    <p:set>
                                      <p:cBhvr>
                                        <p:cTn id="23" dur="1" fill="hold">
                                          <p:stCondLst>
                                            <p:cond delay="0"/>
                                          </p:stCondLst>
                                        </p:cTn>
                                        <p:tgtEl>
                                          <p:spTgt spid="48">
                                            <p:txEl>
                                              <p:pRg st="1" end="1"/>
                                            </p:txEl>
                                          </p:spTgt>
                                        </p:tgtEl>
                                        <p:attrNameLst>
                                          <p:attrName>style.visibility</p:attrName>
                                        </p:attrNameLst>
                                      </p:cBhvr>
                                      <p:to>
                                        <p:strVal val="visible"/>
                                      </p:to>
                                    </p:set>
                                    <p:anim calcmode="lin" valueType="num">
                                      <p:cBhvr>
                                        <p:cTn id="24" dur="500" fill="hold"/>
                                        <p:tgtEl>
                                          <p:spTgt spid="48">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48">
                                            <p:txEl>
                                              <p:pRg st="1" end="1"/>
                                            </p:txEl>
                                          </p:spTgt>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200"/>
                                  </p:stCondLst>
                                  <p:childTnLst>
                                    <p:set>
                                      <p:cBhvr>
                                        <p:cTn id="27" dur="1" fill="hold">
                                          <p:stCondLst>
                                            <p:cond delay="0"/>
                                          </p:stCondLst>
                                        </p:cTn>
                                        <p:tgtEl>
                                          <p:spTgt spid="48">
                                            <p:txEl>
                                              <p:pRg st="2" end="2"/>
                                            </p:txEl>
                                          </p:spTgt>
                                        </p:tgtEl>
                                        <p:attrNameLst>
                                          <p:attrName>style.visibility</p:attrName>
                                        </p:attrNameLst>
                                      </p:cBhvr>
                                      <p:to>
                                        <p:strVal val="visible"/>
                                      </p:to>
                                    </p:set>
                                    <p:anim calcmode="lin" valueType="num">
                                      <p:cBhvr>
                                        <p:cTn id="28" dur="500" fill="hold"/>
                                        <p:tgtEl>
                                          <p:spTgt spid="4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8">
                                            <p:txEl>
                                              <p:pRg st="2" end="2"/>
                                            </p:txEl>
                                          </p:spTgt>
                                        </p:tgtEl>
                                        <p:attrNameLst>
                                          <p:attrName>ppt_h</p:attrName>
                                        </p:attrNameLst>
                                      </p:cBhvr>
                                      <p:tavLst>
                                        <p:tav tm="0">
                                          <p:val>
                                            <p:fltVal val="0"/>
                                          </p:val>
                                        </p:tav>
                                        <p:tav tm="100000">
                                          <p:val>
                                            <p:strVal val="#ppt_h"/>
                                          </p:val>
                                        </p:tav>
                                      </p:tavLst>
                                    </p:anim>
                                  </p:childTnLst>
                                </p:cTn>
                              </p:par>
                              <p:par>
                                <p:cTn id="30" presetID="53" presetClass="entr" presetSubtype="16" fill="hold" grpId="0" nodeType="withEffect">
                                  <p:stCondLst>
                                    <p:cond delay="200"/>
                                  </p:stCondLst>
                                  <p:childTnLst>
                                    <p:set>
                                      <p:cBhvr>
                                        <p:cTn id="31" dur="1" fill="hold">
                                          <p:stCondLst>
                                            <p:cond delay="0"/>
                                          </p:stCondLst>
                                        </p:cTn>
                                        <p:tgtEl>
                                          <p:spTgt spid="51">
                                            <p:txEl>
                                              <p:pRg st="0" end="0"/>
                                            </p:txEl>
                                          </p:spTgt>
                                        </p:tgtEl>
                                        <p:attrNameLst>
                                          <p:attrName>style.visibility</p:attrName>
                                        </p:attrNameLst>
                                      </p:cBhvr>
                                      <p:to>
                                        <p:strVal val="visible"/>
                                      </p:to>
                                    </p:set>
                                    <p:anim calcmode="lin" valueType="num">
                                      <p:cBhvr>
                                        <p:cTn id="32"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51">
                                            <p:txEl>
                                              <p:pRg st="0" end="0"/>
                                            </p:txEl>
                                          </p:spTgt>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55">
                                            <p:txEl>
                                              <p:pRg st="0" end="0"/>
                                            </p:txEl>
                                          </p:spTgt>
                                        </p:tgtEl>
                                        <p:attrNameLst>
                                          <p:attrName>style.visibility</p:attrName>
                                        </p:attrNameLst>
                                      </p:cBhvr>
                                      <p:to>
                                        <p:strVal val="visible"/>
                                      </p:to>
                                    </p:set>
                                    <p:anim calcmode="lin" valueType="num">
                                      <p:cBhvr>
                                        <p:cTn id="37"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tmplLst>
          <p:tmpl lvl="1">
            <p:tnLst>
              <p:par>
                <p:cTn presetID="53" presetClass="entr" presetSubtype="16"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7" grpId="0" build="p">
        <p:tmplLst>
          <p:tmpl lvl="1">
            <p:tnLst>
              <p:par>
                <p:cTn presetID="5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Effect transition="in" filter="fade">
                      <p:cBhvr>
                        <p:cTn dur="500"/>
                        <p:tgtEl>
                          <p:spTgt spid="47"/>
                        </p:tgtEl>
                      </p:cBhvr>
                    </p:animEffect>
                  </p:childTnLst>
                </p:cTn>
              </p:par>
            </p:tnLst>
          </p:tmpl>
        </p:tmplLst>
      </p:bldP>
      <p:bldP spid="48" grpId="0" build="p">
        <p:tmplLst>
          <p:tmpl lvl="1">
            <p:tnLst>
              <p:par>
                <p:cTn presetID="23" presetClass="entr" presetSubtype="16"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 calcmode="lin" valueType="num">
                      <p:cBhvr>
                        <p:cTn dur="500" fill="hold"/>
                        <p:tgtEl>
                          <p:spTgt spid="48"/>
                        </p:tgtEl>
                        <p:attrNameLst>
                          <p:attrName>ppt_w</p:attrName>
                        </p:attrNameLst>
                      </p:cBhvr>
                      <p:tavLst>
                        <p:tav tm="0">
                          <p:val>
                            <p:fltVal val="0"/>
                          </p:val>
                        </p:tav>
                        <p:tav tm="100000">
                          <p:val>
                            <p:strVal val="#ppt_w"/>
                          </p:val>
                        </p:tav>
                      </p:tavLst>
                    </p:anim>
                    <p:anim calcmode="lin" valueType="num">
                      <p:cBhvr>
                        <p:cTn dur="500" fill="hold"/>
                        <p:tgtEl>
                          <p:spTgt spid="48"/>
                        </p:tgtEl>
                        <p:attrNameLst>
                          <p:attrName>ppt_h</p:attrName>
                        </p:attrNameLst>
                      </p:cBhvr>
                      <p:tavLst>
                        <p:tav tm="0">
                          <p:val>
                            <p:fltVal val="0"/>
                          </p:val>
                        </p:tav>
                        <p:tav tm="100000">
                          <p:val>
                            <p:strVal val="#ppt_h"/>
                          </p:val>
                        </p:tav>
                      </p:tavLst>
                    </p:anim>
                  </p:childTnLst>
                </p:cTn>
              </p:par>
            </p:tnLst>
          </p:tmpl>
        </p:tmplLst>
      </p:bldP>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5" grpId="0" build="p">
        <p:tmplLst>
          <p:tmpl lvl="1">
            <p:tnLst>
              <p:par>
                <p:cTn presetID="5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33" name="Rectangle 18">
            <a:extLst>
              <a:ext uri="{FF2B5EF4-FFF2-40B4-BE49-F238E27FC236}">
                <a16:creationId xmlns:a16="http://schemas.microsoft.com/office/drawing/2014/main" id="{81AD7363-4AB1-4F21-A4AC-2B2F83F7C8D0}"/>
              </a:ext>
            </a:extLst>
          </p:cNvPr>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借款需求分析</a:t>
            </a:r>
            <a:r>
              <a:rPr lang="en-US" altLang="zh-CN" sz="2000" b="1" dirty="0">
                <a:solidFill>
                  <a:srgbClr val="004D73"/>
                </a:solidFill>
                <a:latin typeface="微软雅黑" panose="020B0503020204020204" pitchFamily="34" charset="-122"/>
                <a:ea typeface="微软雅黑" panose="020B0503020204020204" pitchFamily="34" charset="-122"/>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不同借款需求类型</a:t>
            </a:r>
            <a:endParaRPr kumimoji="0" lang="zh-CN" altLang="en-US" sz="2000" b="0" i="0" u="none" strike="noStrike" kern="1200" cap="none" spc="60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30" name="组合 29">
            <a:extLst>
              <a:ext uri="{FF2B5EF4-FFF2-40B4-BE49-F238E27FC236}">
                <a16:creationId xmlns:a16="http://schemas.microsoft.com/office/drawing/2014/main" id="{DB0A476B-5A8B-421F-8595-896C6C88864A}"/>
              </a:ext>
            </a:extLst>
          </p:cNvPr>
          <p:cNvGrpSpPr/>
          <p:nvPr/>
        </p:nvGrpSpPr>
        <p:grpSpPr>
          <a:xfrm>
            <a:off x="1499831" y="1562781"/>
            <a:ext cx="4029324" cy="3732437"/>
            <a:chOff x="875420" y="1322766"/>
            <a:chExt cx="4547538" cy="4212468"/>
          </a:xfrm>
        </p:grpSpPr>
        <p:sp>
          <p:nvSpPr>
            <p:cNvPr id="31" name="椭圆 30">
              <a:extLst>
                <a:ext uri="{FF2B5EF4-FFF2-40B4-BE49-F238E27FC236}">
                  <a16:creationId xmlns:a16="http://schemas.microsoft.com/office/drawing/2014/main" id="{FB3DDA71-6960-4988-A572-FA8C2B8E4524}"/>
                </a:ext>
              </a:extLst>
            </p:cNvPr>
            <p:cNvSpPr/>
            <p:nvPr/>
          </p:nvSpPr>
          <p:spPr bwMode="auto">
            <a:xfrm>
              <a:off x="2276621" y="1322766"/>
              <a:ext cx="1745137" cy="1745137"/>
            </a:xfrm>
            <a:prstGeom prst="ellipse">
              <a:avLst/>
            </a:prstGeom>
            <a:solidFill>
              <a:schemeClr val="accent1">
                <a:lumMod val="100000"/>
              </a:schemeClr>
            </a:solidFill>
            <a:ln w="19050">
              <a:noFill/>
              <a:round/>
            </a:ln>
          </p:spPr>
          <p:txBody>
            <a:bodyPr anchor="ctr"/>
            <a:lstStyle/>
            <a:p>
              <a:pPr algn="ctr"/>
              <a:endParaRPr sz="1350">
                <a:latin typeface="Source Han Sans SC"/>
                <a:cs typeface="+mn-ea"/>
                <a:sym typeface="Source Han Sans SC"/>
              </a:endParaRPr>
            </a:p>
          </p:txBody>
        </p:sp>
        <p:sp>
          <p:nvSpPr>
            <p:cNvPr id="32" name="椭圆 31">
              <a:extLst>
                <a:ext uri="{FF2B5EF4-FFF2-40B4-BE49-F238E27FC236}">
                  <a16:creationId xmlns:a16="http://schemas.microsoft.com/office/drawing/2014/main" id="{F56A8B51-0BD2-4866-A306-10AE26F68247}"/>
                </a:ext>
              </a:extLst>
            </p:cNvPr>
            <p:cNvSpPr/>
            <p:nvPr/>
          </p:nvSpPr>
          <p:spPr bwMode="auto">
            <a:xfrm>
              <a:off x="875420" y="3790097"/>
              <a:ext cx="1745137" cy="1745137"/>
            </a:xfrm>
            <a:prstGeom prst="ellipse">
              <a:avLst/>
            </a:prstGeom>
            <a:solidFill>
              <a:schemeClr val="accent2"/>
            </a:solidFill>
            <a:ln w="19050">
              <a:noFill/>
              <a:round/>
            </a:ln>
          </p:spPr>
          <p:txBody>
            <a:bodyPr anchor="ctr"/>
            <a:lstStyle/>
            <a:p>
              <a:pPr algn="ctr"/>
              <a:endParaRPr sz="1350">
                <a:latin typeface="Source Han Sans SC"/>
                <a:cs typeface="+mn-ea"/>
                <a:sym typeface="Source Han Sans SC"/>
              </a:endParaRPr>
            </a:p>
          </p:txBody>
        </p:sp>
        <p:sp>
          <p:nvSpPr>
            <p:cNvPr id="34" name="椭圆 33">
              <a:extLst>
                <a:ext uri="{FF2B5EF4-FFF2-40B4-BE49-F238E27FC236}">
                  <a16:creationId xmlns:a16="http://schemas.microsoft.com/office/drawing/2014/main" id="{DD778F5A-C2C5-4E4F-9B34-939B146611C0}"/>
                </a:ext>
              </a:extLst>
            </p:cNvPr>
            <p:cNvSpPr/>
            <p:nvPr/>
          </p:nvSpPr>
          <p:spPr bwMode="auto">
            <a:xfrm>
              <a:off x="3677821" y="3790097"/>
              <a:ext cx="1745137" cy="1745137"/>
            </a:xfrm>
            <a:prstGeom prst="ellipse">
              <a:avLst/>
            </a:prstGeom>
            <a:solidFill>
              <a:schemeClr val="accent3">
                <a:lumMod val="100000"/>
              </a:schemeClr>
            </a:solidFill>
            <a:ln w="19050">
              <a:noFill/>
              <a:round/>
            </a:ln>
          </p:spPr>
          <p:txBody>
            <a:bodyPr anchor="ctr"/>
            <a:lstStyle/>
            <a:p>
              <a:pPr algn="ctr"/>
              <a:endParaRPr sz="1350">
                <a:latin typeface="Source Han Sans SC"/>
                <a:cs typeface="+mn-ea"/>
                <a:sym typeface="Source Han Sans SC"/>
              </a:endParaRPr>
            </a:p>
          </p:txBody>
        </p:sp>
        <p:sp>
          <p:nvSpPr>
            <p:cNvPr id="35" name="等腰三角形 34">
              <a:extLst>
                <a:ext uri="{FF2B5EF4-FFF2-40B4-BE49-F238E27FC236}">
                  <a16:creationId xmlns:a16="http://schemas.microsoft.com/office/drawing/2014/main" id="{744E40C8-E5E2-4BA6-A180-84D11A8A3AFC}"/>
                </a:ext>
              </a:extLst>
            </p:cNvPr>
            <p:cNvSpPr/>
            <p:nvPr/>
          </p:nvSpPr>
          <p:spPr bwMode="auto">
            <a:xfrm>
              <a:off x="1309797" y="1834816"/>
              <a:ext cx="3680230" cy="3172614"/>
            </a:xfrm>
            <a:prstGeom prst="triangle">
              <a:avLst/>
            </a:prstGeom>
            <a:solidFill>
              <a:schemeClr val="bg1"/>
            </a:solidFill>
            <a:ln w="19050">
              <a:solidFill>
                <a:schemeClr val="bg2"/>
              </a:solidFill>
              <a:round/>
            </a:ln>
          </p:spPr>
          <p:txBody>
            <a:bodyPr anchor="ctr"/>
            <a:lstStyle/>
            <a:p>
              <a:pPr algn="ctr"/>
              <a:endParaRPr sz="1350">
                <a:latin typeface="Source Han Sans SC"/>
                <a:cs typeface="+mn-ea"/>
                <a:sym typeface="Source Han Sans SC"/>
              </a:endParaRPr>
            </a:p>
          </p:txBody>
        </p:sp>
        <p:sp>
          <p:nvSpPr>
            <p:cNvPr id="36" name="椭圆 35">
              <a:extLst>
                <a:ext uri="{FF2B5EF4-FFF2-40B4-BE49-F238E27FC236}">
                  <a16:creationId xmlns:a16="http://schemas.microsoft.com/office/drawing/2014/main" id="{4E1448FB-7E36-4507-9B5E-C329D3D1DA49}"/>
                </a:ext>
              </a:extLst>
            </p:cNvPr>
            <p:cNvSpPr/>
            <p:nvPr/>
          </p:nvSpPr>
          <p:spPr bwMode="auto">
            <a:xfrm>
              <a:off x="2382070" y="1428215"/>
              <a:ext cx="1534239" cy="1534239"/>
            </a:xfrm>
            <a:prstGeom prst="ellipse">
              <a:avLst/>
            </a:prstGeom>
            <a:solidFill>
              <a:schemeClr val="bg1"/>
            </a:solidFill>
            <a:ln w="57150" cap="flat" cmpd="sng" algn="ctr">
              <a:solidFill>
                <a:schemeClr val="accent1">
                  <a:lumMod val="100000"/>
                </a:schemeClr>
              </a:solidFill>
              <a:prstDash val="solid"/>
              <a:round/>
              <a:headEnd type="none" w="med" len="med"/>
              <a:tailEnd type="none" w="med" len="med"/>
            </a:ln>
          </p:spPr>
          <p:txBody>
            <a:bodyPr anchor="ctr"/>
            <a:lstStyle/>
            <a:p>
              <a:pPr algn="ctr"/>
              <a:endParaRPr sz="1350">
                <a:latin typeface="Source Han Sans SC"/>
                <a:cs typeface="+mn-ea"/>
                <a:sym typeface="Source Han Sans SC"/>
              </a:endParaRPr>
            </a:p>
          </p:txBody>
        </p:sp>
        <p:sp>
          <p:nvSpPr>
            <p:cNvPr id="44" name="椭圆 43">
              <a:extLst>
                <a:ext uri="{FF2B5EF4-FFF2-40B4-BE49-F238E27FC236}">
                  <a16:creationId xmlns:a16="http://schemas.microsoft.com/office/drawing/2014/main" id="{C3C9090E-F1B5-414A-A89A-FE73D83BFA64}"/>
                </a:ext>
              </a:extLst>
            </p:cNvPr>
            <p:cNvSpPr/>
            <p:nvPr/>
          </p:nvSpPr>
          <p:spPr bwMode="auto">
            <a:xfrm>
              <a:off x="980869" y="3895546"/>
              <a:ext cx="1534239" cy="1534239"/>
            </a:xfrm>
            <a:prstGeom prst="ellipse">
              <a:avLst/>
            </a:prstGeom>
            <a:solidFill>
              <a:schemeClr val="bg1"/>
            </a:solidFill>
            <a:ln w="57150" cap="flat" cmpd="sng" algn="ctr">
              <a:solidFill>
                <a:schemeClr val="accent2">
                  <a:lumMod val="100000"/>
                </a:schemeClr>
              </a:solidFill>
              <a:prstDash val="solid"/>
              <a:round/>
              <a:headEnd type="none" w="med" len="med"/>
              <a:tailEnd type="none" w="med" len="med"/>
            </a:ln>
          </p:spPr>
          <p:txBody>
            <a:bodyPr anchor="ctr"/>
            <a:lstStyle/>
            <a:p>
              <a:pPr algn="ctr"/>
              <a:endParaRPr sz="1350">
                <a:latin typeface="Source Han Sans SC"/>
                <a:cs typeface="+mn-ea"/>
                <a:sym typeface="Source Han Sans SC"/>
              </a:endParaRPr>
            </a:p>
          </p:txBody>
        </p:sp>
        <p:sp>
          <p:nvSpPr>
            <p:cNvPr id="52" name="椭圆 51">
              <a:extLst>
                <a:ext uri="{FF2B5EF4-FFF2-40B4-BE49-F238E27FC236}">
                  <a16:creationId xmlns:a16="http://schemas.microsoft.com/office/drawing/2014/main" id="{A68C5667-83CD-472C-B10B-986887C1B539}"/>
                </a:ext>
              </a:extLst>
            </p:cNvPr>
            <p:cNvSpPr/>
            <p:nvPr/>
          </p:nvSpPr>
          <p:spPr bwMode="auto">
            <a:xfrm>
              <a:off x="3783270" y="3895546"/>
              <a:ext cx="1534239" cy="1534239"/>
            </a:xfrm>
            <a:prstGeom prst="ellipse">
              <a:avLst/>
            </a:prstGeom>
            <a:solidFill>
              <a:schemeClr val="bg1"/>
            </a:solidFill>
            <a:ln w="57150" cap="flat" cmpd="sng" algn="ctr">
              <a:solidFill>
                <a:schemeClr val="accent3">
                  <a:lumMod val="100000"/>
                </a:schemeClr>
              </a:solidFill>
              <a:prstDash val="solid"/>
              <a:round/>
              <a:headEnd type="none" w="med" len="med"/>
              <a:tailEnd type="none" w="med" len="med"/>
            </a:ln>
          </p:spPr>
          <p:txBody>
            <a:bodyPr anchor="ctr"/>
            <a:lstStyle/>
            <a:p>
              <a:pPr algn="ctr"/>
              <a:endParaRPr sz="1350">
                <a:latin typeface="Source Han Sans SC"/>
                <a:cs typeface="+mn-ea"/>
                <a:sym typeface="Source Han Sans SC"/>
              </a:endParaRPr>
            </a:p>
          </p:txBody>
        </p:sp>
        <p:sp>
          <p:nvSpPr>
            <p:cNvPr id="56" name="椭圆 55">
              <a:extLst>
                <a:ext uri="{FF2B5EF4-FFF2-40B4-BE49-F238E27FC236}">
                  <a16:creationId xmlns:a16="http://schemas.microsoft.com/office/drawing/2014/main" id="{17165CF2-1770-4923-A8EA-0023760E2053}"/>
                </a:ext>
              </a:extLst>
            </p:cNvPr>
            <p:cNvSpPr/>
            <p:nvPr/>
          </p:nvSpPr>
          <p:spPr bwMode="auto">
            <a:xfrm>
              <a:off x="2506007" y="1552152"/>
              <a:ext cx="1286364" cy="1286364"/>
            </a:xfrm>
            <a:prstGeom prst="ellipse">
              <a:avLst/>
            </a:prstGeom>
            <a:solidFill>
              <a:schemeClr val="accent1">
                <a:lumMod val="100000"/>
              </a:schemeClr>
            </a:solidFill>
            <a:ln w="19050">
              <a:noFill/>
              <a:round/>
            </a:ln>
          </p:spPr>
          <p:txBody>
            <a:bodyPr anchor="ctr"/>
            <a:lstStyle/>
            <a:p>
              <a:pPr algn="ctr"/>
              <a:endParaRPr sz="1350">
                <a:latin typeface="Source Han Sans SC"/>
                <a:cs typeface="+mn-ea"/>
                <a:sym typeface="Source Han Sans SC"/>
              </a:endParaRPr>
            </a:p>
          </p:txBody>
        </p:sp>
        <p:sp>
          <p:nvSpPr>
            <p:cNvPr id="59" name="椭圆 58">
              <a:extLst>
                <a:ext uri="{FF2B5EF4-FFF2-40B4-BE49-F238E27FC236}">
                  <a16:creationId xmlns:a16="http://schemas.microsoft.com/office/drawing/2014/main" id="{0A1033E4-3FDA-4C00-AAB7-496EEF675691}"/>
                </a:ext>
              </a:extLst>
            </p:cNvPr>
            <p:cNvSpPr/>
            <p:nvPr/>
          </p:nvSpPr>
          <p:spPr bwMode="auto">
            <a:xfrm>
              <a:off x="1104806" y="4019484"/>
              <a:ext cx="1286364" cy="1286364"/>
            </a:xfrm>
            <a:prstGeom prst="ellipse">
              <a:avLst/>
            </a:prstGeom>
            <a:solidFill>
              <a:schemeClr val="accent2">
                <a:lumMod val="100000"/>
              </a:schemeClr>
            </a:solidFill>
            <a:ln w="19050">
              <a:noFill/>
              <a:round/>
            </a:ln>
          </p:spPr>
          <p:txBody>
            <a:bodyPr anchor="ctr"/>
            <a:lstStyle/>
            <a:p>
              <a:pPr algn="ctr"/>
              <a:endParaRPr sz="1350">
                <a:latin typeface="Source Han Sans SC"/>
                <a:cs typeface="+mn-ea"/>
                <a:sym typeface="Source Han Sans SC"/>
              </a:endParaRPr>
            </a:p>
          </p:txBody>
        </p:sp>
        <p:sp>
          <p:nvSpPr>
            <p:cNvPr id="60" name="椭圆 59">
              <a:extLst>
                <a:ext uri="{FF2B5EF4-FFF2-40B4-BE49-F238E27FC236}">
                  <a16:creationId xmlns:a16="http://schemas.microsoft.com/office/drawing/2014/main" id="{F5FF3864-18A3-4D16-B7E9-0E6D96469641}"/>
                </a:ext>
              </a:extLst>
            </p:cNvPr>
            <p:cNvSpPr/>
            <p:nvPr/>
          </p:nvSpPr>
          <p:spPr bwMode="auto">
            <a:xfrm>
              <a:off x="3907208" y="4019484"/>
              <a:ext cx="1286364" cy="1286364"/>
            </a:xfrm>
            <a:prstGeom prst="ellipse">
              <a:avLst/>
            </a:prstGeom>
            <a:solidFill>
              <a:schemeClr val="accent3">
                <a:lumMod val="100000"/>
              </a:schemeClr>
            </a:solidFill>
            <a:ln w="19050">
              <a:noFill/>
              <a:round/>
            </a:ln>
          </p:spPr>
          <p:txBody>
            <a:bodyPr anchor="ctr"/>
            <a:lstStyle/>
            <a:p>
              <a:pPr algn="ctr"/>
              <a:endParaRPr sz="1350">
                <a:latin typeface="Source Han Sans SC"/>
                <a:cs typeface="+mn-ea"/>
                <a:sym typeface="Source Han Sans SC"/>
              </a:endParaRPr>
            </a:p>
          </p:txBody>
        </p:sp>
        <p:sp>
          <p:nvSpPr>
            <p:cNvPr id="61" name="任意多边形: 形状 18">
              <a:extLst>
                <a:ext uri="{FF2B5EF4-FFF2-40B4-BE49-F238E27FC236}">
                  <a16:creationId xmlns:a16="http://schemas.microsoft.com/office/drawing/2014/main" id="{BC4EE6F2-AF79-4AB0-81AB-95C5D10E4A87}"/>
                </a:ext>
              </a:extLst>
            </p:cNvPr>
            <p:cNvSpPr/>
            <p:nvPr/>
          </p:nvSpPr>
          <p:spPr>
            <a:xfrm>
              <a:off x="1561458" y="4476137"/>
              <a:ext cx="373062" cy="373060"/>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rgbClr val="FFFFFF"/>
            </a:solidFill>
            <a:ln w="12700" cap="flat">
              <a:noFill/>
              <a:miter lim="400000"/>
            </a:ln>
            <a:effectLst/>
          </p:spPr>
          <p:txBody>
            <a:bodyPr anchor="ctr"/>
            <a:lstStyle/>
            <a:p>
              <a:pPr algn="ctr"/>
              <a:endParaRPr sz="1350">
                <a:latin typeface="Source Han Sans SC"/>
                <a:cs typeface="+mn-ea"/>
                <a:sym typeface="Source Han Sans SC"/>
              </a:endParaRPr>
            </a:p>
          </p:txBody>
        </p:sp>
        <p:sp>
          <p:nvSpPr>
            <p:cNvPr id="62" name="任意多边形: 形状 19">
              <a:extLst>
                <a:ext uri="{FF2B5EF4-FFF2-40B4-BE49-F238E27FC236}">
                  <a16:creationId xmlns:a16="http://schemas.microsoft.com/office/drawing/2014/main" id="{2B1A4120-6D79-44A2-A815-7F6D14F8973E}"/>
                </a:ext>
              </a:extLst>
            </p:cNvPr>
            <p:cNvSpPr/>
            <p:nvPr/>
          </p:nvSpPr>
          <p:spPr>
            <a:xfrm>
              <a:off x="2948100" y="2031938"/>
              <a:ext cx="402178" cy="326794"/>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FFFFF"/>
            </a:solidFill>
            <a:ln w="12700" cap="flat">
              <a:noFill/>
              <a:miter lim="400000"/>
            </a:ln>
            <a:effectLst/>
          </p:spPr>
          <p:txBody>
            <a:bodyPr anchor="ctr"/>
            <a:lstStyle/>
            <a:p>
              <a:pPr algn="ctr"/>
              <a:endParaRPr sz="1350">
                <a:latin typeface="Source Han Sans SC"/>
                <a:cs typeface="+mn-ea"/>
                <a:sym typeface="Source Han Sans SC"/>
              </a:endParaRPr>
            </a:p>
          </p:txBody>
        </p:sp>
        <p:sp>
          <p:nvSpPr>
            <p:cNvPr id="63" name="任意多边形: 形状 20">
              <a:extLst>
                <a:ext uri="{FF2B5EF4-FFF2-40B4-BE49-F238E27FC236}">
                  <a16:creationId xmlns:a16="http://schemas.microsoft.com/office/drawing/2014/main" id="{16C9D62D-6AB0-42AB-879C-D187DBF7D55A}"/>
                </a:ext>
              </a:extLst>
            </p:cNvPr>
            <p:cNvSpPr/>
            <p:nvPr/>
          </p:nvSpPr>
          <p:spPr>
            <a:xfrm>
              <a:off x="4376380" y="4441928"/>
              <a:ext cx="348020" cy="441478"/>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rgbClr val="FFFFFF"/>
            </a:solidFill>
            <a:ln w="12700" cap="flat">
              <a:noFill/>
              <a:miter lim="400000"/>
            </a:ln>
            <a:effectLst/>
          </p:spPr>
          <p:txBody>
            <a:bodyPr anchor="ctr"/>
            <a:lstStyle/>
            <a:p>
              <a:pPr algn="ctr"/>
              <a:endParaRPr sz="1350">
                <a:latin typeface="Source Han Sans SC"/>
                <a:cs typeface="+mn-ea"/>
                <a:sym typeface="Source Han Sans SC"/>
              </a:endParaRPr>
            </a:p>
          </p:txBody>
        </p:sp>
      </p:grpSp>
      <p:grpSp>
        <p:nvGrpSpPr>
          <p:cNvPr id="65" name="组合 64">
            <a:extLst>
              <a:ext uri="{FF2B5EF4-FFF2-40B4-BE49-F238E27FC236}">
                <a16:creationId xmlns:a16="http://schemas.microsoft.com/office/drawing/2014/main" id="{EE37F2E6-F923-40ED-A0FB-D5E2213FE388}"/>
              </a:ext>
            </a:extLst>
          </p:cNvPr>
          <p:cNvGrpSpPr/>
          <p:nvPr/>
        </p:nvGrpSpPr>
        <p:grpSpPr>
          <a:xfrm>
            <a:off x="6155258" y="1296211"/>
            <a:ext cx="551035" cy="4000587"/>
            <a:chOff x="6806244" y="1149259"/>
            <a:chExt cx="621904" cy="4515105"/>
          </a:xfrm>
        </p:grpSpPr>
        <p:grpSp>
          <p:nvGrpSpPr>
            <p:cNvPr id="66" name="组合 65">
              <a:extLst>
                <a:ext uri="{FF2B5EF4-FFF2-40B4-BE49-F238E27FC236}">
                  <a16:creationId xmlns:a16="http://schemas.microsoft.com/office/drawing/2014/main" id="{DCE586CC-873D-4313-BBC2-7DEA14D8A9BE}"/>
                </a:ext>
              </a:extLst>
            </p:cNvPr>
            <p:cNvGrpSpPr/>
            <p:nvPr/>
          </p:nvGrpSpPr>
          <p:grpSpPr>
            <a:xfrm>
              <a:off x="6806244" y="3118048"/>
              <a:ext cx="621904" cy="621904"/>
              <a:chOff x="6132004" y="1552154"/>
              <a:chExt cx="959568" cy="959568"/>
            </a:xfrm>
          </p:grpSpPr>
          <p:sp>
            <p:nvSpPr>
              <p:cNvPr id="73" name="椭圆 72">
                <a:extLst>
                  <a:ext uri="{FF2B5EF4-FFF2-40B4-BE49-F238E27FC236}">
                    <a16:creationId xmlns:a16="http://schemas.microsoft.com/office/drawing/2014/main" id="{3E1BE97B-4027-40B9-8945-A7478394A3BC}"/>
                  </a:ext>
                </a:extLst>
              </p:cNvPr>
              <p:cNvSpPr/>
              <p:nvPr/>
            </p:nvSpPr>
            <p:spPr bwMode="auto">
              <a:xfrm>
                <a:off x="6132004" y="1552154"/>
                <a:ext cx="959568" cy="959568"/>
              </a:xfrm>
              <a:prstGeom prst="ellipse">
                <a:avLst/>
              </a:prstGeom>
              <a:noFill/>
              <a:ln w="9525">
                <a:solidFill>
                  <a:schemeClr val="accent2"/>
                </a:solidFill>
                <a:round/>
              </a:ln>
            </p:spPr>
            <p:txBody>
              <a:bodyPr anchor="ctr"/>
              <a:lstStyle/>
              <a:p>
                <a:pPr algn="ctr"/>
                <a:endParaRPr sz="1350">
                  <a:latin typeface="Source Han Sans SC"/>
                  <a:cs typeface="+mn-ea"/>
                  <a:sym typeface="Source Han Sans SC"/>
                </a:endParaRPr>
              </a:p>
            </p:txBody>
          </p:sp>
          <p:sp>
            <p:nvSpPr>
              <p:cNvPr id="74" name="椭圆 73">
                <a:extLst>
                  <a:ext uri="{FF2B5EF4-FFF2-40B4-BE49-F238E27FC236}">
                    <a16:creationId xmlns:a16="http://schemas.microsoft.com/office/drawing/2014/main" id="{E3205EE5-84D0-4167-B2A6-F7916DAAF984}"/>
                  </a:ext>
                </a:extLst>
              </p:cNvPr>
              <p:cNvSpPr/>
              <p:nvPr/>
            </p:nvSpPr>
            <p:spPr bwMode="auto">
              <a:xfrm>
                <a:off x="6200476" y="1620626"/>
                <a:ext cx="822624" cy="822624"/>
              </a:xfrm>
              <a:prstGeom prst="ellipse">
                <a:avLst/>
              </a:prstGeom>
              <a:solidFill>
                <a:schemeClr val="accent2"/>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a:solidFill>
                      <a:schemeClr val="bg1"/>
                    </a:solidFill>
                    <a:latin typeface="Source Han Sans SC"/>
                    <a:cs typeface="+mn-ea"/>
                    <a:sym typeface="Source Han Sans SC"/>
                  </a:rPr>
                  <a:t>02</a:t>
                </a:r>
              </a:p>
            </p:txBody>
          </p:sp>
        </p:grpSp>
        <p:grpSp>
          <p:nvGrpSpPr>
            <p:cNvPr id="67" name="组合 66">
              <a:extLst>
                <a:ext uri="{FF2B5EF4-FFF2-40B4-BE49-F238E27FC236}">
                  <a16:creationId xmlns:a16="http://schemas.microsoft.com/office/drawing/2014/main" id="{34026FCE-5F89-4FD5-BB77-4481C2754176}"/>
                </a:ext>
              </a:extLst>
            </p:cNvPr>
            <p:cNvGrpSpPr/>
            <p:nvPr/>
          </p:nvGrpSpPr>
          <p:grpSpPr>
            <a:xfrm>
              <a:off x="6806244" y="1149259"/>
              <a:ext cx="621904" cy="621904"/>
              <a:chOff x="6132003" y="417894"/>
              <a:chExt cx="959568" cy="959567"/>
            </a:xfrm>
          </p:grpSpPr>
          <p:sp>
            <p:nvSpPr>
              <p:cNvPr id="71" name="椭圆 70">
                <a:extLst>
                  <a:ext uri="{FF2B5EF4-FFF2-40B4-BE49-F238E27FC236}">
                    <a16:creationId xmlns:a16="http://schemas.microsoft.com/office/drawing/2014/main" id="{E29C3E3C-4C72-4DF7-9516-6D9F7C0F07A8}"/>
                  </a:ext>
                </a:extLst>
              </p:cNvPr>
              <p:cNvSpPr/>
              <p:nvPr/>
            </p:nvSpPr>
            <p:spPr bwMode="auto">
              <a:xfrm>
                <a:off x="6132003" y="417894"/>
                <a:ext cx="959568" cy="959567"/>
              </a:xfrm>
              <a:prstGeom prst="ellipse">
                <a:avLst/>
              </a:prstGeom>
              <a:noFill/>
              <a:ln w="12700" cap="flat" cmpd="sng" algn="ctr">
                <a:solidFill>
                  <a:schemeClr val="accent1">
                    <a:lumMod val="100000"/>
                  </a:schemeClr>
                </a:solidFill>
                <a:prstDash val="solid"/>
                <a:round/>
                <a:headEnd type="none" w="med" len="med"/>
                <a:tailEnd type="none" w="med" len="med"/>
              </a:ln>
            </p:spPr>
            <p:txBody>
              <a:bodyPr anchor="ctr"/>
              <a:lstStyle/>
              <a:p>
                <a:pPr algn="ctr"/>
                <a:endParaRPr sz="1350">
                  <a:latin typeface="Source Han Sans SC"/>
                  <a:cs typeface="+mn-ea"/>
                  <a:sym typeface="Source Han Sans SC"/>
                </a:endParaRPr>
              </a:p>
            </p:txBody>
          </p:sp>
          <p:sp>
            <p:nvSpPr>
              <p:cNvPr id="72" name="椭圆 71">
                <a:extLst>
                  <a:ext uri="{FF2B5EF4-FFF2-40B4-BE49-F238E27FC236}">
                    <a16:creationId xmlns:a16="http://schemas.microsoft.com/office/drawing/2014/main" id="{659D69A5-2020-46A2-9C44-6C00C3691AE9}"/>
                  </a:ext>
                </a:extLst>
              </p:cNvPr>
              <p:cNvSpPr/>
              <p:nvPr/>
            </p:nvSpPr>
            <p:spPr bwMode="auto">
              <a:xfrm>
                <a:off x="6200476" y="486367"/>
                <a:ext cx="822623" cy="822624"/>
              </a:xfrm>
              <a:prstGeom prst="ellipse">
                <a:avLst/>
              </a:prstGeom>
              <a:solidFill>
                <a:schemeClr val="accent1">
                  <a:lumMod val="100000"/>
                </a:schemeClr>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dirty="0">
                    <a:solidFill>
                      <a:schemeClr val="bg1"/>
                    </a:solidFill>
                    <a:latin typeface="Source Han Sans SC"/>
                    <a:cs typeface="+mn-ea"/>
                    <a:sym typeface="Source Han Sans SC"/>
                  </a:rPr>
                  <a:t>01</a:t>
                </a:r>
              </a:p>
            </p:txBody>
          </p:sp>
        </p:grpSp>
        <p:grpSp>
          <p:nvGrpSpPr>
            <p:cNvPr id="68" name="组合 67">
              <a:extLst>
                <a:ext uri="{FF2B5EF4-FFF2-40B4-BE49-F238E27FC236}">
                  <a16:creationId xmlns:a16="http://schemas.microsoft.com/office/drawing/2014/main" id="{312A0F28-159D-4748-A250-270F1F09004D}"/>
                </a:ext>
              </a:extLst>
            </p:cNvPr>
            <p:cNvGrpSpPr/>
            <p:nvPr/>
          </p:nvGrpSpPr>
          <p:grpSpPr>
            <a:xfrm>
              <a:off x="6806244" y="5042460"/>
              <a:ext cx="621904" cy="621904"/>
              <a:chOff x="6132004" y="2448487"/>
              <a:chExt cx="959568" cy="959568"/>
            </a:xfrm>
          </p:grpSpPr>
          <p:sp>
            <p:nvSpPr>
              <p:cNvPr id="69" name="椭圆 68">
                <a:extLst>
                  <a:ext uri="{FF2B5EF4-FFF2-40B4-BE49-F238E27FC236}">
                    <a16:creationId xmlns:a16="http://schemas.microsoft.com/office/drawing/2014/main" id="{78515459-04CE-4FD1-8A22-1583C5EF8E9E}"/>
                  </a:ext>
                </a:extLst>
              </p:cNvPr>
              <p:cNvSpPr/>
              <p:nvPr/>
            </p:nvSpPr>
            <p:spPr bwMode="auto">
              <a:xfrm>
                <a:off x="6132004" y="2448487"/>
                <a:ext cx="959568" cy="959568"/>
              </a:xfrm>
              <a:prstGeom prst="ellipse">
                <a:avLst/>
              </a:prstGeom>
              <a:noFill/>
              <a:ln w="12700" cap="flat" cmpd="sng" algn="ctr">
                <a:solidFill>
                  <a:schemeClr val="accent3">
                    <a:lumMod val="100000"/>
                  </a:schemeClr>
                </a:solidFill>
                <a:prstDash val="solid"/>
                <a:round/>
                <a:headEnd type="none" w="med" len="med"/>
                <a:tailEnd type="none" w="med" len="med"/>
              </a:ln>
            </p:spPr>
            <p:txBody>
              <a:bodyPr anchor="ctr"/>
              <a:lstStyle/>
              <a:p>
                <a:pPr algn="ctr"/>
                <a:endParaRPr sz="1350">
                  <a:latin typeface="Source Han Sans SC"/>
                  <a:cs typeface="+mn-ea"/>
                  <a:sym typeface="Source Han Sans SC"/>
                </a:endParaRPr>
              </a:p>
            </p:txBody>
          </p:sp>
          <p:sp>
            <p:nvSpPr>
              <p:cNvPr id="70" name="椭圆 69">
                <a:extLst>
                  <a:ext uri="{FF2B5EF4-FFF2-40B4-BE49-F238E27FC236}">
                    <a16:creationId xmlns:a16="http://schemas.microsoft.com/office/drawing/2014/main" id="{B2EA65ED-3275-4F20-A734-5FB4EC1553F6}"/>
                  </a:ext>
                </a:extLst>
              </p:cNvPr>
              <p:cNvSpPr/>
              <p:nvPr/>
            </p:nvSpPr>
            <p:spPr bwMode="auto">
              <a:xfrm>
                <a:off x="6200476" y="2516957"/>
                <a:ext cx="822623" cy="822625"/>
              </a:xfrm>
              <a:prstGeom prst="ellipse">
                <a:avLst/>
              </a:prstGeom>
              <a:solidFill>
                <a:schemeClr val="accent3">
                  <a:lumMod val="100000"/>
                </a:schemeClr>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dirty="0">
                    <a:solidFill>
                      <a:schemeClr val="bg1"/>
                    </a:solidFill>
                    <a:latin typeface="Source Han Sans SC"/>
                    <a:cs typeface="+mn-ea"/>
                    <a:sym typeface="Source Han Sans SC"/>
                  </a:rPr>
                  <a:t>03</a:t>
                </a:r>
              </a:p>
            </p:txBody>
          </p:sp>
        </p:grpSp>
      </p:grpSp>
      <p:sp>
        <p:nvSpPr>
          <p:cNvPr id="75" name="išľíďè">
            <a:extLst>
              <a:ext uri="{FF2B5EF4-FFF2-40B4-BE49-F238E27FC236}">
                <a16:creationId xmlns:a16="http://schemas.microsoft.com/office/drawing/2014/main" id="{5D52E1FE-4608-4218-A9E8-D3E70248E87B}"/>
              </a:ext>
            </a:extLst>
          </p:cNvPr>
          <p:cNvSpPr/>
          <p:nvPr/>
        </p:nvSpPr>
        <p:spPr bwMode="auto">
          <a:xfrm>
            <a:off x="7033699" y="1677084"/>
            <a:ext cx="3823472" cy="108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nSpc>
                <a:spcPct val="120000"/>
              </a:lnSpc>
              <a:spcBef>
                <a:spcPct val="0"/>
              </a:spcBef>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如果公司的现金需求超过了现金供给，那么资产效率下降和商业信用减少可能成为公司贷款的原因。通常，应收账款、存货的增加，以及应付账款的减少将形成企业的借款需求。</a:t>
            </a:r>
          </a:p>
        </p:txBody>
      </p:sp>
      <p:sp>
        <p:nvSpPr>
          <p:cNvPr id="76" name="iSlíďè">
            <a:extLst>
              <a:ext uri="{FF2B5EF4-FFF2-40B4-BE49-F238E27FC236}">
                <a16:creationId xmlns:a16="http://schemas.microsoft.com/office/drawing/2014/main" id="{F94FCAA7-B6FC-4F86-A0A1-6C0FED5FEA30}"/>
              </a:ext>
            </a:extLst>
          </p:cNvPr>
          <p:cNvSpPr txBox="1"/>
          <p:nvPr/>
        </p:nvSpPr>
        <p:spPr bwMode="auto">
          <a:xfrm>
            <a:off x="7024308" y="1305018"/>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lvl="0" defTabSz="913765">
              <a:spcBef>
                <a:spcPct val="0"/>
              </a:spcBef>
              <a:defRPr/>
            </a:pPr>
            <a:r>
              <a:rPr lang="zh-CN" altLang="en-US" sz="1600" b="1" dirty="0">
                <a:latin typeface="微软雅黑" panose="020B0503020204020204" pitchFamily="34" charset="-122"/>
                <a:ea typeface="微软雅黑" panose="020B0503020204020204" pitchFamily="34" charset="-122"/>
                <a:cs typeface="+mn-ea"/>
                <a:sym typeface="Source Han Sans SC"/>
              </a:rPr>
              <a:t>资产效率的下降</a:t>
            </a:r>
            <a:endParaRPr kumimoji="0" lang="zh-CN" altLang="en-US" sz="1600" b="1" i="0" u="none" strike="noStrike" kern="1200" cap="none" spc="0" normalizeH="0" baseline="0" noProof="0" dirty="0">
              <a:ln>
                <a:noFill/>
              </a:ln>
              <a:solidFill>
                <a:schemeClr val="bg2">
                  <a:lumMod val="10000"/>
                </a:schemeClr>
              </a:solidFill>
              <a:effectLst/>
              <a:uLnTx/>
              <a:uFillTx/>
              <a:latin typeface="Source Han Sans SC"/>
              <a:cs typeface="+mn-ea"/>
              <a:sym typeface="Source Han Sans SC"/>
            </a:endParaRPr>
          </a:p>
        </p:txBody>
      </p:sp>
      <p:sp>
        <p:nvSpPr>
          <p:cNvPr id="77" name="išľíďè">
            <a:extLst>
              <a:ext uri="{FF2B5EF4-FFF2-40B4-BE49-F238E27FC236}">
                <a16:creationId xmlns:a16="http://schemas.microsoft.com/office/drawing/2014/main" id="{57F7ADF5-30B6-4665-8696-8F8666AB51C3}"/>
              </a:ext>
            </a:extLst>
          </p:cNvPr>
          <p:cNvSpPr/>
          <p:nvPr/>
        </p:nvSpPr>
        <p:spPr bwMode="auto">
          <a:xfrm>
            <a:off x="7030788" y="3489255"/>
            <a:ext cx="3823472"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nSpc>
                <a:spcPct val="120000"/>
              </a:lnSpc>
              <a:spcBef>
                <a:spcPct val="0"/>
              </a:spcBef>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固定资产增长模式通常呈阶梯形发展，每隔几年才需要一次较大的资本支出。因此，影响固定资产使用率和剩余寿命的因素，同样会对固定资产扩张产生影响。</a:t>
            </a:r>
          </a:p>
        </p:txBody>
      </p:sp>
      <p:sp>
        <p:nvSpPr>
          <p:cNvPr id="78" name="iSlíďè">
            <a:extLst>
              <a:ext uri="{FF2B5EF4-FFF2-40B4-BE49-F238E27FC236}">
                <a16:creationId xmlns:a16="http://schemas.microsoft.com/office/drawing/2014/main" id="{A2BF3661-EE90-476C-A36E-AC751A355DFB}"/>
              </a:ext>
            </a:extLst>
          </p:cNvPr>
          <p:cNvSpPr txBox="1"/>
          <p:nvPr/>
        </p:nvSpPr>
        <p:spPr bwMode="auto">
          <a:xfrm>
            <a:off x="7021397" y="3117190"/>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sz="1600" b="1" dirty="0">
                <a:latin typeface="微软雅黑" panose="020B0503020204020204" pitchFamily="34" charset="-122"/>
                <a:ea typeface="微软雅黑" panose="020B0503020204020204" pitchFamily="34" charset="-122"/>
                <a:cs typeface="+mn-ea"/>
                <a:sym typeface="Source Han Sans SC"/>
              </a:rPr>
              <a:t>固定资产的重置和扩张</a:t>
            </a:r>
          </a:p>
        </p:txBody>
      </p:sp>
      <p:sp>
        <p:nvSpPr>
          <p:cNvPr id="79" name="išľíďè">
            <a:extLst>
              <a:ext uri="{FF2B5EF4-FFF2-40B4-BE49-F238E27FC236}">
                <a16:creationId xmlns:a16="http://schemas.microsoft.com/office/drawing/2014/main" id="{CBBFCA30-FBD0-44A1-AD99-5886C817D2DB}"/>
              </a:ext>
            </a:extLst>
          </p:cNvPr>
          <p:cNvSpPr/>
          <p:nvPr/>
        </p:nvSpPr>
        <p:spPr bwMode="auto">
          <a:xfrm>
            <a:off x="7040179" y="5228690"/>
            <a:ext cx="3814081"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nSpc>
                <a:spcPct val="120000"/>
              </a:lnSpc>
              <a:spcBef>
                <a:spcPct val="0"/>
              </a:spcBef>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长期投资属于一种战略投资，其风险较大，因此，最恰当的融资方式是股权性融资。</a:t>
            </a:r>
          </a:p>
        </p:txBody>
      </p:sp>
      <p:sp>
        <p:nvSpPr>
          <p:cNvPr id="80" name="iSlíďè">
            <a:extLst>
              <a:ext uri="{FF2B5EF4-FFF2-40B4-BE49-F238E27FC236}">
                <a16:creationId xmlns:a16="http://schemas.microsoft.com/office/drawing/2014/main" id="{76770ADC-A734-4877-A155-72C6EA21476E}"/>
              </a:ext>
            </a:extLst>
          </p:cNvPr>
          <p:cNvSpPr txBox="1"/>
          <p:nvPr/>
        </p:nvSpPr>
        <p:spPr bwMode="auto">
          <a:xfrm>
            <a:off x="7030788" y="4856625"/>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lvl="0" defTabSz="913765">
              <a:spcBef>
                <a:spcPct val="0"/>
              </a:spcBef>
              <a:defRPr/>
            </a:pPr>
            <a:r>
              <a:rPr lang="zh-CN" altLang="zh-CN" sz="1600" b="1" dirty="0">
                <a:latin typeface="微软雅黑" panose="020B0503020204020204" pitchFamily="34" charset="-122"/>
                <a:ea typeface="微软雅黑" panose="020B0503020204020204" pitchFamily="34" charset="-122"/>
                <a:cs typeface="+mn-ea"/>
              </a:rPr>
              <a:t>股权投资</a:t>
            </a:r>
            <a:endParaRPr lang="zh-CN" altLang="en-US" sz="1600" b="1" dirty="0">
              <a:latin typeface="微软雅黑" panose="020B0503020204020204" pitchFamily="34" charset="-122"/>
              <a:ea typeface="微软雅黑" panose="020B0503020204020204" pitchFamily="34" charset="-122"/>
              <a:cs typeface="+mn-ea"/>
              <a:sym typeface="Source Han Sans SC"/>
            </a:endParaRPr>
          </a:p>
        </p:txBody>
      </p:sp>
      <p:sp>
        <p:nvSpPr>
          <p:cNvPr id="81" name="Text Placeholder 7">
            <a:extLst>
              <a:ext uri="{FF2B5EF4-FFF2-40B4-BE49-F238E27FC236}">
                <a16:creationId xmlns:a16="http://schemas.microsoft.com/office/drawing/2014/main" id="{283D7BA4-B961-4C16-80BA-2D9FDCE622B5}"/>
              </a:ext>
            </a:extLst>
          </p:cNvPr>
          <p:cNvSpPr txBox="1"/>
          <p:nvPr/>
        </p:nvSpPr>
        <p:spPr>
          <a:xfrm>
            <a:off x="2467468" y="3510700"/>
            <a:ext cx="2077764" cy="414523"/>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r>
              <a:rPr lang="zh-CN" altLang="en-US" sz="1600" kern="100" dirty="0">
                <a:ea typeface="微软雅黑" panose="020B0503020204020204" pitchFamily="34" charset="-122"/>
                <a:cs typeface="Times New Roman" panose="02020603050405020304" pitchFamily="18" charset="0"/>
                <a:sym typeface="Source Han Sans SC"/>
              </a:rPr>
              <a:t>资产变化引起的需求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spTree>
    <p:extLst>
      <p:ext uri="{BB962C8B-B14F-4D97-AF65-F5344CB8AC3E}">
        <p14:creationId xmlns:p14="http://schemas.microsoft.com/office/powerpoint/2010/main" val="338363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anim calcmode="lin" valueType="num">
                                      <p:cBhvr>
                                        <p:cTn id="15" dur="1000" fill="hold"/>
                                        <p:tgtEl>
                                          <p:spTgt spid="65"/>
                                        </p:tgtEl>
                                        <p:attrNameLst>
                                          <p:attrName>ppt_x</p:attrName>
                                        </p:attrNameLst>
                                      </p:cBhvr>
                                      <p:tavLst>
                                        <p:tav tm="0">
                                          <p:val>
                                            <p:strVal val="#ppt_x"/>
                                          </p:val>
                                        </p:tav>
                                        <p:tav tm="100000">
                                          <p:val>
                                            <p:strVal val="#ppt_x"/>
                                          </p:val>
                                        </p:tav>
                                      </p:tavLst>
                                    </p:anim>
                                    <p:anim calcmode="lin" valueType="num">
                                      <p:cBhvr>
                                        <p:cTn id="1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down)">
                                      <p:cBhvr>
                                        <p:cTn id="21" dur="500"/>
                                        <p:tgtEl>
                                          <p:spTgt spid="7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down)">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down)">
                                      <p:cBhvr>
                                        <p:cTn id="31" dur="500"/>
                                        <p:tgtEl>
                                          <p:spTgt spid="7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wipe(down)">
                                      <p:cBhvr>
                                        <p:cTn id="36" dur="500"/>
                                        <p:tgtEl>
                                          <p:spTgt spid="7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down)">
                                      <p:cBhvr>
                                        <p:cTn id="41" dur="500"/>
                                        <p:tgtEl>
                                          <p:spTgt spid="8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down)">
                                      <p:cBhvr>
                                        <p:cTn id="46" dur="500"/>
                                        <p:tgtEl>
                                          <p:spTgt spid="79"/>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81">
                                            <p:txEl>
                                              <p:pRg st="0" end="0"/>
                                            </p:txEl>
                                          </p:spTgt>
                                        </p:tgtEl>
                                        <p:attrNameLst>
                                          <p:attrName>style.visibility</p:attrName>
                                        </p:attrNameLst>
                                      </p:cBhvr>
                                      <p:to>
                                        <p:strVal val="visible"/>
                                      </p:to>
                                    </p:set>
                                    <p:anim calcmode="lin" valueType="num">
                                      <p:cBhvr>
                                        <p:cTn id="49" dur="5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P spid="81" grpId="0" build="p">
        <p:tmplLst>
          <p:tmpl lvl="1">
            <p:tnLst>
              <p:par>
                <p:cTn presetID="53" presetClass="entr" presetSubtype="16" fill="hold" nodeType="withEffect">
                  <p:stCondLst>
                    <p:cond delay="200"/>
                  </p:stCondLst>
                  <p:childTnLst>
                    <p:set>
                      <p:cBhvr>
                        <p:cTn dur="1" fill="hold">
                          <p:stCondLst>
                            <p:cond delay="0"/>
                          </p:stCondLst>
                        </p:cTn>
                        <p:tgtEl>
                          <p:spTgt spid="81"/>
                        </p:tgtEl>
                        <p:attrNameLst>
                          <p:attrName>style.visibility</p:attrName>
                        </p:attrNameLst>
                      </p:cBhvr>
                      <p:to>
                        <p:strVal val="visible"/>
                      </p:to>
                    </p:set>
                    <p:anim calcmode="lin" valueType="num">
                      <p:cBhvr>
                        <p:cTn dur="500" fill="hold"/>
                        <p:tgtEl>
                          <p:spTgt spid="81"/>
                        </p:tgtEl>
                        <p:attrNameLst>
                          <p:attrName>ppt_w</p:attrName>
                        </p:attrNameLst>
                      </p:cBhvr>
                      <p:tavLst>
                        <p:tav tm="0">
                          <p:val>
                            <p:fltVal val="0"/>
                          </p:val>
                        </p:tav>
                        <p:tav tm="100000">
                          <p:val>
                            <p:strVal val="#ppt_w"/>
                          </p:val>
                        </p:tav>
                      </p:tavLst>
                    </p:anim>
                    <p:anim calcmode="lin" valueType="num">
                      <p:cBhvr>
                        <p:cTn dur="500" fill="hold"/>
                        <p:tgtEl>
                          <p:spTgt spid="81"/>
                        </p:tgtEl>
                        <p:attrNameLst>
                          <p:attrName>ppt_h</p:attrName>
                        </p:attrNameLst>
                      </p:cBhvr>
                      <p:tavLst>
                        <p:tav tm="0">
                          <p:val>
                            <p:fltVal val="0"/>
                          </p:val>
                        </p:tav>
                        <p:tav tm="100000">
                          <p:val>
                            <p:strVal val="#ppt_h"/>
                          </p:val>
                        </p:tav>
                      </p:tavLst>
                    </p:anim>
                    <p:animEffect transition="in" filter="fade">
                      <p:cBhvr>
                        <p:cTn dur="500"/>
                        <p:tgtEl>
                          <p:spTgt spid="81"/>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37" name="Group 4">
            <a:extLst>
              <a:ext uri="{FF2B5EF4-FFF2-40B4-BE49-F238E27FC236}">
                <a16:creationId xmlns:a16="http://schemas.microsoft.com/office/drawing/2014/main" id="{3A6554D6-A43E-4D28-BE3E-A6C1F0FC5491}"/>
              </a:ext>
            </a:extLst>
          </p:cNvPr>
          <p:cNvGrpSpPr>
            <a:grpSpLocks noChangeAspect="1"/>
          </p:cNvGrpSpPr>
          <p:nvPr/>
        </p:nvGrpSpPr>
        <p:grpSpPr bwMode="auto">
          <a:xfrm>
            <a:off x="4081301" y="2280043"/>
            <a:ext cx="4029398" cy="3129382"/>
            <a:chOff x="2329" y="786"/>
            <a:chExt cx="3022" cy="2347"/>
          </a:xfrm>
        </p:grpSpPr>
        <p:sp>
          <p:nvSpPr>
            <p:cNvPr id="38" name="Freeform 5">
              <a:extLst>
                <a:ext uri="{FF2B5EF4-FFF2-40B4-BE49-F238E27FC236}">
                  <a16:creationId xmlns:a16="http://schemas.microsoft.com/office/drawing/2014/main" id="{5C302DC4-A323-436D-80EB-D4C71CE54C34}"/>
                </a:ext>
              </a:extLst>
            </p:cNvPr>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39" name="Freeform 6">
              <a:extLst>
                <a:ext uri="{FF2B5EF4-FFF2-40B4-BE49-F238E27FC236}">
                  <a16:creationId xmlns:a16="http://schemas.microsoft.com/office/drawing/2014/main" id="{4C7E6617-A682-4207-BED8-53AEBC218EDD}"/>
                </a:ext>
              </a:extLst>
            </p:cNvPr>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0" name="Freeform 7">
              <a:extLst>
                <a:ext uri="{FF2B5EF4-FFF2-40B4-BE49-F238E27FC236}">
                  <a16:creationId xmlns:a16="http://schemas.microsoft.com/office/drawing/2014/main" id="{7E081A0E-65EA-4403-827A-F47B40D8A378}"/>
                </a:ext>
              </a:extLst>
            </p:cNvPr>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1" name="Freeform 8">
              <a:extLst>
                <a:ext uri="{FF2B5EF4-FFF2-40B4-BE49-F238E27FC236}">
                  <a16:creationId xmlns:a16="http://schemas.microsoft.com/office/drawing/2014/main" id="{7AE52666-CB6C-4BB5-8A16-56A492892E3B}"/>
                </a:ext>
              </a:extLst>
            </p:cNvPr>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2" name="Freeform 9">
              <a:extLst>
                <a:ext uri="{FF2B5EF4-FFF2-40B4-BE49-F238E27FC236}">
                  <a16:creationId xmlns:a16="http://schemas.microsoft.com/office/drawing/2014/main" id="{B2C8A986-65DD-411F-B0EF-81F2BCDD8BEE}"/>
                </a:ext>
              </a:extLst>
            </p:cNvPr>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grpSp>
      <p:grpSp>
        <p:nvGrpSpPr>
          <p:cNvPr id="3" name="组合 2">
            <a:extLst>
              <a:ext uri="{FF2B5EF4-FFF2-40B4-BE49-F238E27FC236}">
                <a16:creationId xmlns:a16="http://schemas.microsoft.com/office/drawing/2014/main" id="{AAFB4323-D2E8-4AA1-A142-D550E22DA040}"/>
              </a:ext>
            </a:extLst>
          </p:cNvPr>
          <p:cNvGrpSpPr/>
          <p:nvPr/>
        </p:nvGrpSpPr>
        <p:grpSpPr>
          <a:xfrm>
            <a:off x="3512696" y="1616559"/>
            <a:ext cx="719905" cy="720606"/>
            <a:chOff x="4161277" y="2038024"/>
            <a:chExt cx="719905" cy="720606"/>
          </a:xfrm>
        </p:grpSpPr>
        <p:sp>
          <p:nvSpPr>
            <p:cNvPr id="45" name="Rounded Rectangle 11">
              <a:extLst>
                <a:ext uri="{FF2B5EF4-FFF2-40B4-BE49-F238E27FC236}">
                  <a16:creationId xmlns:a16="http://schemas.microsoft.com/office/drawing/2014/main" id="{C99EFA78-74E2-4576-9DE1-AE7D476986D2}"/>
                </a:ext>
              </a:extLst>
            </p:cNvPr>
            <p:cNvSpPr>
              <a:spLocks noChangeAspect="1"/>
            </p:cNvSpPr>
            <p:nvPr/>
          </p:nvSpPr>
          <p:spPr>
            <a:xfrm>
              <a:off x="4161277" y="2038024"/>
              <a:ext cx="719905" cy="720606"/>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46" name="Text Placeholder 7">
              <a:extLst>
                <a:ext uri="{FF2B5EF4-FFF2-40B4-BE49-F238E27FC236}">
                  <a16:creationId xmlns:a16="http://schemas.microsoft.com/office/drawing/2014/main" id="{D7B92172-46BD-4251-AC75-A406AA4D9439}"/>
                </a:ext>
              </a:extLst>
            </p:cNvPr>
            <p:cNvSpPr txBox="1"/>
            <p:nvPr/>
          </p:nvSpPr>
          <p:spPr>
            <a:xfrm>
              <a:off x="4219001"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01</a:t>
              </a:r>
            </a:p>
          </p:txBody>
        </p:sp>
      </p:grpSp>
      <p:sp>
        <p:nvSpPr>
          <p:cNvPr id="47" name="Text Placeholder 7">
            <a:extLst>
              <a:ext uri="{FF2B5EF4-FFF2-40B4-BE49-F238E27FC236}">
                <a16:creationId xmlns:a16="http://schemas.microsoft.com/office/drawing/2014/main" id="{B4802767-F575-422A-9B06-F26BC14FC73F}"/>
              </a:ext>
            </a:extLst>
          </p:cNvPr>
          <p:cNvSpPr txBox="1"/>
          <p:nvPr/>
        </p:nvSpPr>
        <p:spPr>
          <a:xfrm>
            <a:off x="8938172" y="1760790"/>
            <a:ext cx="2077764" cy="414523"/>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600" kern="100" dirty="0">
                <a:ea typeface="微软雅黑" panose="020B0503020204020204" pitchFamily="34" charset="-122"/>
                <a:cs typeface="Times New Roman" panose="02020603050405020304" pitchFamily="18" charset="0"/>
                <a:sym typeface="Source Han Sans SC"/>
              </a:rPr>
              <a:t>资产变化引起的需求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grpSp>
        <p:nvGrpSpPr>
          <p:cNvPr id="6" name="组合 5">
            <a:extLst>
              <a:ext uri="{FF2B5EF4-FFF2-40B4-BE49-F238E27FC236}">
                <a16:creationId xmlns:a16="http://schemas.microsoft.com/office/drawing/2014/main" id="{772D4278-FEEE-4786-8692-470177F9AC96}"/>
              </a:ext>
            </a:extLst>
          </p:cNvPr>
          <p:cNvGrpSpPr/>
          <p:nvPr/>
        </p:nvGrpSpPr>
        <p:grpSpPr>
          <a:xfrm>
            <a:off x="7677241" y="1616559"/>
            <a:ext cx="719905" cy="720606"/>
            <a:chOff x="7560481" y="2038024"/>
            <a:chExt cx="719905" cy="720606"/>
          </a:xfrm>
        </p:grpSpPr>
        <p:sp>
          <p:nvSpPr>
            <p:cNvPr id="49" name="Rounded Rectangle 23">
              <a:extLst>
                <a:ext uri="{FF2B5EF4-FFF2-40B4-BE49-F238E27FC236}">
                  <a16:creationId xmlns:a16="http://schemas.microsoft.com/office/drawing/2014/main" id="{031EAB6B-3B65-4CDE-976B-C41198B70CB8}"/>
                </a:ext>
              </a:extLst>
            </p:cNvPr>
            <p:cNvSpPr>
              <a:spLocks noChangeAspect="1"/>
            </p:cNvSpPr>
            <p:nvPr/>
          </p:nvSpPr>
          <p:spPr>
            <a:xfrm>
              <a:off x="7560481" y="2038024"/>
              <a:ext cx="719905" cy="720606"/>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0" name="Text Placeholder 7">
              <a:extLst>
                <a:ext uri="{FF2B5EF4-FFF2-40B4-BE49-F238E27FC236}">
                  <a16:creationId xmlns:a16="http://schemas.microsoft.com/office/drawing/2014/main" id="{649092B9-98E3-4F39-A581-CF0240C74B63}"/>
                </a:ext>
              </a:extLst>
            </p:cNvPr>
            <p:cNvSpPr txBox="1"/>
            <p:nvPr/>
          </p:nvSpPr>
          <p:spPr>
            <a:xfrm>
              <a:off x="7618204"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02</a:t>
              </a:r>
            </a:p>
          </p:txBody>
        </p:sp>
      </p:grpSp>
      <p:grpSp>
        <p:nvGrpSpPr>
          <p:cNvPr id="5" name="组合 4">
            <a:extLst>
              <a:ext uri="{FF2B5EF4-FFF2-40B4-BE49-F238E27FC236}">
                <a16:creationId xmlns:a16="http://schemas.microsoft.com/office/drawing/2014/main" id="{D2E3A97A-1120-47F7-A2B5-0D398475BEC0}"/>
              </a:ext>
            </a:extLst>
          </p:cNvPr>
          <p:cNvGrpSpPr/>
          <p:nvPr/>
        </p:nvGrpSpPr>
        <p:grpSpPr>
          <a:xfrm>
            <a:off x="3512696" y="4881138"/>
            <a:ext cx="719905" cy="720606"/>
            <a:chOff x="4112474" y="4836608"/>
            <a:chExt cx="719905" cy="720606"/>
          </a:xfrm>
        </p:grpSpPr>
        <p:sp>
          <p:nvSpPr>
            <p:cNvPr id="53" name="Rounded Rectangle 27">
              <a:extLst>
                <a:ext uri="{FF2B5EF4-FFF2-40B4-BE49-F238E27FC236}">
                  <a16:creationId xmlns:a16="http://schemas.microsoft.com/office/drawing/2014/main" id="{2A52F714-97F3-4CC9-91E6-4A17BE8B8F31}"/>
                </a:ext>
              </a:extLst>
            </p:cNvPr>
            <p:cNvSpPr>
              <a:spLocks noChangeAspect="1"/>
            </p:cNvSpPr>
            <p:nvPr/>
          </p:nvSpPr>
          <p:spPr>
            <a:xfrm>
              <a:off x="4112474" y="4836608"/>
              <a:ext cx="719905" cy="720606"/>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4" name="Text Placeholder 7">
              <a:extLst>
                <a:ext uri="{FF2B5EF4-FFF2-40B4-BE49-F238E27FC236}">
                  <a16:creationId xmlns:a16="http://schemas.microsoft.com/office/drawing/2014/main" id="{F036D189-57F8-40A9-97C8-9066DD59BCEA}"/>
                </a:ext>
              </a:extLst>
            </p:cNvPr>
            <p:cNvSpPr txBox="1"/>
            <p:nvPr/>
          </p:nvSpPr>
          <p:spPr>
            <a:xfrm>
              <a:off x="4170198"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03</a:t>
              </a:r>
            </a:p>
          </p:txBody>
        </p:sp>
      </p:grpSp>
      <p:sp>
        <p:nvSpPr>
          <p:cNvPr id="55" name="Text Placeholder 7">
            <a:extLst>
              <a:ext uri="{FF2B5EF4-FFF2-40B4-BE49-F238E27FC236}">
                <a16:creationId xmlns:a16="http://schemas.microsoft.com/office/drawing/2014/main" id="{C03B2C91-A967-4F2D-AB2B-1FFB80695850}"/>
              </a:ext>
            </a:extLst>
          </p:cNvPr>
          <p:cNvSpPr txBox="1"/>
          <p:nvPr/>
        </p:nvSpPr>
        <p:spPr>
          <a:xfrm>
            <a:off x="8938172" y="4947064"/>
            <a:ext cx="2283749" cy="501354"/>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600" kern="100" dirty="0">
                <a:ea typeface="微软雅黑" panose="020B0503020204020204" pitchFamily="34" charset="-122"/>
                <a:cs typeface="Times New Roman" panose="02020603050405020304" pitchFamily="18" charset="0"/>
                <a:sym typeface="Source Han Sans SC"/>
              </a:rPr>
              <a:t>其他变化引起的需求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grpSp>
        <p:nvGrpSpPr>
          <p:cNvPr id="7" name="组合 6">
            <a:extLst>
              <a:ext uri="{FF2B5EF4-FFF2-40B4-BE49-F238E27FC236}">
                <a16:creationId xmlns:a16="http://schemas.microsoft.com/office/drawing/2014/main" id="{834FD6BC-28D1-49A4-9EDF-CA051AF9974F}"/>
              </a:ext>
            </a:extLst>
          </p:cNvPr>
          <p:cNvGrpSpPr/>
          <p:nvPr/>
        </p:nvGrpSpPr>
        <p:grpSpPr>
          <a:xfrm>
            <a:off x="7677241" y="4881138"/>
            <a:ext cx="719905" cy="720606"/>
            <a:chOff x="7560481" y="4836608"/>
            <a:chExt cx="719905" cy="720606"/>
          </a:xfrm>
        </p:grpSpPr>
        <p:sp>
          <p:nvSpPr>
            <p:cNvPr id="57" name="Rounded Rectangle 16">
              <a:extLst>
                <a:ext uri="{FF2B5EF4-FFF2-40B4-BE49-F238E27FC236}">
                  <a16:creationId xmlns:a16="http://schemas.microsoft.com/office/drawing/2014/main" id="{5CD578C0-6291-48CB-8B61-70CB55FF8BC6}"/>
                </a:ext>
              </a:extLst>
            </p:cNvPr>
            <p:cNvSpPr>
              <a:spLocks noChangeAspect="1"/>
            </p:cNvSpPr>
            <p:nvPr/>
          </p:nvSpPr>
          <p:spPr>
            <a:xfrm>
              <a:off x="7560481" y="4836608"/>
              <a:ext cx="719905" cy="720606"/>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8" name="Text Placeholder 7">
              <a:extLst>
                <a:ext uri="{FF2B5EF4-FFF2-40B4-BE49-F238E27FC236}">
                  <a16:creationId xmlns:a16="http://schemas.microsoft.com/office/drawing/2014/main" id="{BA93A1EB-6E57-4E5F-9CCC-D51F1E5D1B9C}"/>
                </a:ext>
              </a:extLst>
            </p:cNvPr>
            <p:cNvSpPr txBox="1"/>
            <p:nvPr/>
          </p:nvSpPr>
          <p:spPr>
            <a:xfrm>
              <a:off x="7618204"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04</a:t>
              </a:r>
            </a:p>
          </p:txBody>
        </p:sp>
      </p:grpSp>
      <p:sp>
        <p:nvSpPr>
          <p:cNvPr id="35" name="Text Placeholder 7">
            <a:extLst>
              <a:ext uri="{FF2B5EF4-FFF2-40B4-BE49-F238E27FC236}">
                <a16:creationId xmlns:a16="http://schemas.microsoft.com/office/drawing/2014/main" id="{9F6F45C5-BA63-4607-9B14-2A413BFADBF0}"/>
              </a:ext>
            </a:extLst>
          </p:cNvPr>
          <p:cNvSpPr txBox="1"/>
          <p:nvPr/>
        </p:nvSpPr>
        <p:spPr>
          <a:xfrm>
            <a:off x="1163616" y="1760790"/>
            <a:ext cx="1934319" cy="414523"/>
          </a:xfrm>
          <a:prstGeom prst="rect">
            <a:avLst/>
          </a:prstGeom>
        </p:spPr>
        <p:txBody>
          <a:bodyPr vert="horz" lIns="0" tIns="98497" rIns="0" bIns="98497"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zh-CN" sz="1600" kern="100" dirty="0">
                <a:ea typeface="微软雅黑" panose="020B0503020204020204" pitchFamily="34" charset="-122"/>
                <a:cs typeface="Times New Roman" panose="02020603050405020304" pitchFamily="18" charset="0"/>
              </a:rPr>
              <a:t>销售变化引起的需求</a:t>
            </a:r>
            <a:endParaRPr lang="es-ES_tradnl" sz="1400" b="0" dirty="0">
              <a:solidFill>
                <a:schemeClr val="bg2">
                  <a:lumMod val="10000"/>
                </a:schemeClr>
              </a:solidFill>
              <a:latin typeface="Source Han Sans SC"/>
              <a:cs typeface="+mn-ea"/>
              <a:sym typeface="Source Han Sans SC"/>
            </a:endParaRPr>
          </a:p>
        </p:txBody>
      </p:sp>
      <p:sp>
        <p:nvSpPr>
          <p:cNvPr id="60" name="Text Placeholder 7">
            <a:extLst>
              <a:ext uri="{FF2B5EF4-FFF2-40B4-BE49-F238E27FC236}">
                <a16:creationId xmlns:a16="http://schemas.microsoft.com/office/drawing/2014/main" id="{23B26CB1-628D-4F37-834F-EC3A6088B1F3}"/>
              </a:ext>
            </a:extLst>
          </p:cNvPr>
          <p:cNvSpPr txBox="1"/>
          <p:nvPr/>
        </p:nvSpPr>
        <p:spPr>
          <a:xfrm>
            <a:off x="714653" y="4607680"/>
            <a:ext cx="2348751" cy="414523"/>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r>
              <a:rPr lang="zh-CN" altLang="en-US" sz="1600" kern="100" dirty="0">
                <a:ea typeface="微软雅黑" panose="020B0503020204020204" pitchFamily="34" charset="-122"/>
                <a:cs typeface="Times New Roman" panose="02020603050405020304" pitchFamily="18" charset="0"/>
                <a:sym typeface="Source Han Sans SC"/>
              </a:rPr>
              <a:t>负债和分红引起的需求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sp>
        <p:nvSpPr>
          <p:cNvPr id="61" name="Text Placeholder 2">
            <a:extLst>
              <a:ext uri="{FF2B5EF4-FFF2-40B4-BE49-F238E27FC236}">
                <a16:creationId xmlns:a16="http://schemas.microsoft.com/office/drawing/2014/main" id="{1D52E605-82FB-4574-AF2A-A917297CA0D4}"/>
              </a:ext>
            </a:extLst>
          </p:cNvPr>
          <p:cNvSpPr txBox="1"/>
          <p:nvPr/>
        </p:nvSpPr>
        <p:spPr>
          <a:xfrm>
            <a:off x="437322" y="5099450"/>
            <a:ext cx="2626081" cy="595858"/>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740"/>
              </a:spcBef>
            </a:pPr>
            <a:r>
              <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rPr>
              <a:t>1</a:t>
            </a:r>
            <a:r>
              <a:rPr lang="zh-CN" altLang="en-US" sz="1600" dirty="0">
                <a:solidFill>
                  <a:schemeClr val="tx1"/>
                </a:solidFill>
                <a:latin typeface="微软雅黑" panose="020B0503020204020204" pitchFamily="34" charset="-122"/>
                <a:ea typeface="微软雅黑" panose="020B0503020204020204" pitchFamily="34" charset="-122"/>
                <a:cs typeface="+mn-ea"/>
                <a:sym typeface="Source Han Sans SC"/>
              </a:rPr>
              <a:t>、</a:t>
            </a:r>
            <a:r>
              <a:rPr lang="zh-CN" altLang="zh-CN" sz="1600" dirty="0">
                <a:solidFill>
                  <a:schemeClr val="tx1"/>
                </a:solidFill>
                <a:latin typeface="微软雅黑" panose="020B0503020204020204" pitchFamily="34" charset="-122"/>
                <a:ea typeface="微软雅黑" panose="020B0503020204020204" pitchFamily="34" charset="-122"/>
                <a:cs typeface="+mn-ea"/>
              </a:rPr>
              <a:t>商业信用的减少和改变</a:t>
            </a:r>
            <a:endParaRPr lang="en-US" altLang="zh-CN" sz="1600" dirty="0">
              <a:solidFill>
                <a:schemeClr val="tx1"/>
              </a:solidFill>
              <a:latin typeface="微软雅黑" panose="020B0503020204020204" pitchFamily="34" charset="-122"/>
              <a:ea typeface="微软雅黑" panose="020B0503020204020204" pitchFamily="34" charset="-122"/>
              <a:cs typeface="+mn-ea"/>
            </a:endParaRPr>
          </a:p>
          <a:p>
            <a:pPr algn="r">
              <a:spcBef>
                <a:spcPts val="740"/>
              </a:spcBef>
            </a:pPr>
            <a:r>
              <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rPr>
              <a:t>2</a:t>
            </a:r>
            <a:r>
              <a:rPr lang="zh-CN" altLang="en-US" sz="1600" dirty="0">
                <a:solidFill>
                  <a:schemeClr val="tx1"/>
                </a:solidFill>
                <a:latin typeface="微软雅黑" panose="020B0503020204020204" pitchFamily="34" charset="-122"/>
                <a:ea typeface="微软雅黑" panose="020B0503020204020204" pitchFamily="34" charset="-122"/>
                <a:cs typeface="+mn-ea"/>
                <a:sym typeface="Source Han Sans SC"/>
              </a:rPr>
              <a:t>、债务重构</a:t>
            </a:r>
          </a:p>
        </p:txBody>
      </p:sp>
      <p:sp>
        <p:nvSpPr>
          <p:cNvPr id="62" name="Rectangle 18">
            <a:extLst>
              <a:ext uri="{FF2B5EF4-FFF2-40B4-BE49-F238E27FC236}">
                <a16:creationId xmlns:a16="http://schemas.microsoft.com/office/drawing/2014/main" id="{161319A8-1DD1-48B3-9CC9-88A3F1B65698}"/>
              </a:ext>
            </a:extLst>
          </p:cNvPr>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借款需求分析</a:t>
            </a:r>
            <a:r>
              <a:rPr lang="en-US" altLang="zh-CN" sz="2000" b="1" dirty="0">
                <a:solidFill>
                  <a:srgbClr val="004D73"/>
                </a:solidFill>
                <a:latin typeface="微软雅黑" panose="020B0503020204020204" pitchFamily="34" charset="-122"/>
                <a:ea typeface="微软雅黑" panose="020B0503020204020204" pitchFamily="34" charset="-122"/>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不同借款需求类型</a:t>
            </a:r>
            <a:endParaRPr kumimoji="0" lang="zh-CN" altLang="en-US" sz="2000" b="0" i="0" u="none" strike="noStrike" kern="1200" cap="none" spc="60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78299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47">
                                            <p:txEl>
                                              <p:pRg st="0" end="0"/>
                                            </p:txEl>
                                          </p:spTgt>
                                        </p:tgtEl>
                                        <p:attrNameLst>
                                          <p:attrName>style.visibility</p:attrName>
                                        </p:attrNameLst>
                                      </p:cBhvr>
                                      <p:to>
                                        <p:strVal val="visible"/>
                                      </p:to>
                                    </p:set>
                                    <p:anim calcmode="lin" valueType="num">
                                      <p:cBhvr>
                                        <p:cTn id="10"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47">
                                            <p:txEl>
                                              <p:pRg st="0" end="0"/>
                                            </p:txEl>
                                          </p:spTgt>
                                        </p:tgtEl>
                                      </p:cBhvr>
                                    </p:animEffect>
                                  </p:childTnLst>
                                </p:cTn>
                              </p:par>
                              <p:par>
                                <p:cTn id="13" presetID="53" presetClass="entr" presetSubtype="16" fill="hold" grpId="0" nodeType="withEffect">
                                  <p:stCondLst>
                                    <p:cond delay="200"/>
                                  </p:stCondLst>
                                  <p:childTnLst>
                                    <p:set>
                                      <p:cBhvr>
                                        <p:cTn id="14" dur="1" fill="hold">
                                          <p:stCondLst>
                                            <p:cond delay="0"/>
                                          </p:stCondLst>
                                        </p:cTn>
                                        <p:tgtEl>
                                          <p:spTgt spid="55">
                                            <p:txEl>
                                              <p:pRg st="0" end="0"/>
                                            </p:txEl>
                                          </p:spTgt>
                                        </p:tgtEl>
                                        <p:attrNameLst>
                                          <p:attrName>style.visibility</p:attrName>
                                        </p:attrNameLst>
                                      </p:cBhvr>
                                      <p:to>
                                        <p:strVal val="visible"/>
                                      </p:to>
                                    </p:set>
                                    <p:anim calcmode="lin" valueType="num">
                                      <p:cBhvr>
                                        <p:cTn id="15"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5">
                                            <p:txEl>
                                              <p:pRg st="0" end="0"/>
                                            </p:txEl>
                                          </p:spTgt>
                                        </p:tgtEl>
                                      </p:cBhvr>
                                    </p:animEffect>
                                  </p:childTnLst>
                                </p:cTn>
                              </p:par>
                              <p:par>
                                <p:cTn id="18" presetID="53" presetClass="entr" presetSubtype="16" fill="hold" grpId="0" nodeType="withEffect">
                                  <p:stCondLst>
                                    <p:cond delay="200"/>
                                  </p:stCondLst>
                                  <p:childTnLst>
                                    <p:set>
                                      <p:cBhvr>
                                        <p:cTn id="19" dur="1" fill="hold">
                                          <p:stCondLst>
                                            <p:cond delay="0"/>
                                          </p:stCondLst>
                                        </p:cTn>
                                        <p:tgtEl>
                                          <p:spTgt spid="35">
                                            <p:txEl>
                                              <p:pRg st="0" end="0"/>
                                            </p:txEl>
                                          </p:spTgt>
                                        </p:tgtEl>
                                        <p:attrNameLst>
                                          <p:attrName>style.visibility</p:attrName>
                                        </p:attrNameLst>
                                      </p:cBhvr>
                                      <p:to>
                                        <p:strVal val="visible"/>
                                      </p:to>
                                    </p:set>
                                    <p:anim calcmode="lin" valueType="num">
                                      <p:cBhvr>
                                        <p:cTn id="20"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5">
                                            <p:txEl>
                                              <p:pRg st="0" end="0"/>
                                            </p:txEl>
                                          </p:spTgt>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60">
                                            <p:txEl>
                                              <p:pRg st="0" end="0"/>
                                            </p:txEl>
                                          </p:spTgt>
                                        </p:tgtEl>
                                        <p:attrNameLst>
                                          <p:attrName>style.visibility</p:attrName>
                                        </p:attrNameLst>
                                      </p:cBhvr>
                                      <p:to>
                                        <p:strVal val="visible"/>
                                      </p:to>
                                    </p:set>
                                    <p:anim calcmode="lin" valueType="num">
                                      <p:cBhvr>
                                        <p:cTn id="25"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60">
                                            <p:txEl>
                                              <p:pRg st="0" end="0"/>
                                            </p:txEl>
                                          </p:spTgt>
                                        </p:tgtEl>
                                      </p:cBhvr>
                                    </p:animEffect>
                                  </p:childTnLst>
                                </p:cTn>
                              </p:par>
                              <p:par>
                                <p:cTn id="28" presetID="23" presetClass="entr" presetSubtype="16" fill="hold" grpId="0" nodeType="withEffect">
                                  <p:stCondLst>
                                    <p:cond delay="200"/>
                                  </p:stCondLst>
                                  <p:childTnLst>
                                    <p:set>
                                      <p:cBhvr>
                                        <p:cTn id="29" dur="1" fill="hold">
                                          <p:stCondLst>
                                            <p:cond delay="0"/>
                                          </p:stCondLst>
                                        </p:cTn>
                                        <p:tgtEl>
                                          <p:spTgt spid="61">
                                            <p:txEl>
                                              <p:pRg st="0" end="0"/>
                                            </p:txEl>
                                          </p:spTgt>
                                        </p:tgtEl>
                                        <p:attrNameLst>
                                          <p:attrName>style.visibility</p:attrName>
                                        </p:attrNameLst>
                                      </p:cBhvr>
                                      <p:to>
                                        <p:strVal val="visible"/>
                                      </p:to>
                                    </p:set>
                                    <p:anim calcmode="lin" valueType="num">
                                      <p:cBhvr>
                                        <p:cTn id="30" dur="5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61">
                                            <p:txEl>
                                              <p:pRg st="0" end="0"/>
                                            </p:txEl>
                                          </p:spTgt>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
                                  </p:stCondLst>
                                  <p:childTnLst>
                                    <p:set>
                                      <p:cBhvr>
                                        <p:cTn id="33" dur="1" fill="hold">
                                          <p:stCondLst>
                                            <p:cond delay="0"/>
                                          </p:stCondLst>
                                        </p:cTn>
                                        <p:tgtEl>
                                          <p:spTgt spid="61">
                                            <p:txEl>
                                              <p:pRg st="1" end="1"/>
                                            </p:txEl>
                                          </p:spTgt>
                                        </p:tgtEl>
                                        <p:attrNameLst>
                                          <p:attrName>style.visibility</p:attrName>
                                        </p:attrNameLst>
                                      </p:cBhvr>
                                      <p:to>
                                        <p:strVal val="visible"/>
                                      </p:to>
                                    </p:set>
                                    <p:anim calcmode="lin" valueType="num">
                                      <p:cBhvr>
                                        <p:cTn id="34" dur="500" fill="hold"/>
                                        <p:tgtEl>
                                          <p:spTgt spid="61">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6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tmplLst>
          <p:tmpl lvl="1">
            <p:tnLst>
              <p:par>
                <p:cTn presetID="5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Effect transition="in" filter="fade">
                      <p:cBhvr>
                        <p:cTn dur="500"/>
                        <p:tgtEl>
                          <p:spTgt spid="47"/>
                        </p:tgtEl>
                      </p:cBhvr>
                    </p:animEffect>
                  </p:childTnLst>
                </p:cTn>
              </p:par>
            </p:tnLst>
          </p:tmpl>
        </p:tmplLst>
      </p:bldP>
      <p:bldP spid="55" grpId="0" build="p">
        <p:tmplLst>
          <p:tmpl lvl="1">
            <p:tnLst>
              <p:par>
                <p:cTn presetID="5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35" grpId="0" build="p">
        <p:tmplLst>
          <p:tmpl lvl="1">
            <p:tnLst>
              <p:par>
                <p:cTn presetID="53" presetClass="entr" presetSubtype="16"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60" grpId="0" build="p">
        <p:tmplLst>
          <p:tmpl lvl="1">
            <p:tnLst>
              <p:par>
                <p:cTn presetID="5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animEffect transition="in" filter="fade">
                      <p:cBhvr>
                        <p:cTn dur="500"/>
                        <p:tgtEl>
                          <p:spTgt spid="60"/>
                        </p:tgtEl>
                      </p:cBhvr>
                    </p:animEffect>
                  </p:childTnLst>
                </p:cTn>
              </p:par>
            </p:tnLst>
          </p:tmpl>
        </p:tmplLst>
      </p:bldP>
      <p:bldP spid="61" grpId="0" build="p">
        <p:tmplLst>
          <p:tmpl lvl="1">
            <p:tnLst>
              <p:par>
                <p:cTn presetID="23" presetClass="entr" presetSubtype="16"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 calcmode="lin" valueType="num">
                      <p:cBhvr>
                        <p:cTn dur="500" fill="hold"/>
                        <p:tgtEl>
                          <p:spTgt spid="61"/>
                        </p:tgtEl>
                        <p:attrNameLst>
                          <p:attrName>ppt_w</p:attrName>
                        </p:attrNameLst>
                      </p:cBhvr>
                      <p:tavLst>
                        <p:tav tm="0">
                          <p:val>
                            <p:fltVal val="0"/>
                          </p:val>
                        </p:tav>
                        <p:tav tm="100000">
                          <p:val>
                            <p:strVal val="#ppt_w"/>
                          </p:val>
                        </p:tav>
                      </p:tavLst>
                    </p:anim>
                    <p:anim calcmode="lin" valueType="num">
                      <p:cBhvr>
                        <p:cTn dur="500" fill="hold"/>
                        <p:tgtEl>
                          <p:spTgt spid="61"/>
                        </p:tgtEl>
                        <p:attrNameLst>
                          <p:attrName>ppt_h</p:attrName>
                        </p:attrNameLst>
                      </p:cBhvr>
                      <p:tavLst>
                        <p:tav tm="0">
                          <p:val>
                            <p:fltVal val="0"/>
                          </p:val>
                        </p:tav>
                        <p:tav tm="100000">
                          <p:val>
                            <p:strVal val="#ppt_h"/>
                          </p:val>
                        </p:tav>
                      </p:tavLst>
                    </p:anim>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30" name="Rectangle 18">
            <a:extLst>
              <a:ext uri="{FF2B5EF4-FFF2-40B4-BE49-F238E27FC236}">
                <a16:creationId xmlns:a16="http://schemas.microsoft.com/office/drawing/2014/main" id="{49B23E79-E5F6-4FEE-8BE5-9C07DDE1298F}"/>
              </a:ext>
            </a:extLst>
          </p:cNvPr>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借款需求分析</a:t>
            </a:r>
            <a:r>
              <a:rPr lang="en-US" altLang="zh-CN" sz="2000" b="1" dirty="0">
                <a:solidFill>
                  <a:srgbClr val="004D73"/>
                </a:solidFill>
                <a:latin typeface="微软雅黑" panose="020B0503020204020204" pitchFamily="34" charset="-122"/>
                <a:ea typeface="微软雅黑" panose="020B0503020204020204" pitchFamily="34" charset="-122"/>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不同借款需求类型</a:t>
            </a:r>
            <a:endParaRPr kumimoji="0" lang="zh-CN" altLang="en-US" sz="2000" b="0" i="0" u="none" strike="noStrike" kern="1200" cap="none" spc="60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31" name="组合 30">
            <a:extLst>
              <a:ext uri="{FF2B5EF4-FFF2-40B4-BE49-F238E27FC236}">
                <a16:creationId xmlns:a16="http://schemas.microsoft.com/office/drawing/2014/main" id="{2FCA3B0E-A5F6-4D9D-B55B-FDB2D4DA1BF9}"/>
              </a:ext>
            </a:extLst>
          </p:cNvPr>
          <p:cNvGrpSpPr/>
          <p:nvPr/>
        </p:nvGrpSpPr>
        <p:grpSpPr>
          <a:xfrm>
            <a:off x="1513612" y="1283369"/>
            <a:ext cx="3822755" cy="4489471"/>
            <a:chOff x="1958106" y="1283369"/>
            <a:chExt cx="3822755" cy="4489471"/>
          </a:xfrm>
        </p:grpSpPr>
        <p:sp>
          <p:nvSpPr>
            <p:cNvPr id="32" name="矩形: 圆角 31">
              <a:extLst>
                <a:ext uri="{FF2B5EF4-FFF2-40B4-BE49-F238E27FC236}">
                  <a16:creationId xmlns:a16="http://schemas.microsoft.com/office/drawing/2014/main" id="{F509B092-27F2-4D7A-BE55-C7ADA601098A}"/>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33" name="文本框 32">
              <a:extLst>
                <a:ext uri="{FF2B5EF4-FFF2-40B4-BE49-F238E27FC236}">
                  <a16:creationId xmlns:a16="http://schemas.microsoft.com/office/drawing/2014/main" id="{AE9F86CB-F7B9-42C1-BF0B-041327EE9755}"/>
                </a:ext>
              </a:extLst>
            </p:cNvPr>
            <p:cNvSpPr txBox="1"/>
            <p:nvPr/>
          </p:nvSpPr>
          <p:spPr>
            <a:xfrm>
              <a:off x="2323198" y="2728973"/>
              <a:ext cx="3147160" cy="2181751"/>
            </a:xfrm>
            <a:prstGeom prst="rect">
              <a:avLst/>
            </a:prstGeom>
            <a:noFill/>
          </p:spPr>
          <p:txBody>
            <a:bodyPr wrap="square" rtlCol="0">
              <a:spAutoFit/>
            </a:bodyPr>
            <a:lstStyle/>
            <a:p>
              <a:pPr algn="just">
                <a:lnSpc>
                  <a:spcPct val="20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应付账款被认为是公司的无成本融资来源，因为公司在应付账款到期之前可以占用这部分资金购买商品和服务等。因此，当公司出现现金短缺时，通常会向供应商请求延期支付货款。</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4" name="组合 33">
              <a:extLst>
                <a:ext uri="{FF2B5EF4-FFF2-40B4-BE49-F238E27FC236}">
                  <a16:creationId xmlns:a16="http://schemas.microsoft.com/office/drawing/2014/main" id="{2E4F9550-B004-474F-8E46-490266142BD5}"/>
                </a:ext>
              </a:extLst>
            </p:cNvPr>
            <p:cNvGrpSpPr/>
            <p:nvPr/>
          </p:nvGrpSpPr>
          <p:grpSpPr>
            <a:xfrm>
              <a:off x="2546010" y="1283369"/>
              <a:ext cx="2646947" cy="545432"/>
              <a:chOff x="1042736" y="1716506"/>
              <a:chExt cx="2646947" cy="545432"/>
            </a:xfrm>
          </p:grpSpPr>
          <p:sp>
            <p:nvSpPr>
              <p:cNvPr id="36" name="矩形: 圆角 35">
                <a:extLst>
                  <a:ext uri="{FF2B5EF4-FFF2-40B4-BE49-F238E27FC236}">
                    <a16:creationId xmlns:a16="http://schemas.microsoft.com/office/drawing/2014/main" id="{B6BDE600-140B-4487-A440-9A6F57D5ECBF}"/>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43" name="文本框 42">
                <a:extLst>
                  <a:ext uri="{FF2B5EF4-FFF2-40B4-BE49-F238E27FC236}">
                    <a16:creationId xmlns:a16="http://schemas.microsoft.com/office/drawing/2014/main" id="{DAE9BF77-D016-47C5-9854-42052D3356FC}"/>
                  </a:ext>
                </a:extLst>
              </p:cNvPr>
              <p:cNvSpPr txBox="1"/>
              <p:nvPr/>
            </p:nvSpPr>
            <p:spPr>
              <a:xfrm>
                <a:off x="1147009" y="1785944"/>
                <a:ext cx="2492990" cy="369332"/>
              </a:xfrm>
              <a:prstGeom prst="rect">
                <a:avLst/>
              </a:prstGeom>
              <a:noFill/>
            </p:spPr>
            <p:txBody>
              <a:bodyPr wrap="none" rtlCol="0">
                <a:spAutoFit/>
              </a:bodyPr>
              <a:lstStyle/>
              <a:p>
                <a:pPr algn="ctr"/>
                <a:r>
                  <a:rPr lang="zh-CN" altLang="en-US" b="1" dirty="0">
                    <a:solidFill>
                      <a:schemeClr val="bg1"/>
                    </a:solidFill>
                    <a:latin typeface="思源宋体 CN" panose="02020400000000000000" pitchFamily="18" charset="-122"/>
                    <a:ea typeface="思源宋体 CN" panose="02020400000000000000" pitchFamily="18" charset="-122"/>
                  </a:rPr>
                  <a:t>商业信用的减少和改变</a:t>
                </a:r>
                <a:endParaRPr lang="en-US" altLang="zh-CN" b="1" dirty="0">
                  <a:solidFill>
                    <a:schemeClr val="bg1"/>
                  </a:solidFill>
                  <a:latin typeface="思源宋体 CN" panose="02020400000000000000" pitchFamily="18" charset="-122"/>
                  <a:ea typeface="思源宋体 CN" panose="02020400000000000000" pitchFamily="18" charset="-122"/>
                </a:endParaRPr>
              </a:p>
            </p:txBody>
          </p:sp>
        </p:grpSp>
      </p:grpSp>
      <p:grpSp>
        <p:nvGrpSpPr>
          <p:cNvPr id="44" name="组合 43">
            <a:extLst>
              <a:ext uri="{FF2B5EF4-FFF2-40B4-BE49-F238E27FC236}">
                <a16:creationId xmlns:a16="http://schemas.microsoft.com/office/drawing/2014/main" id="{F0EF0770-4F3B-40D3-91D7-9F7E6328011F}"/>
              </a:ext>
            </a:extLst>
          </p:cNvPr>
          <p:cNvGrpSpPr/>
          <p:nvPr/>
        </p:nvGrpSpPr>
        <p:grpSpPr>
          <a:xfrm>
            <a:off x="6855633" y="1283369"/>
            <a:ext cx="3822755" cy="4489471"/>
            <a:chOff x="1958106" y="1283369"/>
            <a:chExt cx="3822755" cy="4489471"/>
          </a:xfrm>
        </p:grpSpPr>
        <p:sp>
          <p:nvSpPr>
            <p:cNvPr id="48" name="矩形: 圆角 47">
              <a:extLst>
                <a:ext uri="{FF2B5EF4-FFF2-40B4-BE49-F238E27FC236}">
                  <a16:creationId xmlns:a16="http://schemas.microsoft.com/office/drawing/2014/main" id="{580B50BD-95F2-472C-86B1-5E17E94F998F}"/>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51" name="文本框 50">
              <a:extLst>
                <a:ext uri="{FF2B5EF4-FFF2-40B4-BE49-F238E27FC236}">
                  <a16:creationId xmlns:a16="http://schemas.microsoft.com/office/drawing/2014/main" id="{7517785E-D6A8-4ABC-8CF8-653B1F2EC344}"/>
                </a:ext>
              </a:extLst>
            </p:cNvPr>
            <p:cNvSpPr txBox="1"/>
            <p:nvPr/>
          </p:nvSpPr>
          <p:spPr>
            <a:xfrm>
              <a:off x="2355282" y="2974500"/>
              <a:ext cx="3115076" cy="1023742"/>
            </a:xfrm>
            <a:prstGeom prst="rect">
              <a:avLst/>
            </a:prstGeom>
            <a:noFill/>
          </p:spPr>
          <p:txBody>
            <a:bodyPr wrap="square" rtlCol="0">
              <a:spAutoFit/>
            </a:bodyPr>
            <a:lstStyle/>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基于期限等考虑，公司经常会用一种债务替代另一种债务，典型的例子就是向银行举债以替代商业信用。</a:t>
              </a:r>
            </a:p>
          </p:txBody>
        </p:sp>
        <p:grpSp>
          <p:nvGrpSpPr>
            <p:cNvPr id="52" name="组合 51">
              <a:extLst>
                <a:ext uri="{FF2B5EF4-FFF2-40B4-BE49-F238E27FC236}">
                  <a16:creationId xmlns:a16="http://schemas.microsoft.com/office/drawing/2014/main" id="{33AEDA29-6022-4B00-AF0E-C71B6DBE7EB2}"/>
                </a:ext>
              </a:extLst>
            </p:cNvPr>
            <p:cNvGrpSpPr/>
            <p:nvPr/>
          </p:nvGrpSpPr>
          <p:grpSpPr>
            <a:xfrm>
              <a:off x="2546010" y="1283369"/>
              <a:ext cx="2646947" cy="545432"/>
              <a:chOff x="1042736" y="1716506"/>
              <a:chExt cx="2646947" cy="545432"/>
            </a:xfrm>
          </p:grpSpPr>
          <p:sp>
            <p:nvSpPr>
              <p:cNvPr id="56" name="矩形: 圆角 55">
                <a:extLst>
                  <a:ext uri="{FF2B5EF4-FFF2-40B4-BE49-F238E27FC236}">
                    <a16:creationId xmlns:a16="http://schemas.microsoft.com/office/drawing/2014/main" id="{67D2F6E5-A8FD-4D1E-A0BB-8B56D7486473}"/>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59" name="文本框 58">
                <a:extLst>
                  <a:ext uri="{FF2B5EF4-FFF2-40B4-BE49-F238E27FC236}">
                    <a16:creationId xmlns:a16="http://schemas.microsoft.com/office/drawing/2014/main" id="{F294F362-E9BE-4ADD-A5BC-15FFC2A42D32}"/>
                  </a:ext>
                </a:extLst>
              </p:cNvPr>
              <p:cNvSpPr txBox="1"/>
              <p:nvPr/>
            </p:nvSpPr>
            <p:spPr>
              <a:xfrm>
                <a:off x="1753430" y="1785944"/>
                <a:ext cx="1210588" cy="400110"/>
              </a:xfrm>
              <a:prstGeom prst="rect">
                <a:avLst/>
              </a:prstGeom>
              <a:noFill/>
            </p:spPr>
            <p:txBody>
              <a:bodyPr wrap="none" rtlCol="0">
                <a:spAutoFit/>
              </a:bodyPr>
              <a:lstStyle/>
              <a:p>
                <a:pPr algn="ctr"/>
                <a:r>
                  <a:rPr lang="zh-CN" altLang="en-US" sz="2000" b="1" dirty="0">
                    <a:solidFill>
                      <a:schemeClr val="bg1"/>
                    </a:solidFill>
                    <a:latin typeface="思源宋体 CN" panose="02020400000000000000" pitchFamily="18" charset="-122"/>
                    <a:ea typeface="思源宋体 CN" panose="02020400000000000000" pitchFamily="18" charset="-122"/>
                  </a:rPr>
                  <a:t>债务重构</a:t>
                </a:r>
              </a:p>
            </p:txBody>
          </p:sp>
        </p:grpSp>
      </p:grpSp>
      <p:sp>
        <p:nvSpPr>
          <p:cNvPr id="2" name="矩形 1">
            <a:extLst>
              <a:ext uri="{FF2B5EF4-FFF2-40B4-BE49-F238E27FC236}">
                <a16:creationId xmlns:a16="http://schemas.microsoft.com/office/drawing/2014/main" id="{B3E1702A-BF14-432F-91D7-B660837FD81F}"/>
              </a:ext>
            </a:extLst>
          </p:cNvPr>
          <p:cNvSpPr/>
          <p:nvPr/>
        </p:nvSpPr>
        <p:spPr>
          <a:xfrm>
            <a:off x="4849505" y="2094221"/>
            <a:ext cx="2492990" cy="369332"/>
          </a:xfrm>
          <a:prstGeom prst="rect">
            <a:avLst/>
          </a:prstGeom>
        </p:spPr>
        <p:txBody>
          <a:bodyPr wrap="none">
            <a:spAutoFit/>
          </a:bodyPr>
          <a:lstStyle/>
          <a:p>
            <a:pPr algn="r" fontAlgn="auto"/>
            <a:r>
              <a:rPr lang="zh-CN" altLang="en-US" b="1" kern="100" dirty="0">
                <a:solidFill>
                  <a:srgbClr val="004D73"/>
                </a:solidFill>
                <a:effectLst>
                  <a:outerShdw blurRad="38100" dist="38100" dir="2700000" algn="tl">
                    <a:srgbClr val="000000">
                      <a:alpha val="43137"/>
                    </a:srgbClr>
                  </a:outerShdw>
                </a:effectLst>
                <a:ea typeface="微软雅黑" panose="020B0503020204020204" pitchFamily="34" charset="-122"/>
                <a:cs typeface="Times New Roman" panose="02020603050405020304" pitchFamily="18" charset="0"/>
                <a:sym typeface="Source Han Sans SC"/>
              </a:rPr>
              <a:t>负债和分红引起的需求</a:t>
            </a:r>
            <a:endParaRPr lang="es-ES_tradnl" altLang="zh-CN" b="1" kern="100" dirty="0">
              <a:solidFill>
                <a:srgbClr val="004D73"/>
              </a:solidFill>
              <a:effectLst>
                <a:outerShdw blurRad="38100" dist="38100" dir="2700000" algn="tl">
                  <a:srgbClr val="000000">
                    <a:alpha val="43137"/>
                  </a:srgbClr>
                </a:outerShdw>
              </a:effectLst>
              <a:ea typeface="微软雅黑" panose="020B0503020204020204" pitchFamily="34" charset="-122"/>
              <a:cs typeface="Times New Roman" panose="02020603050405020304" pitchFamily="18" charset="0"/>
              <a:sym typeface="Source Han Sans SC"/>
            </a:endParaRPr>
          </a:p>
        </p:txBody>
      </p:sp>
    </p:spTree>
    <p:extLst>
      <p:ext uri="{BB962C8B-B14F-4D97-AF65-F5344CB8AC3E}">
        <p14:creationId xmlns:p14="http://schemas.microsoft.com/office/powerpoint/2010/main" val="120675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vertical)">
                                      <p:cBhvr>
                                        <p:cTn id="7" dur="500"/>
                                        <p:tgtEl>
                                          <p:spTgt spid="31"/>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randombar(vertical)">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22" name="Rectangle 18"/>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借款需求分析</a:t>
            </a:r>
            <a:r>
              <a:rPr lang="en-US" altLang="zh-CN" sz="2000" b="1" dirty="0">
                <a:solidFill>
                  <a:srgbClr val="004D73"/>
                </a:solidFill>
                <a:latin typeface="微软雅黑" panose="020B0503020204020204" pitchFamily="34" charset="-122"/>
                <a:ea typeface="微软雅黑" panose="020B0503020204020204" pitchFamily="34" charset="-122"/>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不同借款需求类型</a:t>
            </a:r>
            <a:endParaRPr kumimoji="0" lang="zh-CN" altLang="en-US" sz="2000" b="0" i="0" u="none" strike="noStrike" kern="1200" cap="none" spc="60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37" name="Group 4">
            <a:extLst>
              <a:ext uri="{FF2B5EF4-FFF2-40B4-BE49-F238E27FC236}">
                <a16:creationId xmlns:a16="http://schemas.microsoft.com/office/drawing/2014/main" id="{3A6554D6-A43E-4D28-BE3E-A6C1F0FC5491}"/>
              </a:ext>
            </a:extLst>
          </p:cNvPr>
          <p:cNvGrpSpPr>
            <a:grpSpLocks noChangeAspect="1"/>
          </p:cNvGrpSpPr>
          <p:nvPr/>
        </p:nvGrpSpPr>
        <p:grpSpPr bwMode="auto">
          <a:xfrm>
            <a:off x="4081301" y="2280043"/>
            <a:ext cx="4029398" cy="3129382"/>
            <a:chOff x="2329" y="786"/>
            <a:chExt cx="3022" cy="2347"/>
          </a:xfrm>
        </p:grpSpPr>
        <p:sp>
          <p:nvSpPr>
            <p:cNvPr id="38" name="Freeform 5">
              <a:extLst>
                <a:ext uri="{FF2B5EF4-FFF2-40B4-BE49-F238E27FC236}">
                  <a16:creationId xmlns:a16="http://schemas.microsoft.com/office/drawing/2014/main" id="{5C302DC4-A323-436D-80EB-D4C71CE54C34}"/>
                </a:ext>
              </a:extLst>
            </p:cNvPr>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39" name="Freeform 6">
              <a:extLst>
                <a:ext uri="{FF2B5EF4-FFF2-40B4-BE49-F238E27FC236}">
                  <a16:creationId xmlns:a16="http://schemas.microsoft.com/office/drawing/2014/main" id="{4C7E6617-A682-4207-BED8-53AEBC218EDD}"/>
                </a:ext>
              </a:extLst>
            </p:cNvPr>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0" name="Freeform 7">
              <a:extLst>
                <a:ext uri="{FF2B5EF4-FFF2-40B4-BE49-F238E27FC236}">
                  <a16:creationId xmlns:a16="http://schemas.microsoft.com/office/drawing/2014/main" id="{7E081A0E-65EA-4403-827A-F47B40D8A378}"/>
                </a:ext>
              </a:extLst>
            </p:cNvPr>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1" name="Freeform 8">
              <a:extLst>
                <a:ext uri="{FF2B5EF4-FFF2-40B4-BE49-F238E27FC236}">
                  <a16:creationId xmlns:a16="http://schemas.microsoft.com/office/drawing/2014/main" id="{7AE52666-CB6C-4BB5-8A16-56A492892E3B}"/>
                </a:ext>
              </a:extLst>
            </p:cNvPr>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2" name="Freeform 9">
              <a:extLst>
                <a:ext uri="{FF2B5EF4-FFF2-40B4-BE49-F238E27FC236}">
                  <a16:creationId xmlns:a16="http://schemas.microsoft.com/office/drawing/2014/main" id="{B2C8A986-65DD-411F-B0EF-81F2BCDD8BEE}"/>
                </a:ext>
              </a:extLst>
            </p:cNvPr>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grpSp>
      <p:grpSp>
        <p:nvGrpSpPr>
          <p:cNvPr id="3" name="组合 2">
            <a:extLst>
              <a:ext uri="{FF2B5EF4-FFF2-40B4-BE49-F238E27FC236}">
                <a16:creationId xmlns:a16="http://schemas.microsoft.com/office/drawing/2014/main" id="{AAFB4323-D2E8-4AA1-A142-D550E22DA040}"/>
              </a:ext>
            </a:extLst>
          </p:cNvPr>
          <p:cNvGrpSpPr/>
          <p:nvPr/>
        </p:nvGrpSpPr>
        <p:grpSpPr>
          <a:xfrm>
            <a:off x="3512696" y="1616559"/>
            <a:ext cx="719905" cy="720606"/>
            <a:chOff x="4161277" y="2038024"/>
            <a:chExt cx="719905" cy="720606"/>
          </a:xfrm>
        </p:grpSpPr>
        <p:sp>
          <p:nvSpPr>
            <p:cNvPr id="45" name="Rounded Rectangle 11">
              <a:extLst>
                <a:ext uri="{FF2B5EF4-FFF2-40B4-BE49-F238E27FC236}">
                  <a16:creationId xmlns:a16="http://schemas.microsoft.com/office/drawing/2014/main" id="{C99EFA78-74E2-4576-9DE1-AE7D476986D2}"/>
                </a:ext>
              </a:extLst>
            </p:cNvPr>
            <p:cNvSpPr>
              <a:spLocks noChangeAspect="1"/>
            </p:cNvSpPr>
            <p:nvPr/>
          </p:nvSpPr>
          <p:spPr>
            <a:xfrm>
              <a:off x="4161277" y="2038024"/>
              <a:ext cx="719905" cy="720606"/>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46" name="Text Placeholder 7">
              <a:extLst>
                <a:ext uri="{FF2B5EF4-FFF2-40B4-BE49-F238E27FC236}">
                  <a16:creationId xmlns:a16="http://schemas.microsoft.com/office/drawing/2014/main" id="{D7B92172-46BD-4251-AC75-A406AA4D9439}"/>
                </a:ext>
              </a:extLst>
            </p:cNvPr>
            <p:cNvSpPr txBox="1"/>
            <p:nvPr/>
          </p:nvSpPr>
          <p:spPr>
            <a:xfrm>
              <a:off x="4219001"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01</a:t>
              </a:r>
            </a:p>
          </p:txBody>
        </p:sp>
      </p:grpSp>
      <p:grpSp>
        <p:nvGrpSpPr>
          <p:cNvPr id="6" name="组合 5">
            <a:extLst>
              <a:ext uri="{FF2B5EF4-FFF2-40B4-BE49-F238E27FC236}">
                <a16:creationId xmlns:a16="http://schemas.microsoft.com/office/drawing/2014/main" id="{772D4278-FEEE-4786-8692-470177F9AC96}"/>
              </a:ext>
            </a:extLst>
          </p:cNvPr>
          <p:cNvGrpSpPr/>
          <p:nvPr/>
        </p:nvGrpSpPr>
        <p:grpSpPr>
          <a:xfrm>
            <a:off x="7677241" y="1616559"/>
            <a:ext cx="719905" cy="720606"/>
            <a:chOff x="7560481" y="2038024"/>
            <a:chExt cx="719905" cy="720606"/>
          </a:xfrm>
        </p:grpSpPr>
        <p:sp>
          <p:nvSpPr>
            <p:cNvPr id="49" name="Rounded Rectangle 23">
              <a:extLst>
                <a:ext uri="{FF2B5EF4-FFF2-40B4-BE49-F238E27FC236}">
                  <a16:creationId xmlns:a16="http://schemas.microsoft.com/office/drawing/2014/main" id="{031EAB6B-3B65-4CDE-976B-C41198B70CB8}"/>
                </a:ext>
              </a:extLst>
            </p:cNvPr>
            <p:cNvSpPr>
              <a:spLocks noChangeAspect="1"/>
            </p:cNvSpPr>
            <p:nvPr/>
          </p:nvSpPr>
          <p:spPr>
            <a:xfrm>
              <a:off x="7560481" y="2038024"/>
              <a:ext cx="719905" cy="720606"/>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0" name="Text Placeholder 7">
              <a:extLst>
                <a:ext uri="{FF2B5EF4-FFF2-40B4-BE49-F238E27FC236}">
                  <a16:creationId xmlns:a16="http://schemas.microsoft.com/office/drawing/2014/main" id="{649092B9-98E3-4F39-A581-CF0240C74B63}"/>
                </a:ext>
              </a:extLst>
            </p:cNvPr>
            <p:cNvSpPr txBox="1"/>
            <p:nvPr/>
          </p:nvSpPr>
          <p:spPr>
            <a:xfrm>
              <a:off x="7618204"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02</a:t>
              </a:r>
            </a:p>
          </p:txBody>
        </p:sp>
      </p:grpSp>
      <p:grpSp>
        <p:nvGrpSpPr>
          <p:cNvPr id="5" name="组合 4">
            <a:extLst>
              <a:ext uri="{FF2B5EF4-FFF2-40B4-BE49-F238E27FC236}">
                <a16:creationId xmlns:a16="http://schemas.microsoft.com/office/drawing/2014/main" id="{D2E3A97A-1120-47F7-A2B5-0D398475BEC0}"/>
              </a:ext>
            </a:extLst>
          </p:cNvPr>
          <p:cNvGrpSpPr/>
          <p:nvPr/>
        </p:nvGrpSpPr>
        <p:grpSpPr>
          <a:xfrm>
            <a:off x="3512696" y="4881138"/>
            <a:ext cx="719905" cy="720606"/>
            <a:chOff x="4112474" y="4836608"/>
            <a:chExt cx="719905" cy="720606"/>
          </a:xfrm>
        </p:grpSpPr>
        <p:sp>
          <p:nvSpPr>
            <p:cNvPr id="53" name="Rounded Rectangle 27">
              <a:extLst>
                <a:ext uri="{FF2B5EF4-FFF2-40B4-BE49-F238E27FC236}">
                  <a16:creationId xmlns:a16="http://schemas.microsoft.com/office/drawing/2014/main" id="{2A52F714-97F3-4CC9-91E6-4A17BE8B8F31}"/>
                </a:ext>
              </a:extLst>
            </p:cNvPr>
            <p:cNvSpPr>
              <a:spLocks noChangeAspect="1"/>
            </p:cNvSpPr>
            <p:nvPr/>
          </p:nvSpPr>
          <p:spPr>
            <a:xfrm>
              <a:off x="4112474" y="4836608"/>
              <a:ext cx="719905" cy="720606"/>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4" name="Text Placeholder 7">
              <a:extLst>
                <a:ext uri="{FF2B5EF4-FFF2-40B4-BE49-F238E27FC236}">
                  <a16:creationId xmlns:a16="http://schemas.microsoft.com/office/drawing/2014/main" id="{F036D189-57F8-40A9-97C8-9066DD59BCEA}"/>
                </a:ext>
              </a:extLst>
            </p:cNvPr>
            <p:cNvSpPr txBox="1"/>
            <p:nvPr/>
          </p:nvSpPr>
          <p:spPr>
            <a:xfrm>
              <a:off x="4170198"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03</a:t>
              </a:r>
            </a:p>
          </p:txBody>
        </p:sp>
      </p:grpSp>
      <p:sp>
        <p:nvSpPr>
          <p:cNvPr id="55" name="Text Placeholder 7">
            <a:extLst>
              <a:ext uri="{FF2B5EF4-FFF2-40B4-BE49-F238E27FC236}">
                <a16:creationId xmlns:a16="http://schemas.microsoft.com/office/drawing/2014/main" id="{C03B2C91-A967-4F2D-AB2B-1FFB80695850}"/>
              </a:ext>
            </a:extLst>
          </p:cNvPr>
          <p:cNvSpPr txBox="1"/>
          <p:nvPr/>
        </p:nvSpPr>
        <p:spPr>
          <a:xfrm>
            <a:off x="8966433" y="4666994"/>
            <a:ext cx="2283749" cy="501354"/>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600" kern="100" dirty="0">
                <a:ea typeface="微软雅黑" panose="020B0503020204020204" pitchFamily="34" charset="-122"/>
                <a:cs typeface="Times New Roman" panose="02020603050405020304" pitchFamily="18" charset="0"/>
                <a:sym typeface="Source Han Sans SC"/>
              </a:rPr>
              <a:t>其他变化引起的需求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sp>
        <p:nvSpPr>
          <p:cNvPr id="56" name="Text Placeholder 2">
            <a:extLst>
              <a:ext uri="{FF2B5EF4-FFF2-40B4-BE49-F238E27FC236}">
                <a16:creationId xmlns:a16="http://schemas.microsoft.com/office/drawing/2014/main" id="{CAEDF08B-513B-4305-8C75-E9E213861DA5}"/>
              </a:ext>
            </a:extLst>
          </p:cNvPr>
          <p:cNvSpPr txBox="1"/>
          <p:nvPr/>
        </p:nvSpPr>
        <p:spPr>
          <a:xfrm>
            <a:off x="8966434" y="5099450"/>
            <a:ext cx="2283749" cy="582097"/>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40"/>
              </a:spcBef>
            </a:pPr>
            <a:r>
              <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rPr>
              <a:t>1</a:t>
            </a:r>
            <a:r>
              <a:rPr lang="zh-CN" altLang="en-US" sz="1600" dirty="0">
                <a:solidFill>
                  <a:schemeClr val="tx1"/>
                </a:solidFill>
                <a:latin typeface="微软雅黑" panose="020B0503020204020204" pitchFamily="34" charset="-122"/>
                <a:ea typeface="微软雅黑" panose="020B0503020204020204" pitchFamily="34" charset="-122"/>
                <a:cs typeface="+mn-ea"/>
                <a:sym typeface="Source Han Sans SC"/>
              </a:rPr>
              <a:t>、</a:t>
            </a:r>
            <a:r>
              <a:rPr lang="zh-CN" altLang="zh-CN" sz="1600" dirty="0">
                <a:solidFill>
                  <a:schemeClr val="tx1"/>
                </a:solidFill>
                <a:latin typeface="微软雅黑" panose="020B0503020204020204" pitchFamily="34" charset="-122"/>
                <a:ea typeface="微软雅黑" panose="020B0503020204020204" pitchFamily="34" charset="-122"/>
                <a:cs typeface="+mn-ea"/>
              </a:rPr>
              <a:t>利润率下降</a:t>
            </a:r>
            <a:endParaRPr lang="en-US" altLang="zh-CN" sz="1600" dirty="0">
              <a:solidFill>
                <a:schemeClr val="tx1"/>
              </a:solidFill>
              <a:latin typeface="微软雅黑" panose="020B0503020204020204" pitchFamily="34" charset="-122"/>
              <a:ea typeface="微软雅黑" panose="020B0503020204020204" pitchFamily="34" charset="-122"/>
              <a:cs typeface="+mn-ea"/>
            </a:endParaRPr>
          </a:p>
          <a:p>
            <a:pPr>
              <a:spcBef>
                <a:spcPts val="740"/>
              </a:spcBef>
            </a:pPr>
            <a:r>
              <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rPr>
              <a:t>2</a:t>
            </a:r>
            <a:r>
              <a:rPr lang="zh-CN" altLang="en-US" sz="1600" dirty="0">
                <a:solidFill>
                  <a:schemeClr val="tx1"/>
                </a:solidFill>
                <a:latin typeface="微软雅黑" panose="020B0503020204020204" pitchFamily="34" charset="-122"/>
                <a:ea typeface="微软雅黑" panose="020B0503020204020204" pitchFamily="34" charset="-122"/>
                <a:cs typeface="+mn-ea"/>
                <a:sym typeface="Source Han Sans SC"/>
              </a:rPr>
              <a:t>、</a:t>
            </a:r>
            <a:r>
              <a:rPr lang="zh-CN" altLang="zh-CN" sz="1600" dirty="0">
                <a:solidFill>
                  <a:schemeClr val="tx1"/>
                </a:solidFill>
                <a:latin typeface="微软雅黑" panose="020B0503020204020204" pitchFamily="34" charset="-122"/>
                <a:ea typeface="微软雅黑" panose="020B0503020204020204" pitchFamily="34" charset="-122"/>
                <a:cs typeface="+mn-ea"/>
              </a:rPr>
              <a:t>非预期性支出</a:t>
            </a:r>
            <a:endParaRPr lang="zh-CN" altLang="en-US" sz="1600" dirty="0">
              <a:solidFill>
                <a:schemeClr val="tx1"/>
              </a:solidFill>
              <a:latin typeface="微软雅黑" panose="020B0503020204020204" pitchFamily="34" charset="-122"/>
              <a:ea typeface="微软雅黑" panose="020B0503020204020204" pitchFamily="34" charset="-122"/>
              <a:cs typeface="+mn-ea"/>
              <a:sym typeface="Source Han Sans SC"/>
            </a:endParaRPr>
          </a:p>
        </p:txBody>
      </p:sp>
      <p:grpSp>
        <p:nvGrpSpPr>
          <p:cNvPr id="7" name="组合 6">
            <a:extLst>
              <a:ext uri="{FF2B5EF4-FFF2-40B4-BE49-F238E27FC236}">
                <a16:creationId xmlns:a16="http://schemas.microsoft.com/office/drawing/2014/main" id="{834FD6BC-28D1-49A4-9EDF-CA051AF9974F}"/>
              </a:ext>
            </a:extLst>
          </p:cNvPr>
          <p:cNvGrpSpPr/>
          <p:nvPr/>
        </p:nvGrpSpPr>
        <p:grpSpPr>
          <a:xfrm>
            <a:off x="7677241" y="4881138"/>
            <a:ext cx="719905" cy="720606"/>
            <a:chOff x="7560481" y="4836608"/>
            <a:chExt cx="719905" cy="720606"/>
          </a:xfrm>
        </p:grpSpPr>
        <p:sp>
          <p:nvSpPr>
            <p:cNvPr id="57" name="Rounded Rectangle 16">
              <a:extLst>
                <a:ext uri="{FF2B5EF4-FFF2-40B4-BE49-F238E27FC236}">
                  <a16:creationId xmlns:a16="http://schemas.microsoft.com/office/drawing/2014/main" id="{5CD578C0-6291-48CB-8B61-70CB55FF8BC6}"/>
                </a:ext>
              </a:extLst>
            </p:cNvPr>
            <p:cNvSpPr>
              <a:spLocks noChangeAspect="1"/>
            </p:cNvSpPr>
            <p:nvPr/>
          </p:nvSpPr>
          <p:spPr>
            <a:xfrm>
              <a:off x="7560481" y="4836608"/>
              <a:ext cx="719905" cy="720606"/>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8" name="Text Placeholder 7">
              <a:extLst>
                <a:ext uri="{FF2B5EF4-FFF2-40B4-BE49-F238E27FC236}">
                  <a16:creationId xmlns:a16="http://schemas.microsoft.com/office/drawing/2014/main" id="{BA93A1EB-6E57-4E5F-9CCC-D51F1E5D1B9C}"/>
                </a:ext>
              </a:extLst>
            </p:cNvPr>
            <p:cNvSpPr txBox="1"/>
            <p:nvPr/>
          </p:nvSpPr>
          <p:spPr>
            <a:xfrm>
              <a:off x="7618204"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04</a:t>
              </a:r>
            </a:p>
          </p:txBody>
        </p:sp>
      </p:grpSp>
      <p:sp>
        <p:nvSpPr>
          <p:cNvPr id="33" name="Text Placeholder 7">
            <a:extLst>
              <a:ext uri="{FF2B5EF4-FFF2-40B4-BE49-F238E27FC236}">
                <a16:creationId xmlns:a16="http://schemas.microsoft.com/office/drawing/2014/main" id="{C688DFE3-22D1-4833-BE8B-06716CE87297}"/>
              </a:ext>
            </a:extLst>
          </p:cNvPr>
          <p:cNvSpPr txBox="1"/>
          <p:nvPr/>
        </p:nvSpPr>
        <p:spPr>
          <a:xfrm>
            <a:off x="1163616" y="1760790"/>
            <a:ext cx="1934319" cy="414523"/>
          </a:xfrm>
          <a:prstGeom prst="rect">
            <a:avLst/>
          </a:prstGeom>
        </p:spPr>
        <p:txBody>
          <a:bodyPr vert="horz" lIns="0" tIns="98497" rIns="0" bIns="98497"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zh-CN" sz="1600" kern="100" dirty="0">
                <a:ea typeface="微软雅黑" panose="020B0503020204020204" pitchFamily="34" charset="-122"/>
                <a:cs typeface="Times New Roman" panose="02020603050405020304" pitchFamily="18" charset="0"/>
              </a:rPr>
              <a:t>销售变化引起的需求</a:t>
            </a:r>
            <a:endParaRPr lang="es-ES_tradnl" sz="1400" b="0" dirty="0">
              <a:solidFill>
                <a:schemeClr val="bg2">
                  <a:lumMod val="10000"/>
                </a:schemeClr>
              </a:solidFill>
              <a:latin typeface="Source Han Sans SC"/>
              <a:cs typeface="+mn-ea"/>
              <a:sym typeface="Source Han Sans SC"/>
            </a:endParaRPr>
          </a:p>
        </p:txBody>
      </p:sp>
      <p:sp>
        <p:nvSpPr>
          <p:cNvPr id="34" name="Text Placeholder 7">
            <a:extLst>
              <a:ext uri="{FF2B5EF4-FFF2-40B4-BE49-F238E27FC236}">
                <a16:creationId xmlns:a16="http://schemas.microsoft.com/office/drawing/2014/main" id="{59DBDFF5-6D0B-496A-91EB-21CFCDBF893B}"/>
              </a:ext>
            </a:extLst>
          </p:cNvPr>
          <p:cNvSpPr txBox="1"/>
          <p:nvPr/>
        </p:nvSpPr>
        <p:spPr>
          <a:xfrm>
            <a:off x="749184" y="4961086"/>
            <a:ext cx="2348751" cy="414523"/>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r>
              <a:rPr lang="zh-CN" altLang="en-US" sz="1600" kern="100" dirty="0">
                <a:ea typeface="微软雅黑" panose="020B0503020204020204" pitchFamily="34" charset="-122"/>
                <a:cs typeface="Times New Roman" panose="02020603050405020304" pitchFamily="18" charset="0"/>
                <a:sym typeface="Source Han Sans SC"/>
              </a:rPr>
              <a:t>负债和分红引起的需求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sp>
        <p:nvSpPr>
          <p:cNvPr id="35" name="Text Placeholder 7">
            <a:extLst>
              <a:ext uri="{FF2B5EF4-FFF2-40B4-BE49-F238E27FC236}">
                <a16:creationId xmlns:a16="http://schemas.microsoft.com/office/drawing/2014/main" id="{D9354683-B1FE-4347-8B44-49F3505C0BAA}"/>
              </a:ext>
            </a:extLst>
          </p:cNvPr>
          <p:cNvSpPr txBox="1"/>
          <p:nvPr/>
        </p:nvSpPr>
        <p:spPr>
          <a:xfrm>
            <a:off x="8938172" y="1760790"/>
            <a:ext cx="2077764" cy="414523"/>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600" kern="100" dirty="0">
                <a:ea typeface="微软雅黑" panose="020B0503020204020204" pitchFamily="34" charset="-122"/>
                <a:cs typeface="Times New Roman" panose="02020603050405020304" pitchFamily="18" charset="0"/>
                <a:sym typeface="Source Han Sans SC"/>
              </a:rPr>
              <a:t>资产变化引起的需求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spTree>
    <p:extLst>
      <p:ext uri="{BB962C8B-B14F-4D97-AF65-F5344CB8AC3E}">
        <p14:creationId xmlns:p14="http://schemas.microsoft.com/office/powerpoint/2010/main" val="340200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55">
                                            <p:txEl>
                                              <p:pRg st="0" end="0"/>
                                            </p:txEl>
                                          </p:spTgt>
                                        </p:tgtEl>
                                        <p:attrNameLst>
                                          <p:attrName>style.visibility</p:attrName>
                                        </p:attrNameLst>
                                      </p:cBhvr>
                                      <p:to>
                                        <p:strVal val="visible"/>
                                      </p:to>
                                    </p:set>
                                    <p:anim calcmode="lin" valueType="num">
                                      <p:cBhvr>
                                        <p:cTn id="10"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55">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56">
                                            <p:txEl>
                                              <p:pRg st="0" end="0"/>
                                            </p:txEl>
                                          </p:spTgt>
                                        </p:tgtEl>
                                        <p:attrNameLst>
                                          <p:attrName>style.visibility</p:attrName>
                                        </p:attrNameLst>
                                      </p:cBhvr>
                                      <p:to>
                                        <p:strVal val="visible"/>
                                      </p:to>
                                    </p:set>
                                    <p:anim calcmode="lin" valueType="num">
                                      <p:cBhvr>
                                        <p:cTn id="15"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6">
                                            <p:txEl>
                                              <p:pRg st="0" end="0"/>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56">
                                            <p:txEl>
                                              <p:pRg st="1" end="1"/>
                                            </p:txEl>
                                          </p:spTgt>
                                        </p:tgtEl>
                                        <p:attrNameLst>
                                          <p:attrName>style.visibility</p:attrName>
                                        </p:attrNameLst>
                                      </p:cBhvr>
                                      <p:to>
                                        <p:strVal val="visible"/>
                                      </p:to>
                                    </p:set>
                                    <p:anim calcmode="lin" valueType="num">
                                      <p:cBhvr>
                                        <p:cTn id="19" dur="500" fill="hold"/>
                                        <p:tgtEl>
                                          <p:spTgt spid="5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6">
                                            <p:txEl>
                                              <p:pRg st="1" end="1"/>
                                            </p:txEl>
                                          </p:spTgt>
                                        </p:tgtEl>
                                        <p:attrNameLst>
                                          <p:attrName>ppt_h</p:attrName>
                                        </p:attrNameLst>
                                      </p:cBhvr>
                                      <p:tavLst>
                                        <p:tav tm="0">
                                          <p:val>
                                            <p:fltVal val="0"/>
                                          </p:val>
                                        </p:tav>
                                        <p:tav tm="100000">
                                          <p:val>
                                            <p:strVal val="#ppt_h"/>
                                          </p:val>
                                        </p:tav>
                                      </p:tavLst>
                                    </p:anim>
                                  </p:childTnLst>
                                </p:cTn>
                              </p:par>
                              <p:par>
                                <p:cTn id="21" presetID="53" presetClass="entr" presetSubtype="16" fill="hold" grpId="0" nodeType="withEffect">
                                  <p:stCondLst>
                                    <p:cond delay="200"/>
                                  </p:stCondLst>
                                  <p:childTnLst>
                                    <p:set>
                                      <p:cBhvr>
                                        <p:cTn id="22" dur="1" fill="hold">
                                          <p:stCondLst>
                                            <p:cond delay="0"/>
                                          </p:stCondLst>
                                        </p:cTn>
                                        <p:tgtEl>
                                          <p:spTgt spid="33">
                                            <p:txEl>
                                              <p:pRg st="0" end="0"/>
                                            </p:txEl>
                                          </p:spTgt>
                                        </p:tgtEl>
                                        <p:attrNameLst>
                                          <p:attrName>style.visibility</p:attrName>
                                        </p:attrNameLst>
                                      </p:cBhvr>
                                      <p:to>
                                        <p:strVal val="visible"/>
                                      </p:to>
                                    </p:set>
                                    <p:anim calcmode="lin" valueType="num">
                                      <p:cBhvr>
                                        <p:cTn id="23"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33">
                                            <p:txEl>
                                              <p:pRg st="0" end="0"/>
                                            </p:txEl>
                                          </p:spTgt>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34">
                                            <p:txEl>
                                              <p:pRg st="0" end="0"/>
                                            </p:txEl>
                                          </p:spTgt>
                                        </p:tgtEl>
                                        <p:attrNameLst>
                                          <p:attrName>style.visibility</p:attrName>
                                        </p:attrNameLst>
                                      </p:cBhvr>
                                      <p:to>
                                        <p:strVal val="visible"/>
                                      </p:to>
                                    </p:set>
                                    <p:anim calcmode="lin" valueType="num">
                                      <p:cBhvr>
                                        <p:cTn id="28"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4">
                                            <p:txEl>
                                              <p:pRg st="0" end="0"/>
                                            </p:txEl>
                                          </p:spTgt>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35">
                                            <p:txEl>
                                              <p:pRg st="0" end="0"/>
                                            </p:txEl>
                                          </p:spTgt>
                                        </p:tgtEl>
                                        <p:attrNameLst>
                                          <p:attrName>style.visibility</p:attrName>
                                        </p:attrNameLst>
                                      </p:cBhvr>
                                      <p:to>
                                        <p:strVal val="visible"/>
                                      </p:to>
                                    </p:set>
                                    <p:anim calcmode="lin" valueType="num">
                                      <p:cBhvr>
                                        <p:cTn id="33"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tmplLst>
          <p:tmpl lvl="1">
            <p:tnLst>
              <p:par>
                <p:cTn presetID="5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2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640520"/>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借款需求分析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1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借款需求与负债结构</a:t>
            </a:r>
          </a:p>
        </p:txBody>
      </p:sp>
    </p:spTree>
    <p:extLst>
      <p:ext uri="{BB962C8B-B14F-4D97-AF65-F5344CB8AC3E}">
        <p14:creationId xmlns:p14="http://schemas.microsoft.com/office/powerpoint/2010/main" val="38909238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9" name="Rectangle 18"/>
            <p:cNvSpPr/>
            <p:nvPr/>
          </p:nvSpPr>
          <p:spPr>
            <a:xfrm>
              <a:off x="1009860" y="402584"/>
              <a:ext cx="451929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借款需求与负债结构</a:t>
              </a:r>
              <a:endParaRPr kumimoji="0" lang="zh-CN" altLang="en-US" sz="2000" b="0" i="0" u="none" strike="noStrike" kern="1200" cap="none" spc="60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63" name="Group 1">
            <a:extLst>
              <a:ext uri="{FF2B5EF4-FFF2-40B4-BE49-F238E27FC236}">
                <a16:creationId xmlns:a16="http://schemas.microsoft.com/office/drawing/2014/main" id="{F1C5A08C-7367-4513-AC40-8B2EFAF708C7}"/>
              </a:ext>
            </a:extLst>
          </p:cNvPr>
          <p:cNvGrpSpPr/>
          <p:nvPr/>
        </p:nvGrpSpPr>
        <p:grpSpPr bwMode="auto">
          <a:xfrm>
            <a:off x="4615947" y="2182782"/>
            <a:ext cx="2932201" cy="2929443"/>
            <a:chOff x="0" y="0"/>
            <a:chExt cx="6753151" cy="6746917"/>
          </a:xfrm>
          <a:effectLst/>
        </p:grpSpPr>
        <p:sp>
          <p:nvSpPr>
            <p:cNvPr id="64" name="AutoShape 2">
              <a:extLst>
                <a:ext uri="{FF2B5EF4-FFF2-40B4-BE49-F238E27FC236}">
                  <a16:creationId xmlns:a16="http://schemas.microsoft.com/office/drawing/2014/main" id="{5392380F-FA5F-4C51-B0FB-285FB7B3DA33}"/>
                </a:ext>
              </a:extLst>
            </p:cNvPr>
            <p:cNvSpPr/>
            <p:nvPr/>
          </p:nvSpPr>
          <p:spPr bwMode="auto">
            <a:xfrm>
              <a:off x="0" y="0"/>
              <a:ext cx="6753151" cy="6746917"/>
            </a:xfrm>
            <a:custGeom>
              <a:avLst/>
              <a:gdLst>
                <a:gd name="T0" fmla="*/ 3376405 w 19777"/>
                <a:gd name="T1" fmla="*/ 3680572 h 19739"/>
                <a:gd name="T2" fmla="*/ 3376405 w 19777"/>
                <a:gd name="T3" fmla="*/ 3680572 h 19739"/>
                <a:gd name="T4" fmla="*/ 3376405 w 19777"/>
                <a:gd name="T5" fmla="*/ 3680572 h 19739"/>
                <a:gd name="T6" fmla="*/ 3376405 w 19777"/>
                <a:gd name="T7" fmla="*/ 3680572 h 197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77" h="19739">
                  <a:moveTo>
                    <a:pt x="17933" y="-1"/>
                  </a:moveTo>
                  <a:lnTo>
                    <a:pt x="15856" y="2079"/>
                  </a:lnTo>
                  <a:cubicBezTo>
                    <a:pt x="11992" y="-899"/>
                    <a:pt x="6427" y="-621"/>
                    <a:pt x="2885" y="2921"/>
                  </a:cubicBezTo>
                  <a:cubicBezTo>
                    <a:pt x="-962" y="6768"/>
                    <a:pt x="-962" y="13006"/>
                    <a:pt x="2885" y="16853"/>
                  </a:cubicBezTo>
                  <a:cubicBezTo>
                    <a:pt x="6733" y="20700"/>
                    <a:pt x="12971" y="20701"/>
                    <a:pt x="16819" y="16853"/>
                  </a:cubicBezTo>
                  <a:cubicBezTo>
                    <a:pt x="20348" y="13324"/>
                    <a:pt x="20637" y="7786"/>
                    <a:pt x="17693" y="3924"/>
                  </a:cubicBezTo>
                  <a:lnTo>
                    <a:pt x="19777" y="1836"/>
                  </a:lnTo>
                  <a:lnTo>
                    <a:pt x="19694" y="76"/>
                  </a:lnTo>
                  <a:lnTo>
                    <a:pt x="17933" y="-1"/>
                  </a:lnTo>
                  <a:close/>
                </a:path>
              </a:pathLst>
            </a:custGeom>
            <a:solidFill>
              <a:srgbClr val="FFC32B"/>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19850" tIns="19850" rIns="19850" bIns="19850"/>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80" b="0" i="0" u="none" strike="noStrike" kern="0" cap="none" spc="0" normalizeH="0" baseline="0" noProof="0">
                <a:ln>
                  <a:noFill/>
                </a:ln>
                <a:solidFill>
                  <a:prstClr val="black"/>
                </a:solidFill>
                <a:effectLst/>
                <a:uLnTx/>
                <a:uFillTx/>
                <a:latin typeface="Source Han Sans SC"/>
                <a:cs typeface="+mn-ea"/>
                <a:sym typeface="Source Han Sans SC"/>
              </a:endParaRPr>
            </a:p>
          </p:txBody>
        </p:sp>
        <p:sp>
          <p:nvSpPr>
            <p:cNvPr id="65" name="AutoShape 3">
              <a:extLst>
                <a:ext uri="{FF2B5EF4-FFF2-40B4-BE49-F238E27FC236}">
                  <a16:creationId xmlns:a16="http://schemas.microsoft.com/office/drawing/2014/main" id="{C20557B5-8A24-4A57-A976-38424E72DB44}"/>
                </a:ext>
              </a:extLst>
            </p:cNvPr>
            <p:cNvSpPr/>
            <p:nvPr/>
          </p:nvSpPr>
          <p:spPr bwMode="auto">
            <a:xfrm>
              <a:off x="244472" y="255591"/>
              <a:ext cx="6251505" cy="6251614"/>
            </a:xfrm>
            <a:custGeom>
              <a:avLst/>
              <a:gdLst>
                <a:gd name="T0" fmla="*/ 3125594 w 19679"/>
                <a:gd name="T1" fmla="*/ 3430938 h 19679"/>
                <a:gd name="T2" fmla="*/ 3125594 w 19679"/>
                <a:gd name="T3" fmla="*/ 3430938 h 19679"/>
                <a:gd name="T4" fmla="*/ 3125594 w 19679"/>
                <a:gd name="T5" fmla="*/ 3430938 h 19679"/>
                <a:gd name="T6" fmla="*/ 3125594 w 19679"/>
                <a:gd name="T7" fmla="*/ 34309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C32B">
                <a:lumMod val="75000"/>
              </a:srgb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80" b="0" i="0" u="none" strike="noStrike" kern="0" cap="none" spc="0" normalizeH="0" baseline="0" noProof="0">
                <a:ln>
                  <a:noFill/>
                </a:ln>
                <a:solidFill>
                  <a:prstClr val="black"/>
                </a:solidFill>
                <a:effectLst/>
                <a:uLnTx/>
                <a:uFillTx/>
                <a:latin typeface="Source Han Sans SC"/>
                <a:cs typeface="+mn-ea"/>
                <a:sym typeface="Source Han Sans SC"/>
              </a:endParaRPr>
            </a:p>
          </p:txBody>
        </p:sp>
        <p:sp>
          <p:nvSpPr>
            <p:cNvPr id="66" name="Line 4">
              <a:extLst>
                <a:ext uri="{FF2B5EF4-FFF2-40B4-BE49-F238E27FC236}">
                  <a16:creationId xmlns:a16="http://schemas.microsoft.com/office/drawing/2014/main" id="{95CF17ED-E6A8-4084-85CB-AA4BEDBB87A8}"/>
                </a:ext>
              </a:extLst>
            </p:cNvPr>
            <p:cNvSpPr>
              <a:spLocks noChangeShapeType="1"/>
            </p:cNvSpPr>
            <p:nvPr/>
          </p:nvSpPr>
          <p:spPr bwMode="auto">
            <a:xfrm flipH="1">
              <a:off x="5526027" y="346077"/>
              <a:ext cx="871527" cy="871543"/>
            </a:xfrm>
            <a:prstGeom prst="line">
              <a:avLst/>
            </a:prstGeom>
            <a:noFill/>
            <a:ln w="63500" cap="flat" cmpd="sng">
              <a:solidFill>
                <a:sysClr val="window" lastClr="FFFFFF"/>
              </a:solidFill>
              <a:prstDash val="solid"/>
              <a:round/>
            </a:ln>
            <a:effectLst/>
          </p:spPr>
          <p:txBody>
            <a:bodyPr lIns="0" tIns="0" rIns="0" bIns="0" anchor="ctr"/>
            <a:lstStyle/>
            <a:p>
              <a:pPr marL="0" marR="0" lvl="0" indent="0" defTabSz="198755" eaLnBrk="1" fontAlgn="auto" latinLnBrk="0" hangingPunct="1">
                <a:lnSpc>
                  <a:spcPct val="100000"/>
                </a:lnSpc>
                <a:spcBef>
                  <a:spcPts val="0"/>
                </a:spcBef>
                <a:spcAft>
                  <a:spcPts val="0"/>
                </a:spcAft>
                <a:buClrTx/>
                <a:buSzTx/>
                <a:buFontTx/>
                <a:buNone/>
                <a:tabLst/>
                <a:defRPr/>
              </a:pPr>
              <a:endParaRPr kumimoji="0" lang="es-ES" sz="520" b="0" i="0" u="none" strike="noStrike" kern="0" cap="none" spc="0" normalizeH="0" baseline="0" noProof="0">
                <a:ln>
                  <a:noFill/>
                </a:ln>
                <a:solidFill>
                  <a:srgbClr val="000000"/>
                </a:solidFill>
                <a:effectLst/>
                <a:uLnTx/>
                <a:uFillTx/>
                <a:latin typeface="Source Han Sans SC"/>
                <a:cs typeface="+mn-ea"/>
                <a:sym typeface="Source Han Sans SC"/>
              </a:endParaRPr>
            </a:p>
          </p:txBody>
        </p:sp>
      </p:grpSp>
      <p:grpSp>
        <p:nvGrpSpPr>
          <p:cNvPr id="67" name="Group 5">
            <a:extLst>
              <a:ext uri="{FF2B5EF4-FFF2-40B4-BE49-F238E27FC236}">
                <a16:creationId xmlns:a16="http://schemas.microsoft.com/office/drawing/2014/main" id="{9F07E6E3-DB53-48F6-945C-2B49F6D3CA5D}"/>
              </a:ext>
            </a:extLst>
          </p:cNvPr>
          <p:cNvGrpSpPr/>
          <p:nvPr/>
        </p:nvGrpSpPr>
        <p:grpSpPr bwMode="auto">
          <a:xfrm>
            <a:off x="4842031" y="2415069"/>
            <a:ext cx="3303034" cy="2471071"/>
            <a:chOff x="-1" y="0"/>
            <a:chExt cx="7608239" cy="5691704"/>
          </a:xfrm>
          <a:effectLst/>
        </p:grpSpPr>
        <p:sp>
          <p:nvSpPr>
            <p:cNvPr id="68" name="AutoShape 6">
              <a:extLst>
                <a:ext uri="{FF2B5EF4-FFF2-40B4-BE49-F238E27FC236}">
                  <a16:creationId xmlns:a16="http://schemas.microsoft.com/office/drawing/2014/main" id="{E4F599D8-2192-4EBE-B19E-11A035E64726}"/>
                </a:ext>
              </a:extLst>
            </p:cNvPr>
            <p:cNvSpPr/>
            <p:nvPr/>
          </p:nvSpPr>
          <p:spPr bwMode="auto">
            <a:xfrm>
              <a:off x="-1" y="0"/>
              <a:ext cx="7608239" cy="5691704"/>
            </a:xfrm>
            <a:custGeom>
              <a:avLst/>
              <a:gdLst>
                <a:gd name="T0" fmla="*/ 3804119 w 20840"/>
                <a:gd name="T1" fmla="*/ 2845714 h 20595"/>
                <a:gd name="T2" fmla="*/ 3804119 w 20840"/>
                <a:gd name="T3" fmla="*/ 2845714 h 20595"/>
                <a:gd name="T4" fmla="*/ 3804119 w 20840"/>
                <a:gd name="T5" fmla="*/ 2845714 h 20595"/>
                <a:gd name="T6" fmla="*/ 3804119 w 20840"/>
                <a:gd name="T7" fmla="*/ 2845714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40" h="20595">
                  <a:moveTo>
                    <a:pt x="7788" y="0"/>
                  </a:moveTo>
                  <a:cubicBezTo>
                    <a:pt x="5795" y="0"/>
                    <a:pt x="3802" y="1004"/>
                    <a:pt x="2281" y="3015"/>
                  </a:cubicBezTo>
                  <a:cubicBezTo>
                    <a:pt x="-760" y="7037"/>
                    <a:pt x="-760" y="13557"/>
                    <a:pt x="2281" y="17578"/>
                  </a:cubicBezTo>
                  <a:cubicBezTo>
                    <a:pt x="5322" y="21600"/>
                    <a:pt x="10254" y="21599"/>
                    <a:pt x="13295" y="17578"/>
                  </a:cubicBezTo>
                  <a:cubicBezTo>
                    <a:pt x="14526" y="15951"/>
                    <a:pt x="15257" y="13915"/>
                    <a:pt x="15492" y="11801"/>
                  </a:cubicBezTo>
                  <a:lnTo>
                    <a:pt x="19726" y="11801"/>
                  </a:lnTo>
                  <a:lnTo>
                    <a:pt x="20839" y="10192"/>
                  </a:lnTo>
                  <a:lnTo>
                    <a:pt x="19726" y="8584"/>
                  </a:lnTo>
                  <a:lnTo>
                    <a:pt x="15466" y="8584"/>
                  </a:lnTo>
                  <a:cubicBezTo>
                    <a:pt x="15207" y="6545"/>
                    <a:pt x="14485" y="4589"/>
                    <a:pt x="13295" y="3015"/>
                  </a:cubicBezTo>
                  <a:cubicBezTo>
                    <a:pt x="11774" y="1004"/>
                    <a:pt x="9781" y="0"/>
                    <a:pt x="7788" y="0"/>
                  </a:cubicBezTo>
                  <a:close/>
                </a:path>
              </a:pathLst>
            </a:custGeom>
            <a:solidFill>
              <a:srgbClr val="26394E"/>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19850" tIns="19850" rIns="19850" bIns="19850"/>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80" b="0" i="0" u="none" strike="noStrike" kern="0" cap="none" spc="0" normalizeH="0" baseline="0" noProof="0">
                <a:ln>
                  <a:noFill/>
                </a:ln>
                <a:solidFill>
                  <a:prstClr val="black"/>
                </a:solidFill>
                <a:effectLst/>
                <a:uLnTx/>
                <a:uFillTx/>
                <a:latin typeface="Source Han Sans SC"/>
                <a:cs typeface="+mn-ea"/>
                <a:sym typeface="Source Han Sans SC"/>
              </a:endParaRPr>
            </a:p>
          </p:txBody>
        </p:sp>
        <p:sp>
          <p:nvSpPr>
            <p:cNvPr id="69" name="AutoShape 7">
              <a:extLst>
                <a:ext uri="{FF2B5EF4-FFF2-40B4-BE49-F238E27FC236}">
                  <a16:creationId xmlns:a16="http://schemas.microsoft.com/office/drawing/2014/main" id="{91D8050A-8282-4AC4-8CA0-8E3DBB3E390A}"/>
                </a:ext>
              </a:extLst>
            </p:cNvPr>
            <p:cNvSpPr/>
            <p:nvPr/>
          </p:nvSpPr>
          <p:spPr bwMode="auto">
            <a:xfrm>
              <a:off x="201637" y="222270"/>
              <a:ext cx="5258449" cy="5258278"/>
            </a:xfrm>
            <a:custGeom>
              <a:avLst/>
              <a:gdLst>
                <a:gd name="T0" fmla="*/ 2629091 w 19679"/>
                <a:gd name="T1" fmla="*/ 2885787 h 19679"/>
                <a:gd name="T2" fmla="*/ 2629091 w 19679"/>
                <a:gd name="T3" fmla="*/ 2885787 h 19679"/>
                <a:gd name="T4" fmla="*/ 2629091 w 19679"/>
                <a:gd name="T5" fmla="*/ 2885787 h 19679"/>
                <a:gd name="T6" fmla="*/ 2629091 w 19679"/>
                <a:gd name="T7" fmla="*/ 288578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26394E">
                <a:lumMod val="75000"/>
              </a:srgb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80" b="0" i="0" u="none" strike="noStrike" kern="0" cap="none" spc="0" normalizeH="0" baseline="0" noProof="0">
                <a:ln>
                  <a:noFill/>
                </a:ln>
                <a:solidFill>
                  <a:prstClr val="black"/>
                </a:solidFill>
                <a:effectLst/>
                <a:uLnTx/>
                <a:uFillTx/>
                <a:latin typeface="Source Han Sans SC"/>
                <a:cs typeface="+mn-ea"/>
                <a:sym typeface="Source Han Sans SC"/>
              </a:endParaRPr>
            </a:p>
          </p:txBody>
        </p:sp>
        <p:sp>
          <p:nvSpPr>
            <p:cNvPr id="70" name="Line 8">
              <a:extLst>
                <a:ext uri="{FF2B5EF4-FFF2-40B4-BE49-F238E27FC236}">
                  <a16:creationId xmlns:a16="http://schemas.microsoft.com/office/drawing/2014/main" id="{0714807A-FCA3-4079-8A02-E142460EA3E4}"/>
                </a:ext>
              </a:extLst>
            </p:cNvPr>
            <p:cNvSpPr>
              <a:spLocks noChangeShapeType="1"/>
            </p:cNvSpPr>
            <p:nvPr/>
          </p:nvSpPr>
          <p:spPr bwMode="auto">
            <a:xfrm flipH="1" flipV="1">
              <a:off x="5418806" y="2806955"/>
              <a:ext cx="1595634" cy="0"/>
            </a:xfrm>
            <a:prstGeom prst="line">
              <a:avLst/>
            </a:prstGeom>
            <a:noFill/>
            <a:ln w="63500" cap="flat" cmpd="sng">
              <a:solidFill>
                <a:sysClr val="window" lastClr="FFFFFF"/>
              </a:solidFill>
              <a:prstDash val="solid"/>
              <a:round/>
            </a:ln>
            <a:effectLst/>
          </p:spPr>
          <p:txBody>
            <a:bodyPr lIns="0" tIns="0" rIns="0" bIns="0" anchor="ctr"/>
            <a:lstStyle/>
            <a:p>
              <a:pPr marL="0" marR="0" lvl="0" indent="0" defTabSz="198755" eaLnBrk="1" fontAlgn="auto" latinLnBrk="0" hangingPunct="1">
                <a:lnSpc>
                  <a:spcPct val="100000"/>
                </a:lnSpc>
                <a:spcBef>
                  <a:spcPts val="0"/>
                </a:spcBef>
                <a:spcAft>
                  <a:spcPts val="0"/>
                </a:spcAft>
                <a:buClrTx/>
                <a:buSzTx/>
                <a:buFontTx/>
                <a:buNone/>
                <a:tabLst/>
                <a:defRPr/>
              </a:pPr>
              <a:endParaRPr kumimoji="0" lang="es-ES" sz="520" b="0" i="0" u="none" strike="noStrike" kern="0" cap="none" spc="0" normalizeH="0" baseline="0" noProof="0">
                <a:ln>
                  <a:noFill/>
                </a:ln>
                <a:solidFill>
                  <a:srgbClr val="000000"/>
                </a:solidFill>
                <a:effectLst/>
                <a:uLnTx/>
                <a:uFillTx/>
                <a:latin typeface="Source Han Sans SC"/>
                <a:cs typeface="+mn-ea"/>
                <a:sym typeface="Source Han Sans SC"/>
              </a:endParaRPr>
            </a:p>
          </p:txBody>
        </p:sp>
      </p:grpSp>
      <p:grpSp>
        <p:nvGrpSpPr>
          <p:cNvPr id="71" name="Group 9">
            <a:extLst>
              <a:ext uri="{FF2B5EF4-FFF2-40B4-BE49-F238E27FC236}">
                <a16:creationId xmlns:a16="http://schemas.microsoft.com/office/drawing/2014/main" id="{DC1633DC-6E96-4E54-BED5-1F4E1F5D72E2}"/>
              </a:ext>
            </a:extLst>
          </p:cNvPr>
          <p:cNvGrpSpPr/>
          <p:nvPr/>
        </p:nvGrpSpPr>
        <p:grpSpPr bwMode="auto">
          <a:xfrm>
            <a:off x="5041234" y="2614271"/>
            <a:ext cx="2502090" cy="2607551"/>
            <a:chOff x="0" y="0"/>
            <a:chExt cx="5763342" cy="6005116"/>
          </a:xfrm>
          <a:effectLst/>
        </p:grpSpPr>
        <p:sp>
          <p:nvSpPr>
            <p:cNvPr id="72" name="AutoShape 10">
              <a:extLst>
                <a:ext uri="{FF2B5EF4-FFF2-40B4-BE49-F238E27FC236}">
                  <a16:creationId xmlns:a16="http://schemas.microsoft.com/office/drawing/2014/main" id="{C4D55F22-D252-4C89-AB3A-2DA5777F2716}"/>
                </a:ext>
              </a:extLst>
            </p:cNvPr>
            <p:cNvSpPr/>
            <p:nvPr/>
          </p:nvSpPr>
          <p:spPr bwMode="auto">
            <a:xfrm>
              <a:off x="0" y="0"/>
              <a:ext cx="5763342" cy="6005116"/>
            </a:xfrm>
            <a:custGeom>
              <a:avLst/>
              <a:gdLst>
                <a:gd name="T0" fmla="*/ 2881532 w 20761"/>
                <a:gd name="T1" fmla="*/ 3002558 h 21600"/>
                <a:gd name="T2" fmla="*/ 2881532 w 20761"/>
                <a:gd name="T3" fmla="*/ 3002558 h 21600"/>
                <a:gd name="T4" fmla="*/ 2881532 w 20761"/>
                <a:gd name="T5" fmla="*/ 3002558 h 21600"/>
                <a:gd name="T6" fmla="*/ 2881532 w 20761"/>
                <a:gd name="T7" fmla="*/ 30025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61" h="21600">
                  <a:moveTo>
                    <a:pt x="8590" y="0"/>
                  </a:moveTo>
                  <a:cubicBezTo>
                    <a:pt x="6391" y="0"/>
                    <a:pt x="4192" y="837"/>
                    <a:pt x="2515" y="2513"/>
                  </a:cubicBezTo>
                  <a:cubicBezTo>
                    <a:pt x="-839" y="5866"/>
                    <a:pt x="-839" y="11302"/>
                    <a:pt x="2515" y="14655"/>
                  </a:cubicBezTo>
                  <a:cubicBezTo>
                    <a:pt x="5245" y="17383"/>
                    <a:pt x="9356" y="17890"/>
                    <a:pt x="12600" y="16178"/>
                  </a:cubicBezTo>
                  <a:lnTo>
                    <a:pt x="18602" y="21600"/>
                  </a:lnTo>
                  <a:lnTo>
                    <a:pt x="20761" y="21395"/>
                  </a:lnTo>
                  <a:lnTo>
                    <a:pt x="20750" y="19230"/>
                  </a:lnTo>
                  <a:lnTo>
                    <a:pt x="15123" y="14145"/>
                  </a:lnTo>
                  <a:cubicBezTo>
                    <a:pt x="18003" y="10772"/>
                    <a:pt x="17854" y="5703"/>
                    <a:pt x="14663" y="2513"/>
                  </a:cubicBezTo>
                  <a:cubicBezTo>
                    <a:pt x="12986" y="837"/>
                    <a:pt x="10788" y="0"/>
                    <a:pt x="8590" y="0"/>
                  </a:cubicBezTo>
                  <a:close/>
                </a:path>
              </a:pathLst>
            </a:custGeom>
            <a:solidFill>
              <a:srgbClr val="FFC32B"/>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19850" tIns="19850" rIns="19850" bIns="19850"/>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80" b="0" i="0" u="none" strike="noStrike" kern="0" cap="none" spc="0" normalizeH="0" baseline="0" noProof="0">
                <a:ln>
                  <a:noFill/>
                </a:ln>
                <a:solidFill>
                  <a:prstClr val="black"/>
                </a:solidFill>
                <a:effectLst/>
                <a:uLnTx/>
                <a:uFillTx/>
                <a:latin typeface="Source Han Sans SC"/>
                <a:cs typeface="+mn-ea"/>
                <a:sym typeface="Source Han Sans SC"/>
              </a:endParaRPr>
            </a:p>
          </p:txBody>
        </p:sp>
        <p:sp>
          <p:nvSpPr>
            <p:cNvPr id="73" name="AutoShape 11">
              <a:extLst>
                <a:ext uri="{FF2B5EF4-FFF2-40B4-BE49-F238E27FC236}">
                  <a16:creationId xmlns:a16="http://schemas.microsoft.com/office/drawing/2014/main" id="{B4A6E35E-ECC1-4C7E-B749-02691C474459}"/>
                </a:ext>
              </a:extLst>
            </p:cNvPr>
            <p:cNvSpPr/>
            <p:nvPr/>
          </p:nvSpPr>
          <p:spPr bwMode="auto">
            <a:xfrm>
              <a:off x="180998" y="225410"/>
              <a:ext cx="4382045" cy="4382798"/>
            </a:xfrm>
            <a:custGeom>
              <a:avLst/>
              <a:gdLst>
                <a:gd name="T0" fmla="*/ 2190911 w 19679"/>
                <a:gd name="T1" fmla="*/ 2405316 h 19679"/>
                <a:gd name="T2" fmla="*/ 2190911 w 19679"/>
                <a:gd name="T3" fmla="*/ 2405316 h 19679"/>
                <a:gd name="T4" fmla="*/ 2190911 w 19679"/>
                <a:gd name="T5" fmla="*/ 2405316 h 19679"/>
                <a:gd name="T6" fmla="*/ 2190911 w 19679"/>
                <a:gd name="T7" fmla="*/ 24053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C32B">
                <a:lumMod val="75000"/>
              </a:srgb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80" b="0" i="0" u="none" strike="noStrike" kern="0" cap="none" spc="0" normalizeH="0" baseline="0" noProof="0">
                <a:ln>
                  <a:noFill/>
                </a:ln>
                <a:solidFill>
                  <a:prstClr val="black"/>
                </a:solidFill>
                <a:effectLst/>
                <a:uLnTx/>
                <a:uFillTx/>
                <a:latin typeface="Source Han Sans SC"/>
                <a:cs typeface="+mn-ea"/>
                <a:sym typeface="Source Han Sans SC"/>
              </a:endParaRPr>
            </a:p>
          </p:txBody>
        </p:sp>
        <p:sp>
          <p:nvSpPr>
            <p:cNvPr id="74" name="Line 12">
              <a:extLst>
                <a:ext uri="{FF2B5EF4-FFF2-40B4-BE49-F238E27FC236}">
                  <a16:creationId xmlns:a16="http://schemas.microsoft.com/office/drawing/2014/main" id="{B5E119B8-FD50-47DC-92AA-9E6184A93051}"/>
                </a:ext>
              </a:extLst>
            </p:cNvPr>
            <p:cNvSpPr>
              <a:spLocks noChangeShapeType="1"/>
            </p:cNvSpPr>
            <p:nvPr/>
          </p:nvSpPr>
          <p:spPr bwMode="auto">
            <a:xfrm flipH="1" flipV="1">
              <a:off x="3735852" y="4101829"/>
              <a:ext cx="1579760" cy="1406432"/>
            </a:xfrm>
            <a:prstGeom prst="line">
              <a:avLst/>
            </a:prstGeom>
            <a:noFill/>
            <a:ln w="63500" cap="flat" cmpd="sng">
              <a:solidFill>
                <a:sysClr val="window" lastClr="FFFFFF"/>
              </a:solidFill>
              <a:prstDash val="solid"/>
              <a:round/>
            </a:ln>
            <a:effectLst/>
          </p:spPr>
          <p:txBody>
            <a:bodyPr lIns="0" tIns="0" rIns="0" bIns="0" anchor="ctr"/>
            <a:lstStyle/>
            <a:p>
              <a:pPr marL="0" marR="0" lvl="0" indent="0" defTabSz="198755" eaLnBrk="1" fontAlgn="auto" latinLnBrk="0" hangingPunct="1">
                <a:lnSpc>
                  <a:spcPct val="100000"/>
                </a:lnSpc>
                <a:spcBef>
                  <a:spcPts val="0"/>
                </a:spcBef>
                <a:spcAft>
                  <a:spcPts val="0"/>
                </a:spcAft>
                <a:buClrTx/>
                <a:buSzTx/>
                <a:buFontTx/>
                <a:buNone/>
                <a:tabLst/>
                <a:defRPr/>
              </a:pPr>
              <a:endParaRPr kumimoji="0" lang="es-ES" sz="520" b="0" i="0" u="none" strike="noStrike" kern="0" cap="none" spc="0" normalizeH="0" baseline="0" noProof="0">
                <a:ln>
                  <a:noFill/>
                </a:ln>
                <a:solidFill>
                  <a:srgbClr val="000000"/>
                </a:solidFill>
                <a:effectLst/>
                <a:uLnTx/>
                <a:uFillTx/>
                <a:latin typeface="Source Han Sans SC"/>
                <a:cs typeface="+mn-ea"/>
                <a:sym typeface="Source Han Sans SC"/>
              </a:endParaRPr>
            </a:p>
          </p:txBody>
        </p:sp>
      </p:grpSp>
      <p:grpSp>
        <p:nvGrpSpPr>
          <p:cNvPr id="75" name="Group 13">
            <a:extLst>
              <a:ext uri="{FF2B5EF4-FFF2-40B4-BE49-F238E27FC236}">
                <a16:creationId xmlns:a16="http://schemas.microsoft.com/office/drawing/2014/main" id="{35E79F65-8758-4E16-9A93-B81F981AEA70}"/>
              </a:ext>
            </a:extLst>
          </p:cNvPr>
          <p:cNvGrpSpPr/>
          <p:nvPr/>
        </p:nvGrpSpPr>
        <p:grpSpPr bwMode="auto">
          <a:xfrm>
            <a:off x="4630422" y="2813473"/>
            <a:ext cx="2327702" cy="2406969"/>
            <a:chOff x="0" y="0"/>
            <a:chExt cx="5362063" cy="5542360"/>
          </a:xfrm>
          <a:effectLst/>
        </p:grpSpPr>
        <p:sp>
          <p:nvSpPr>
            <p:cNvPr id="76" name="AutoShape 14">
              <a:extLst>
                <a:ext uri="{FF2B5EF4-FFF2-40B4-BE49-F238E27FC236}">
                  <a16:creationId xmlns:a16="http://schemas.microsoft.com/office/drawing/2014/main" id="{3AB08337-D207-4F0E-BE77-F94F4A677619}"/>
                </a:ext>
              </a:extLst>
            </p:cNvPr>
            <p:cNvSpPr/>
            <p:nvPr/>
          </p:nvSpPr>
          <p:spPr bwMode="auto">
            <a:xfrm>
              <a:off x="0" y="0"/>
              <a:ext cx="5362063" cy="5542360"/>
            </a:xfrm>
            <a:custGeom>
              <a:avLst/>
              <a:gdLst>
                <a:gd name="T0" fmla="*/ 2680903 w 20853"/>
                <a:gd name="T1" fmla="*/ 2771180 h 21600"/>
                <a:gd name="T2" fmla="*/ 2680903 w 20853"/>
                <a:gd name="T3" fmla="*/ 2771180 h 21600"/>
                <a:gd name="T4" fmla="*/ 2680903 w 20853"/>
                <a:gd name="T5" fmla="*/ 2771180 h 21600"/>
                <a:gd name="T6" fmla="*/ 2680903 w 20853"/>
                <a:gd name="T7" fmla="*/ 277118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53" h="21600">
                  <a:moveTo>
                    <a:pt x="13197" y="0"/>
                  </a:moveTo>
                  <a:cubicBezTo>
                    <a:pt x="11238" y="0"/>
                    <a:pt x="9279" y="749"/>
                    <a:pt x="7784" y="2248"/>
                  </a:cubicBezTo>
                  <a:cubicBezTo>
                    <a:pt x="5095" y="4946"/>
                    <a:pt x="4835" y="9149"/>
                    <a:pt x="6985" y="12149"/>
                  </a:cubicBezTo>
                  <a:lnTo>
                    <a:pt x="0" y="19149"/>
                  </a:lnTo>
                  <a:lnTo>
                    <a:pt x="104" y="21493"/>
                  </a:lnTo>
                  <a:lnTo>
                    <a:pt x="2444" y="21600"/>
                  </a:lnTo>
                  <a:lnTo>
                    <a:pt x="9583" y="14446"/>
                  </a:lnTo>
                  <a:cubicBezTo>
                    <a:pt x="12480" y="16005"/>
                    <a:pt x="16165" y="15560"/>
                    <a:pt x="18610" y="13108"/>
                  </a:cubicBezTo>
                  <a:cubicBezTo>
                    <a:pt x="21599" y="10109"/>
                    <a:pt x="21599" y="5247"/>
                    <a:pt x="18610" y="2248"/>
                  </a:cubicBezTo>
                  <a:cubicBezTo>
                    <a:pt x="17115" y="749"/>
                    <a:pt x="15156" y="0"/>
                    <a:pt x="13197" y="0"/>
                  </a:cubicBezTo>
                  <a:close/>
                </a:path>
              </a:pathLst>
            </a:custGeom>
            <a:solidFill>
              <a:srgbClr val="26394E"/>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19850" tIns="19850" rIns="19850" bIns="19850"/>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80" b="0" i="0" u="none" strike="noStrike" kern="0" cap="none" spc="0" normalizeH="0" baseline="0" noProof="0">
                <a:ln>
                  <a:noFill/>
                </a:ln>
                <a:solidFill>
                  <a:prstClr val="black"/>
                </a:solidFill>
                <a:effectLst/>
                <a:uLnTx/>
                <a:uFillTx/>
                <a:latin typeface="Source Han Sans SC"/>
                <a:cs typeface="+mn-ea"/>
                <a:sym typeface="Source Han Sans SC"/>
              </a:endParaRPr>
            </a:p>
          </p:txBody>
        </p:sp>
        <p:sp>
          <p:nvSpPr>
            <p:cNvPr id="77" name="AutoShape 15">
              <a:extLst>
                <a:ext uri="{FF2B5EF4-FFF2-40B4-BE49-F238E27FC236}">
                  <a16:creationId xmlns:a16="http://schemas.microsoft.com/office/drawing/2014/main" id="{6540E420-D547-4B12-9DB1-14D4BDCD4AAA}"/>
                </a:ext>
              </a:extLst>
            </p:cNvPr>
            <p:cNvSpPr/>
            <p:nvPr/>
          </p:nvSpPr>
          <p:spPr bwMode="auto">
            <a:xfrm>
              <a:off x="1611636" y="193632"/>
              <a:ext cx="3536074" cy="3536191"/>
            </a:xfrm>
            <a:custGeom>
              <a:avLst/>
              <a:gdLst>
                <a:gd name="T0" fmla="*/ 1767947 w 19679"/>
                <a:gd name="T1" fmla="*/ 1940691 h 19679"/>
                <a:gd name="T2" fmla="*/ 1767947 w 19679"/>
                <a:gd name="T3" fmla="*/ 1940691 h 19679"/>
                <a:gd name="T4" fmla="*/ 1767947 w 19679"/>
                <a:gd name="T5" fmla="*/ 1940691 h 19679"/>
                <a:gd name="T6" fmla="*/ 1767947 w 19679"/>
                <a:gd name="T7" fmla="*/ 194069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26394E">
                <a:lumMod val="60000"/>
                <a:lumOff val="40000"/>
              </a:srgb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80" b="0" i="0" u="none" strike="noStrike" kern="0" cap="none" spc="0" normalizeH="0" baseline="0" noProof="0">
                <a:ln>
                  <a:noFill/>
                </a:ln>
                <a:solidFill>
                  <a:prstClr val="black"/>
                </a:solidFill>
                <a:effectLst/>
                <a:uLnTx/>
                <a:uFillTx/>
                <a:latin typeface="Source Han Sans SC"/>
                <a:cs typeface="+mn-ea"/>
                <a:sym typeface="Source Han Sans SC"/>
              </a:endParaRPr>
            </a:p>
          </p:txBody>
        </p:sp>
        <p:sp>
          <p:nvSpPr>
            <p:cNvPr id="78" name="Line 16">
              <a:extLst>
                <a:ext uri="{FF2B5EF4-FFF2-40B4-BE49-F238E27FC236}">
                  <a16:creationId xmlns:a16="http://schemas.microsoft.com/office/drawing/2014/main" id="{0324DDF8-DB81-4BF7-82D4-C5138DFBB757}"/>
                </a:ext>
              </a:extLst>
            </p:cNvPr>
            <p:cNvSpPr>
              <a:spLocks noChangeShapeType="1"/>
            </p:cNvSpPr>
            <p:nvPr/>
          </p:nvSpPr>
          <p:spPr bwMode="auto">
            <a:xfrm flipV="1">
              <a:off x="369961" y="3271135"/>
              <a:ext cx="1906971" cy="1906179"/>
            </a:xfrm>
            <a:prstGeom prst="line">
              <a:avLst/>
            </a:prstGeom>
            <a:noFill/>
            <a:ln w="63500" cap="flat" cmpd="sng">
              <a:solidFill>
                <a:sysClr val="window" lastClr="FFFFFF"/>
              </a:solidFill>
              <a:prstDash val="solid"/>
              <a:round/>
            </a:ln>
            <a:effectLst/>
          </p:spPr>
          <p:txBody>
            <a:bodyPr lIns="0" tIns="0" rIns="0" bIns="0" anchor="ctr"/>
            <a:lstStyle/>
            <a:p>
              <a:pPr marL="0" marR="0" lvl="0" indent="0" defTabSz="198755" eaLnBrk="1" fontAlgn="auto" latinLnBrk="0" hangingPunct="1">
                <a:lnSpc>
                  <a:spcPct val="100000"/>
                </a:lnSpc>
                <a:spcBef>
                  <a:spcPts val="0"/>
                </a:spcBef>
                <a:spcAft>
                  <a:spcPts val="0"/>
                </a:spcAft>
                <a:buClrTx/>
                <a:buSzTx/>
                <a:buFontTx/>
                <a:buNone/>
                <a:tabLst/>
                <a:defRPr/>
              </a:pPr>
              <a:endParaRPr kumimoji="0" lang="es-ES" sz="520" b="0" i="0" u="none" strike="noStrike" kern="0" cap="none" spc="0" normalizeH="0" baseline="0" noProof="0">
                <a:ln>
                  <a:noFill/>
                </a:ln>
                <a:solidFill>
                  <a:srgbClr val="000000"/>
                </a:solidFill>
                <a:effectLst/>
                <a:uLnTx/>
                <a:uFillTx/>
                <a:latin typeface="Source Han Sans SC"/>
                <a:cs typeface="+mn-ea"/>
                <a:sym typeface="Source Han Sans SC"/>
              </a:endParaRPr>
            </a:p>
          </p:txBody>
        </p:sp>
      </p:grpSp>
      <p:grpSp>
        <p:nvGrpSpPr>
          <p:cNvPr id="79" name="Group 17">
            <a:extLst>
              <a:ext uri="{FF2B5EF4-FFF2-40B4-BE49-F238E27FC236}">
                <a16:creationId xmlns:a16="http://schemas.microsoft.com/office/drawing/2014/main" id="{2463FBD9-D68F-4193-8C2E-EEF37C78A3AE}"/>
              </a:ext>
            </a:extLst>
          </p:cNvPr>
          <p:cNvGrpSpPr/>
          <p:nvPr/>
        </p:nvGrpSpPr>
        <p:grpSpPr bwMode="auto">
          <a:xfrm>
            <a:off x="4022477" y="3017501"/>
            <a:ext cx="2732310" cy="1303430"/>
            <a:chOff x="0" y="-1"/>
            <a:chExt cx="6292395" cy="3002312"/>
          </a:xfrm>
        </p:grpSpPr>
        <p:sp>
          <p:nvSpPr>
            <p:cNvPr id="80" name="AutoShape 18">
              <a:extLst>
                <a:ext uri="{FF2B5EF4-FFF2-40B4-BE49-F238E27FC236}">
                  <a16:creationId xmlns:a16="http://schemas.microsoft.com/office/drawing/2014/main" id="{FB182DC3-F67A-4F89-98ED-46E0B102B883}"/>
                </a:ext>
              </a:extLst>
            </p:cNvPr>
            <p:cNvSpPr/>
            <p:nvPr/>
          </p:nvSpPr>
          <p:spPr bwMode="auto">
            <a:xfrm>
              <a:off x="0" y="-1"/>
              <a:ext cx="6292395" cy="3002312"/>
            </a:xfrm>
            <a:custGeom>
              <a:avLst/>
              <a:gdLst>
                <a:gd name="T0" fmla="*/ 3146048 w 21109"/>
                <a:gd name="T1" fmla="*/ 1501083 h 20595"/>
                <a:gd name="T2" fmla="*/ 3146048 w 21109"/>
                <a:gd name="T3" fmla="*/ 1501083 h 20595"/>
                <a:gd name="T4" fmla="*/ 3146048 w 21109"/>
                <a:gd name="T5" fmla="*/ 1501083 h 20595"/>
                <a:gd name="T6" fmla="*/ 3146048 w 21109"/>
                <a:gd name="T7" fmla="*/ 1501083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9" h="20595">
                  <a:moveTo>
                    <a:pt x="16077" y="0"/>
                  </a:moveTo>
                  <a:cubicBezTo>
                    <a:pt x="14790" y="0"/>
                    <a:pt x="13502" y="1005"/>
                    <a:pt x="12520" y="3016"/>
                  </a:cubicBezTo>
                  <a:cubicBezTo>
                    <a:pt x="11895" y="4295"/>
                    <a:pt x="11470" y="5826"/>
                    <a:pt x="11243" y="7451"/>
                  </a:cubicBezTo>
                  <a:lnTo>
                    <a:pt x="1363" y="7451"/>
                  </a:lnTo>
                  <a:lnTo>
                    <a:pt x="0" y="10500"/>
                  </a:lnTo>
                  <a:lnTo>
                    <a:pt x="1363" y="13549"/>
                  </a:lnTo>
                  <a:lnTo>
                    <a:pt x="11308" y="13549"/>
                  </a:lnTo>
                  <a:cubicBezTo>
                    <a:pt x="11547" y="15021"/>
                    <a:pt x="11947" y="16407"/>
                    <a:pt x="12520" y="17578"/>
                  </a:cubicBezTo>
                  <a:cubicBezTo>
                    <a:pt x="14485" y="21599"/>
                    <a:pt x="17670" y="21599"/>
                    <a:pt x="19635" y="17578"/>
                  </a:cubicBezTo>
                  <a:cubicBezTo>
                    <a:pt x="21599" y="13557"/>
                    <a:pt x="21600" y="7037"/>
                    <a:pt x="19635" y="3016"/>
                  </a:cubicBezTo>
                  <a:cubicBezTo>
                    <a:pt x="18652" y="1005"/>
                    <a:pt x="17365" y="0"/>
                    <a:pt x="16077" y="0"/>
                  </a:cubicBezTo>
                  <a:close/>
                </a:path>
              </a:pathLst>
            </a:custGeom>
            <a:solidFill>
              <a:srgbClr val="FFC32B"/>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19850" tIns="19850" rIns="19850" bIns="19850"/>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80" b="0" i="0" u="none" strike="noStrike" kern="0" cap="none" spc="0" normalizeH="0" baseline="0" noProof="0">
                <a:ln>
                  <a:noFill/>
                </a:ln>
                <a:solidFill>
                  <a:prstClr val="black"/>
                </a:solidFill>
                <a:effectLst/>
                <a:uLnTx/>
                <a:uFillTx/>
                <a:latin typeface="Source Han Sans SC"/>
                <a:cs typeface="+mn-ea"/>
                <a:sym typeface="Source Han Sans SC"/>
              </a:endParaRPr>
            </a:p>
          </p:txBody>
        </p:sp>
        <p:sp>
          <p:nvSpPr>
            <p:cNvPr id="81" name="AutoShape 19">
              <a:extLst>
                <a:ext uri="{FF2B5EF4-FFF2-40B4-BE49-F238E27FC236}">
                  <a16:creationId xmlns:a16="http://schemas.microsoft.com/office/drawing/2014/main" id="{DC08DDA1-07CE-46B3-9F12-73B94C51DC53}"/>
                </a:ext>
              </a:extLst>
            </p:cNvPr>
            <p:cNvSpPr/>
            <p:nvPr/>
          </p:nvSpPr>
          <p:spPr bwMode="auto">
            <a:xfrm>
              <a:off x="3562093" y="263555"/>
              <a:ext cx="2481082" cy="2481551"/>
            </a:xfrm>
            <a:custGeom>
              <a:avLst/>
              <a:gdLst>
                <a:gd name="T0" fmla="*/ 1240478 w 19679"/>
                <a:gd name="T1" fmla="*/ 1361896 h 19679"/>
                <a:gd name="T2" fmla="*/ 1240478 w 19679"/>
                <a:gd name="T3" fmla="*/ 1361896 h 19679"/>
                <a:gd name="T4" fmla="*/ 1240478 w 19679"/>
                <a:gd name="T5" fmla="*/ 1361896 h 19679"/>
                <a:gd name="T6" fmla="*/ 1240478 w 19679"/>
                <a:gd name="T7" fmla="*/ 136189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C32B">
                <a:lumMod val="75000"/>
              </a:srgbClr>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80" b="0" i="0" u="none" strike="noStrike" kern="0" cap="none" spc="0" normalizeH="0" baseline="0" noProof="0">
                <a:ln>
                  <a:noFill/>
                </a:ln>
                <a:solidFill>
                  <a:prstClr val="black"/>
                </a:solidFill>
                <a:effectLst/>
                <a:uLnTx/>
                <a:uFillTx/>
                <a:latin typeface="Source Han Sans SC"/>
                <a:cs typeface="+mn-ea"/>
                <a:sym typeface="Source Han Sans SC"/>
              </a:endParaRPr>
            </a:p>
          </p:txBody>
        </p:sp>
        <p:sp>
          <p:nvSpPr>
            <p:cNvPr id="82" name="Line 20">
              <a:extLst>
                <a:ext uri="{FF2B5EF4-FFF2-40B4-BE49-F238E27FC236}">
                  <a16:creationId xmlns:a16="http://schemas.microsoft.com/office/drawing/2014/main" id="{5ED0C6DE-B28E-46C0-BF71-928D550F06A7}"/>
                </a:ext>
              </a:extLst>
            </p:cNvPr>
            <p:cNvSpPr>
              <a:spLocks noChangeShapeType="1"/>
            </p:cNvSpPr>
            <p:nvPr/>
          </p:nvSpPr>
          <p:spPr bwMode="auto">
            <a:xfrm>
              <a:off x="541298" y="1522588"/>
              <a:ext cx="3131912" cy="0"/>
            </a:xfrm>
            <a:prstGeom prst="line">
              <a:avLst/>
            </a:prstGeom>
            <a:noFill/>
            <a:ln w="63500" cap="flat" cmpd="sng">
              <a:solidFill>
                <a:sysClr val="window" lastClr="FFFFFF"/>
              </a:solidFill>
              <a:prstDash val="solid"/>
              <a:round/>
            </a:ln>
            <a:effectLst/>
          </p:spPr>
          <p:txBody>
            <a:bodyPr lIns="0" tIns="0" rIns="0" bIns="0" anchor="ctr"/>
            <a:lstStyle/>
            <a:p>
              <a:pPr marL="0" marR="0" lvl="0" indent="0" defTabSz="198755" eaLnBrk="1" fontAlgn="auto" latinLnBrk="0" hangingPunct="1">
                <a:lnSpc>
                  <a:spcPct val="100000"/>
                </a:lnSpc>
                <a:spcBef>
                  <a:spcPts val="0"/>
                </a:spcBef>
                <a:spcAft>
                  <a:spcPts val="0"/>
                </a:spcAft>
                <a:buClrTx/>
                <a:buSzTx/>
                <a:buFontTx/>
                <a:buNone/>
                <a:tabLst/>
                <a:defRPr/>
              </a:pPr>
              <a:endParaRPr kumimoji="0" lang="es-ES" sz="520" b="0" i="0" u="none" strike="noStrike" kern="0" cap="none" spc="0" normalizeH="0" baseline="0" noProof="0">
                <a:ln>
                  <a:noFill/>
                </a:ln>
                <a:solidFill>
                  <a:srgbClr val="000000"/>
                </a:solidFill>
                <a:effectLst/>
                <a:uLnTx/>
                <a:uFillTx/>
                <a:latin typeface="Source Han Sans SC"/>
                <a:cs typeface="+mn-ea"/>
                <a:sym typeface="Source Han Sans SC"/>
              </a:endParaRPr>
            </a:p>
          </p:txBody>
        </p:sp>
      </p:grpSp>
      <p:grpSp>
        <p:nvGrpSpPr>
          <p:cNvPr id="83" name="Group 21">
            <a:extLst>
              <a:ext uri="{FF2B5EF4-FFF2-40B4-BE49-F238E27FC236}">
                <a16:creationId xmlns:a16="http://schemas.microsoft.com/office/drawing/2014/main" id="{9D36A2E5-E61C-4060-99ED-4AFAE12C3BF3}"/>
              </a:ext>
            </a:extLst>
          </p:cNvPr>
          <p:cNvGrpSpPr/>
          <p:nvPr/>
        </p:nvGrpSpPr>
        <p:grpSpPr bwMode="auto">
          <a:xfrm>
            <a:off x="4629733" y="2179334"/>
            <a:ext cx="1925162" cy="1941015"/>
            <a:chOff x="0" y="0"/>
            <a:chExt cx="4433297" cy="4470884"/>
          </a:xfrm>
          <a:effectLst/>
        </p:grpSpPr>
        <p:sp>
          <p:nvSpPr>
            <p:cNvPr id="84" name="AutoShape 22">
              <a:extLst>
                <a:ext uri="{FF2B5EF4-FFF2-40B4-BE49-F238E27FC236}">
                  <a16:creationId xmlns:a16="http://schemas.microsoft.com/office/drawing/2014/main" id="{E6EA4BEB-04F4-4A49-8F3D-DBAAB4DF7933}"/>
                </a:ext>
              </a:extLst>
            </p:cNvPr>
            <p:cNvSpPr/>
            <p:nvPr/>
          </p:nvSpPr>
          <p:spPr bwMode="auto">
            <a:xfrm>
              <a:off x="0" y="0"/>
              <a:ext cx="4433297" cy="4470884"/>
            </a:xfrm>
            <a:custGeom>
              <a:avLst/>
              <a:gdLst>
                <a:gd name="T0" fmla="*/ 2216544 w 21117"/>
                <a:gd name="T1" fmla="*/ 2235336 h 21121"/>
                <a:gd name="T2" fmla="*/ 2216544 w 21117"/>
                <a:gd name="T3" fmla="*/ 2235336 h 21121"/>
                <a:gd name="T4" fmla="*/ 2216544 w 21117"/>
                <a:gd name="T5" fmla="*/ 2235336 h 21121"/>
                <a:gd name="T6" fmla="*/ 2216544 w 21117"/>
                <a:gd name="T7" fmla="*/ 2235336 h 21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17" h="21121">
                  <a:moveTo>
                    <a:pt x="2994" y="0"/>
                  </a:moveTo>
                  <a:lnTo>
                    <a:pt x="128" y="127"/>
                  </a:lnTo>
                  <a:lnTo>
                    <a:pt x="0" y="2969"/>
                  </a:lnTo>
                  <a:lnTo>
                    <a:pt x="11559" y="14434"/>
                  </a:lnTo>
                  <a:cubicBezTo>
                    <a:pt x="10874" y="16192"/>
                    <a:pt x="11241" y="18263"/>
                    <a:pt x="12671" y="19682"/>
                  </a:cubicBezTo>
                  <a:cubicBezTo>
                    <a:pt x="14603" y="21600"/>
                    <a:pt x="17735" y="21599"/>
                    <a:pt x="19667" y="19682"/>
                  </a:cubicBezTo>
                  <a:cubicBezTo>
                    <a:pt x="21600" y="17764"/>
                    <a:pt x="21599" y="14653"/>
                    <a:pt x="19667" y="12735"/>
                  </a:cubicBezTo>
                  <a:cubicBezTo>
                    <a:pt x="18305" y="11383"/>
                    <a:pt x="16347" y="10989"/>
                    <a:pt x="14633" y="11543"/>
                  </a:cubicBezTo>
                  <a:lnTo>
                    <a:pt x="2994" y="0"/>
                  </a:lnTo>
                  <a:close/>
                </a:path>
              </a:pathLst>
            </a:custGeom>
            <a:solidFill>
              <a:srgbClr val="26394E"/>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19850" tIns="19850" rIns="19850" bIns="19850"/>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80" b="0" i="0" u="none" strike="noStrike" kern="0" cap="none" spc="0" normalizeH="0" baseline="0" noProof="0">
                <a:ln>
                  <a:noFill/>
                </a:ln>
                <a:solidFill>
                  <a:prstClr val="black"/>
                </a:solidFill>
                <a:effectLst/>
                <a:uLnTx/>
                <a:uFillTx/>
                <a:latin typeface="Source Han Sans SC"/>
                <a:cs typeface="+mn-ea"/>
                <a:sym typeface="Source Han Sans SC"/>
              </a:endParaRPr>
            </a:p>
          </p:txBody>
        </p:sp>
        <p:sp>
          <p:nvSpPr>
            <p:cNvPr id="85" name="AutoShape 23">
              <a:extLst>
                <a:ext uri="{FF2B5EF4-FFF2-40B4-BE49-F238E27FC236}">
                  <a16:creationId xmlns:a16="http://schemas.microsoft.com/office/drawing/2014/main" id="{245DE4A9-E8D5-4518-AF9A-3C7234FA7A9E}"/>
                </a:ext>
              </a:extLst>
            </p:cNvPr>
            <p:cNvSpPr/>
            <p:nvPr/>
          </p:nvSpPr>
          <p:spPr bwMode="auto">
            <a:xfrm>
              <a:off x="2771406" y="2835582"/>
              <a:ext cx="1196815" cy="1197105"/>
            </a:xfrm>
            <a:custGeom>
              <a:avLst/>
              <a:gdLst>
                <a:gd name="T0" fmla="*/ 598377 w 19679"/>
                <a:gd name="T1" fmla="*/ 656981 h 19679"/>
                <a:gd name="T2" fmla="*/ 598377 w 19679"/>
                <a:gd name="T3" fmla="*/ 656981 h 19679"/>
                <a:gd name="T4" fmla="*/ 598377 w 19679"/>
                <a:gd name="T5" fmla="*/ 656981 h 19679"/>
                <a:gd name="T6" fmla="*/ 598377 w 19679"/>
                <a:gd name="T7" fmla="*/ 65698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26394E">
                <a:lumMod val="60000"/>
                <a:lumOff val="40000"/>
              </a:srgbClr>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80" b="0" i="0" u="none" strike="noStrike" kern="0" cap="none" spc="0" normalizeH="0" baseline="0" noProof="0">
                <a:ln>
                  <a:noFill/>
                </a:ln>
                <a:solidFill>
                  <a:prstClr val="black"/>
                </a:solidFill>
                <a:effectLst/>
                <a:uLnTx/>
                <a:uFillTx/>
                <a:latin typeface="Source Han Sans SC"/>
                <a:cs typeface="+mn-ea"/>
                <a:sym typeface="Source Han Sans SC"/>
              </a:endParaRPr>
            </a:p>
          </p:txBody>
        </p:sp>
        <p:sp>
          <p:nvSpPr>
            <p:cNvPr id="86" name="Line 24">
              <a:extLst>
                <a:ext uri="{FF2B5EF4-FFF2-40B4-BE49-F238E27FC236}">
                  <a16:creationId xmlns:a16="http://schemas.microsoft.com/office/drawing/2014/main" id="{4E472820-D0E6-452F-8BFC-343C3897B6EF}"/>
                </a:ext>
              </a:extLst>
            </p:cNvPr>
            <p:cNvSpPr>
              <a:spLocks noChangeShapeType="1"/>
            </p:cNvSpPr>
            <p:nvPr/>
          </p:nvSpPr>
          <p:spPr bwMode="auto">
            <a:xfrm flipH="1" flipV="1">
              <a:off x="430156" y="446134"/>
              <a:ext cx="2963466" cy="2962597"/>
            </a:xfrm>
            <a:prstGeom prst="line">
              <a:avLst/>
            </a:prstGeom>
            <a:noFill/>
            <a:ln w="63500" cap="flat" cmpd="sng">
              <a:solidFill>
                <a:sysClr val="window" lastClr="FFFFFF"/>
              </a:solidFill>
              <a:prstDash val="solid"/>
              <a:round/>
            </a:ln>
            <a:effectLst/>
          </p:spPr>
          <p:txBody>
            <a:bodyPr lIns="0" tIns="0" rIns="0" bIns="0" anchor="ctr"/>
            <a:lstStyle/>
            <a:p>
              <a:pPr marL="0" marR="0" lvl="0" indent="0" defTabSz="198755" eaLnBrk="1" fontAlgn="auto" latinLnBrk="0" hangingPunct="1">
                <a:lnSpc>
                  <a:spcPct val="100000"/>
                </a:lnSpc>
                <a:spcBef>
                  <a:spcPts val="0"/>
                </a:spcBef>
                <a:spcAft>
                  <a:spcPts val="0"/>
                </a:spcAft>
                <a:buClrTx/>
                <a:buSzTx/>
                <a:buFontTx/>
                <a:buNone/>
                <a:tabLst/>
                <a:defRPr/>
              </a:pPr>
              <a:endParaRPr kumimoji="0" lang="es-ES" sz="520" b="0" i="0" u="none" strike="noStrike" kern="0" cap="none" spc="0" normalizeH="0" baseline="0" noProof="0">
                <a:ln>
                  <a:noFill/>
                </a:ln>
                <a:solidFill>
                  <a:srgbClr val="000000"/>
                </a:solidFill>
                <a:effectLst/>
                <a:uLnTx/>
                <a:uFillTx/>
                <a:latin typeface="Source Han Sans SC"/>
                <a:cs typeface="+mn-ea"/>
                <a:sym typeface="Source Han Sans SC"/>
              </a:endParaRPr>
            </a:p>
          </p:txBody>
        </p:sp>
      </p:grpSp>
      <p:sp>
        <p:nvSpPr>
          <p:cNvPr id="88" name="AutoShape 30">
            <a:extLst>
              <a:ext uri="{FF2B5EF4-FFF2-40B4-BE49-F238E27FC236}">
                <a16:creationId xmlns:a16="http://schemas.microsoft.com/office/drawing/2014/main" id="{969FBE5C-8D05-47E2-A591-49AA118D5074}"/>
              </a:ext>
            </a:extLst>
          </p:cNvPr>
          <p:cNvSpPr/>
          <p:nvPr/>
        </p:nvSpPr>
        <p:spPr bwMode="auto">
          <a:xfrm>
            <a:off x="8403481" y="1936728"/>
            <a:ext cx="2450485" cy="4281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6542" tIns="16542" rIns="16542" bIns="1654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r>
              <a:rPr lang="zh-CN" altLang="en-US" sz="1800" kern="100" dirty="0">
                <a:solidFill>
                  <a:schemeClr val="accent1"/>
                </a:solidFill>
                <a:latin typeface="Lato Regular"/>
                <a:ea typeface="微软雅黑" panose="020B0503020204020204" pitchFamily="34" charset="-122"/>
                <a:cs typeface="Times New Roman" panose="02020603050405020304" pitchFamily="18" charset="0"/>
                <a:sym typeface="Source Han Sans SC"/>
              </a:rPr>
              <a:t>固定资产重置或扩张</a:t>
            </a:r>
            <a:endParaRPr lang="es-ES" altLang="zh-CN" sz="1800" kern="100" dirty="0">
              <a:solidFill>
                <a:schemeClr val="accent1"/>
              </a:solidFill>
              <a:latin typeface="Lato Regular"/>
              <a:ea typeface="微软雅黑" panose="020B0503020204020204" pitchFamily="34" charset="-122"/>
              <a:cs typeface="Times New Roman" panose="02020603050405020304" pitchFamily="18" charset="0"/>
              <a:sym typeface="Source Han Sans SC"/>
            </a:endParaRPr>
          </a:p>
        </p:txBody>
      </p:sp>
      <p:sp>
        <p:nvSpPr>
          <p:cNvPr id="89" name="AutoShape 31">
            <a:extLst>
              <a:ext uri="{FF2B5EF4-FFF2-40B4-BE49-F238E27FC236}">
                <a16:creationId xmlns:a16="http://schemas.microsoft.com/office/drawing/2014/main" id="{E272B488-736D-4663-A418-14FA93AA6C2C}"/>
              </a:ext>
            </a:extLst>
          </p:cNvPr>
          <p:cNvSpPr/>
          <p:nvPr/>
        </p:nvSpPr>
        <p:spPr bwMode="auto">
          <a:xfrm>
            <a:off x="7772164" y="2211731"/>
            <a:ext cx="187484" cy="1874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FC32B"/>
          </a:solidFill>
          <a:ln w="25400" cap="flat" cmpd="sng">
            <a:solidFill>
              <a:srgbClr val="000000">
                <a:alpha val="0"/>
              </a:srgbClr>
            </a:solidFill>
            <a:prstDash val="solid"/>
            <a:miter lim="0"/>
          </a:ln>
          <a:effectLst/>
        </p:spPr>
        <p:txBody>
          <a:bodyPr lIns="0" tIns="0" rIns="0" bIns="0" anchor="ctr"/>
          <a:lstStyle/>
          <a:p>
            <a:pPr marL="0" marR="0" lvl="0" indent="0" defTabSz="253365" eaLnBrk="1" fontAlgn="auto" latinLnBrk="0" hangingPunct="1">
              <a:lnSpc>
                <a:spcPct val="120000"/>
              </a:lnSpc>
              <a:spcBef>
                <a:spcPts val="0"/>
              </a:spcBef>
              <a:spcAft>
                <a:spcPts val="0"/>
              </a:spcAft>
              <a:buClrTx/>
              <a:buSzTx/>
              <a:buFontTx/>
              <a:buNone/>
              <a:tabLst/>
              <a:defRPr/>
            </a:pPr>
            <a:endParaRPr kumimoji="0" lang="es-ES" sz="1150" b="0" i="0" u="none" strike="noStrike" kern="0" cap="none" spc="0" normalizeH="0" baseline="0" noProof="0">
              <a:ln>
                <a:noFill/>
              </a:ln>
              <a:solidFill>
                <a:prstClr val="white">
                  <a:lumMod val="65000"/>
                </a:prstClr>
              </a:solidFill>
              <a:effectLst>
                <a:outerShdw blurRad="38100" dist="38100" dir="2700000" algn="tl">
                  <a:srgbClr val="000000"/>
                </a:outerShdw>
              </a:effectLst>
              <a:uLnTx/>
              <a:uFillTx/>
              <a:latin typeface="Source Han Sans SC"/>
              <a:cs typeface="+mn-ea"/>
              <a:sym typeface="Source Han Sans SC"/>
            </a:endParaRPr>
          </a:p>
        </p:txBody>
      </p:sp>
      <p:sp>
        <p:nvSpPr>
          <p:cNvPr id="91" name="AutoShape 33">
            <a:extLst>
              <a:ext uri="{FF2B5EF4-FFF2-40B4-BE49-F238E27FC236}">
                <a16:creationId xmlns:a16="http://schemas.microsoft.com/office/drawing/2014/main" id="{64B0D6B5-CECD-4F69-BB06-737883A0C18E}"/>
              </a:ext>
            </a:extLst>
          </p:cNvPr>
          <p:cNvSpPr/>
          <p:nvPr/>
        </p:nvSpPr>
        <p:spPr bwMode="auto">
          <a:xfrm>
            <a:off x="8719988" y="3498928"/>
            <a:ext cx="1767782" cy="3205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6542" tIns="16542" rIns="16542" bIns="1654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r>
              <a:rPr lang="zh-CN" altLang="en-US" sz="1800" kern="100" dirty="0">
                <a:solidFill>
                  <a:schemeClr val="accent1"/>
                </a:solidFill>
                <a:latin typeface="Lato Regular"/>
                <a:ea typeface="微软雅黑" panose="020B0503020204020204" pitchFamily="34" charset="-122"/>
                <a:cs typeface="Times New Roman" panose="02020603050405020304" pitchFamily="18" charset="0"/>
                <a:sym typeface="Source Han Sans SC"/>
              </a:rPr>
              <a:t>长期投资</a:t>
            </a:r>
            <a:endParaRPr lang="es-ES" altLang="zh-CN" sz="1800" kern="100" dirty="0">
              <a:solidFill>
                <a:schemeClr val="accent1"/>
              </a:solidFill>
              <a:latin typeface="Lato Regular"/>
              <a:ea typeface="微软雅黑" panose="020B0503020204020204" pitchFamily="34" charset="-122"/>
              <a:cs typeface="Times New Roman" panose="02020603050405020304" pitchFamily="18" charset="0"/>
              <a:sym typeface="Source Han Sans SC"/>
            </a:endParaRPr>
          </a:p>
        </p:txBody>
      </p:sp>
      <p:sp>
        <p:nvSpPr>
          <p:cNvPr id="92" name="AutoShape 34">
            <a:extLst>
              <a:ext uri="{FF2B5EF4-FFF2-40B4-BE49-F238E27FC236}">
                <a16:creationId xmlns:a16="http://schemas.microsoft.com/office/drawing/2014/main" id="{92B2B53F-074D-431F-88B6-5DFCF927A2E0}"/>
              </a:ext>
            </a:extLst>
          </p:cNvPr>
          <p:cNvSpPr/>
          <p:nvPr/>
        </p:nvSpPr>
        <p:spPr bwMode="auto">
          <a:xfrm>
            <a:off x="8240185" y="3546179"/>
            <a:ext cx="187484" cy="1874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6394E"/>
          </a:solidFill>
          <a:ln w="25400" cap="flat" cmpd="sng">
            <a:solidFill>
              <a:srgbClr val="000000">
                <a:alpha val="0"/>
              </a:srgbClr>
            </a:solidFill>
            <a:prstDash val="solid"/>
            <a:miter lim="0"/>
          </a:ln>
          <a:effectLst/>
        </p:spPr>
        <p:txBody>
          <a:bodyPr lIns="0" tIns="0" rIns="0" bIns="0" anchor="ctr"/>
          <a:lstStyle/>
          <a:p>
            <a:pPr marL="0" marR="0" lvl="0" indent="0" defTabSz="253365" eaLnBrk="1" fontAlgn="auto" latinLnBrk="0" hangingPunct="1">
              <a:lnSpc>
                <a:spcPct val="120000"/>
              </a:lnSpc>
              <a:spcBef>
                <a:spcPts val="0"/>
              </a:spcBef>
              <a:spcAft>
                <a:spcPts val="0"/>
              </a:spcAft>
              <a:buClrTx/>
              <a:buSzTx/>
              <a:buFontTx/>
              <a:buNone/>
              <a:tabLst/>
              <a:defRPr/>
            </a:pPr>
            <a:endParaRPr kumimoji="0" lang="es-ES" sz="1150" b="0" i="0" u="none" strike="noStrike" kern="0" cap="none" spc="0" normalizeH="0" baseline="0" noProof="0">
              <a:ln>
                <a:noFill/>
              </a:ln>
              <a:solidFill>
                <a:prstClr val="white">
                  <a:lumMod val="65000"/>
                </a:prstClr>
              </a:solidFill>
              <a:effectLst>
                <a:outerShdw blurRad="38100" dist="38100" dir="2700000" algn="tl">
                  <a:srgbClr val="000000"/>
                </a:outerShdw>
              </a:effectLst>
              <a:uLnTx/>
              <a:uFillTx/>
              <a:latin typeface="Source Han Sans SC"/>
              <a:cs typeface="+mn-ea"/>
              <a:sym typeface="Source Han Sans SC"/>
            </a:endParaRPr>
          </a:p>
        </p:txBody>
      </p:sp>
      <p:sp>
        <p:nvSpPr>
          <p:cNvPr id="94" name="AutoShape 36">
            <a:extLst>
              <a:ext uri="{FF2B5EF4-FFF2-40B4-BE49-F238E27FC236}">
                <a16:creationId xmlns:a16="http://schemas.microsoft.com/office/drawing/2014/main" id="{64E34762-5A83-457B-96F4-02C3240860F3}"/>
              </a:ext>
            </a:extLst>
          </p:cNvPr>
          <p:cNvSpPr/>
          <p:nvPr/>
        </p:nvSpPr>
        <p:spPr bwMode="auto">
          <a:xfrm>
            <a:off x="8198139" y="4971792"/>
            <a:ext cx="2655827" cy="296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6542" tIns="16542" rIns="16542" bIns="1654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20000"/>
              </a:lnSpc>
            </a:pPr>
            <a:r>
              <a:rPr lang="zh-CN" altLang="en-US" sz="1800" kern="100" dirty="0">
                <a:solidFill>
                  <a:schemeClr val="accent1"/>
                </a:solidFill>
                <a:latin typeface="Lato Regular"/>
                <a:ea typeface="微软雅黑" panose="020B0503020204020204" pitchFamily="34" charset="-122"/>
                <a:cs typeface="Times New Roman" panose="02020603050405020304" pitchFamily="18" charset="0"/>
                <a:sym typeface="Source Han Sans SC"/>
              </a:rPr>
              <a:t>商业信用的减少和改变</a:t>
            </a:r>
            <a:endParaRPr lang="es-ES" altLang="zh-CN" sz="1800" kern="100" dirty="0">
              <a:solidFill>
                <a:schemeClr val="accent1"/>
              </a:solidFill>
              <a:latin typeface="Lato Regular"/>
              <a:ea typeface="微软雅黑" panose="020B0503020204020204" pitchFamily="34" charset="-122"/>
              <a:cs typeface="Times New Roman" panose="02020603050405020304" pitchFamily="18" charset="0"/>
              <a:sym typeface="Source Han Sans SC"/>
            </a:endParaRPr>
          </a:p>
        </p:txBody>
      </p:sp>
      <p:sp>
        <p:nvSpPr>
          <p:cNvPr id="95" name="AutoShape 37">
            <a:extLst>
              <a:ext uri="{FF2B5EF4-FFF2-40B4-BE49-F238E27FC236}">
                <a16:creationId xmlns:a16="http://schemas.microsoft.com/office/drawing/2014/main" id="{20A74D62-943A-4622-BCF5-444D7F61E918}"/>
              </a:ext>
            </a:extLst>
          </p:cNvPr>
          <p:cNvSpPr/>
          <p:nvPr/>
        </p:nvSpPr>
        <p:spPr bwMode="auto">
          <a:xfrm>
            <a:off x="7628105" y="4910955"/>
            <a:ext cx="187484" cy="1874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FC32B"/>
          </a:solidFill>
          <a:ln w="25400" cap="flat" cmpd="sng">
            <a:solidFill>
              <a:srgbClr val="000000">
                <a:alpha val="0"/>
              </a:srgbClr>
            </a:solidFill>
            <a:prstDash val="solid"/>
            <a:miter lim="0"/>
          </a:ln>
          <a:effectLst/>
        </p:spPr>
        <p:txBody>
          <a:bodyPr lIns="0" tIns="0" rIns="0" bIns="0" anchor="ctr"/>
          <a:lstStyle/>
          <a:p>
            <a:pPr marL="0" marR="0" lvl="0" indent="0" defTabSz="253365" eaLnBrk="1" fontAlgn="auto" latinLnBrk="0" hangingPunct="1">
              <a:lnSpc>
                <a:spcPct val="120000"/>
              </a:lnSpc>
              <a:spcBef>
                <a:spcPts val="0"/>
              </a:spcBef>
              <a:spcAft>
                <a:spcPts val="0"/>
              </a:spcAft>
              <a:buClrTx/>
              <a:buSzTx/>
              <a:buFontTx/>
              <a:buNone/>
              <a:tabLst/>
              <a:defRPr/>
            </a:pPr>
            <a:endParaRPr kumimoji="0" lang="es-ES" sz="1735" b="0" i="0" u="none" strike="noStrike" kern="0" cap="none" spc="0" normalizeH="0" baseline="0" noProof="0">
              <a:ln>
                <a:noFill/>
              </a:ln>
              <a:solidFill>
                <a:srgbClr val="F1F2F1"/>
              </a:solidFill>
              <a:effectLst>
                <a:outerShdw blurRad="38100" dist="38100" dir="2700000" algn="tl">
                  <a:srgbClr val="000000"/>
                </a:outerShdw>
              </a:effectLst>
              <a:uLnTx/>
              <a:uFillTx/>
              <a:latin typeface="Source Han Sans SC"/>
              <a:cs typeface="+mn-ea"/>
              <a:sym typeface="Source Han Sans SC"/>
            </a:endParaRPr>
          </a:p>
        </p:txBody>
      </p:sp>
      <p:sp>
        <p:nvSpPr>
          <p:cNvPr id="97" name="AutoShape 39">
            <a:extLst>
              <a:ext uri="{FF2B5EF4-FFF2-40B4-BE49-F238E27FC236}">
                <a16:creationId xmlns:a16="http://schemas.microsoft.com/office/drawing/2014/main" id="{E0830C0C-3B2D-41DB-87DD-2E9639610644}"/>
              </a:ext>
            </a:extLst>
          </p:cNvPr>
          <p:cNvSpPr/>
          <p:nvPr/>
        </p:nvSpPr>
        <p:spPr bwMode="auto">
          <a:xfrm>
            <a:off x="1790491" y="4969104"/>
            <a:ext cx="2240256" cy="40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6542" tIns="16542" rIns="16542" bIns="1654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800" kern="100" dirty="0">
                <a:solidFill>
                  <a:schemeClr val="accent1"/>
                </a:solidFill>
                <a:latin typeface="Lato Regular"/>
                <a:ea typeface="微软雅黑" panose="020B0503020204020204" pitchFamily="34" charset="-122"/>
                <a:cs typeface="Times New Roman" panose="02020603050405020304" pitchFamily="18" charset="0"/>
                <a:sym typeface="Source Han Sans SC"/>
              </a:rPr>
              <a:t>资产使用效率下降</a:t>
            </a:r>
            <a:endParaRPr lang="es-ES" altLang="zh-CN" sz="1800" kern="100" dirty="0">
              <a:solidFill>
                <a:schemeClr val="accent1"/>
              </a:solidFill>
              <a:latin typeface="Lato Regular"/>
              <a:ea typeface="微软雅黑" panose="020B0503020204020204" pitchFamily="34" charset="-122"/>
              <a:cs typeface="Times New Roman" panose="02020603050405020304" pitchFamily="18" charset="0"/>
              <a:sym typeface="Source Han Sans SC"/>
            </a:endParaRPr>
          </a:p>
        </p:txBody>
      </p:sp>
      <p:sp>
        <p:nvSpPr>
          <p:cNvPr id="98" name="AutoShape 40">
            <a:extLst>
              <a:ext uri="{FF2B5EF4-FFF2-40B4-BE49-F238E27FC236}">
                <a16:creationId xmlns:a16="http://schemas.microsoft.com/office/drawing/2014/main" id="{F2869664-E781-490C-9FF1-28F2D9123CE9}"/>
              </a:ext>
            </a:extLst>
          </p:cNvPr>
          <p:cNvSpPr/>
          <p:nvPr/>
        </p:nvSpPr>
        <p:spPr bwMode="auto">
          <a:xfrm>
            <a:off x="4271997" y="4964719"/>
            <a:ext cx="187484" cy="1874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6394E"/>
          </a:solidFill>
          <a:ln w="25400" cap="flat" cmpd="sng">
            <a:solidFill>
              <a:srgbClr val="000000">
                <a:alpha val="0"/>
              </a:srgbClr>
            </a:solidFill>
            <a:prstDash val="solid"/>
            <a:miter lim="0"/>
          </a:ln>
          <a:effectLst/>
        </p:spPr>
        <p:txBody>
          <a:bodyPr lIns="0" tIns="0" rIns="0" bIns="0" anchor="ctr"/>
          <a:lstStyle/>
          <a:p>
            <a:pPr marL="0" marR="0" lvl="0" indent="0" defTabSz="253365" eaLnBrk="1" fontAlgn="auto" latinLnBrk="0" hangingPunct="1">
              <a:lnSpc>
                <a:spcPct val="120000"/>
              </a:lnSpc>
              <a:spcBef>
                <a:spcPts val="0"/>
              </a:spcBef>
              <a:spcAft>
                <a:spcPts val="0"/>
              </a:spcAft>
              <a:buClrTx/>
              <a:buSzTx/>
              <a:buFontTx/>
              <a:buNone/>
              <a:tabLst/>
              <a:defRPr/>
            </a:pPr>
            <a:endParaRPr kumimoji="0" lang="es-ES" sz="1150" b="0" i="0" u="none" strike="noStrike" kern="0" cap="none" spc="0" normalizeH="0" baseline="0" noProof="0">
              <a:ln>
                <a:noFill/>
              </a:ln>
              <a:solidFill>
                <a:prstClr val="white">
                  <a:lumMod val="65000"/>
                </a:prstClr>
              </a:solidFill>
              <a:effectLst>
                <a:outerShdw blurRad="38100" dist="38100" dir="2700000" algn="tl">
                  <a:srgbClr val="000000"/>
                </a:outerShdw>
              </a:effectLst>
              <a:uLnTx/>
              <a:uFillTx/>
              <a:latin typeface="Source Han Sans SC"/>
              <a:cs typeface="+mn-ea"/>
              <a:sym typeface="Source Han Sans SC"/>
            </a:endParaRPr>
          </a:p>
        </p:txBody>
      </p:sp>
      <p:sp>
        <p:nvSpPr>
          <p:cNvPr id="100" name="AutoShape 42">
            <a:extLst>
              <a:ext uri="{FF2B5EF4-FFF2-40B4-BE49-F238E27FC236}">
                <a16:creationId xmlns:a16="http://schemas.microsoft.com/office/drawing/2014/main" id="{848FDE80-460A-4BF0-BF6B-1F577EE23608}"/>
              </a:ext>
            </a:extLst>
          </p:cNvPr>
          <p:cNvSpPr/>
          <p:nvPr/>
        </p:nvSpPr>
        <p:spPr bwMode="auto">
          <a:xfrm>
            <a:off x="1445021" y="3469714"/>
            <a:ext cx="2079105" cy="390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6542" tIns="16542" rIns="16542" bIns="1654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800" kern="100" dirty="0">
                <a:solidFill>
                  <a:schemeClr val="accent1"/>
                </a:solidFill>
                <a:latin typeface="Lato Regular"/>
                <a:ea typeface="微软雅黑" panose="020B0503020204020204" pitchFamily="34" charset="-122"/>
                <a:cs typeface="Times New Roman" panose="02020603050405020304" pitchFamily="18" charset="0"/>
                <a:sym typeface="Source Han Sans SC"/>
              </a:rPr>
              <a:t>销售增长旺盛时期</a:t>
            </a:r>
            <a:endParaRPr lang="es-ES" altLang="zh-CN" sz="1800" kern="100" dirty="0">
              <a:solidFill>
                <a:schemeClr val="accent1"/>
              </a:solidFill>
              <a:latin typeface="Lato Regular"/>
              <a:ea typeface="微软雅黑" panose="020B0503020204020204" pitchFamily="34" charset="-122"/>
              <a:cs typeface="Times New Roman" panose="02020603050405020304" pitchFamily="18" charset="0"/>
              <a:sym typeface="Source Han Sans SC"/>
            </a:endParaRPr>
          </a:p>
        </p:txBody>
      </p:sp>
      <p:sp>
        <p:nvSpPr>
          <p:cNvPr id="101" name="AutoShape 43">
            <a:extLst>
              <a:ext uri="{FF2B5EF4-FFF2-40B4-BE49-F238E27FC236}">
                <a16:creationId xmlns:a16="http://schemas.microsoft.com/office/drawing/2014/main" id="{6CC12EFA-60A9-4F9C-96DD-DC11A9BD47F3}"/>
              </a:ext>
            </a:extLst>
          </p:cNvPr>
          <p:cNvSpPr/>
          <p:nvPr/>
        </p:nvSpPr>
        <p:spPr bwMode="auto">
          <a:xfrm>
            <a:off x="3724018" y="3593050"/>
            <a:ext cx="187484" cy="1874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FC32B"/>
          </a:solidFill>
          <a:ln w="25400" cap="flat" cmpd="sng">
            <a:solidFill>
              <a:srgbClr val="000000">
                <a:alpha val="0"/>
              </a:srgbClr>
            </a:solidFill>
            <a:prstDash val="solid"/>
            <a:miter lim="0"/>
          </a:ln>
          <a:effectLst/>
        </p:spPr>
        <p:txBody>
          <a:bodyPr lIns="0" tIns="0" rIns="0" bIns="0" anchor="ctr"/>
          <a:lstStyle/>
          <a:p>
            <a:pPr marL="0" marR="0" lvl="0" indent="0" defTabSz="253365" eaLnBrk="1" fontAlgn="auto" latinLnBrk="0" hangingPunct="1">
              <a:lnSpc>
                <a:spcPct val="120000"/>
              </a:lnSpc>
              <a:spcBef>
                <a:spcPts val="0"/>
              </a:spcBef>
              <a:spcAft>
                <a:spcPts val="0"/>
              </a:spcAft>
              <a:buClrTx/>
              <a:buSzTx/>
              <a:buFontTx/>
              <a:buNone/>
              <a:tabLst/>
              <a:defRPr/>
            </a:pPr>
            <a:endParaRPr kumimoji="0" lang="es-ES" sz="1150" b="0" i="0" u="none" strike="noStrike" kern="0" cap="none" spc="0" normalizeH="0" baseline="0" noProof="0">
              <a:ln>
                <a:noFill/>
              </a:ln>
              <a:solidFill>
                <a:prstClr val="white">
                  <a:lumMod val="65000"/>
                </a:prstClr>
              </a:solidFill>
              <a:effectLst>
                <a:outerShdw blurRad="38100" dist="38100" dir="2700000" algn="tl">
                  <a:srgbClr val="000000"/>
                </a:outerShdw>
              </a:effectLst>
              <a:uLnTx/>
              <a:uFillTx/>
              <a:latin typeface="Source Han Sans SC"/>
              <a:cs typeface="+mn-ea"/>
              <a:sym typeface="Source Han Sans SC"/>
            </a:endParaRPr>
          </a:p>
        </p:txBody>
      </p:sp>
      <p:sp>
        <p:nvSpPr>
          <p:cNvPr id="103" name="AutoShape 45">
            <a:extLst>
              <a:ext uri="{FF2B5EF4-FFF2-40B4-BE49-F238E27FC236}">
                <a16:creationId xmlns:a16="http://schemas.microsoft.com/office/drawing/2014/main" id="{05F5B9DF-7B06-412A-B7BD-346A123435BC}"/>
              </a:ext>
            </a:extLst>
          </p:cNvPr>
          <p:cNvSpPr/>
          <p:nvPr/>
        </p:nvSpPr>
        <p:spPr bwMode="auto">
          <a:xfrm>
            <a:off x="1378958" y="2015030"/>
            <a:ext cx="2586998" cy="278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6542" tIns="16542" rIns="16542" bIns="1654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800" kern="100" dirty="0">
                <a:solidFill>
                  <a:schemeClr val="accent1"/>
                </a:solidFill>
                <a:latin typeface="Lato Regular"/>
                <a:ea typeface="微软雅黑" panose="020B0503020204020204" pitchFamily="34" charset="-122"/>
                <a:cs typeface="Times New Roman" panose="02020603050405020304" pitchFamily="18" charset="0"/>
                <a:sym typeface="Source Han Sans SC"/>
              </a:rPr>
              <a:t>季节性销售模式</a:t>
            </a:r>
            <a:endParaRPr lang="es-ES" altLang="zh-CN" sz="1800" kern="100" dirty="0">
              <a:solidFill>
                <a:schemeClr val="accent1"/>
              </a:solidFill>
              <a:latin typeface="Lato Regular"/>
              <a:ea typeface="微软雅黑" panose="020B0503020204020204" pitchFamily="34" charset="-122"/>
              <a:cs typeface="Times New Roman" panose="02020603050405020304" pitchFamily="18" charset="0"/>
              <a:sym typeface="Source Han Sans SC"/>
            </a:endParaRPr>
          </a:p>
        </p:txBody>
      </p:sp>
      <p:sp>
        <p:nvSpPr>
          <p:cNvPr id="104" name="AutoShape 46">
            <a:extLst>
              <a:ext uri="{FF2B5EF4-FFF2-40B4-BE49-F238E27FC236}">
                <a16:creationId xmlns:a16="http://schemas.microsoft.com/office/drawing/2014/main" id="{62AC3D10-F69A-4775-9EFC-7A8E56DE4CB0}"/>
              </a:ext>
            </a:extLst>
          </p:cNvPr>
          <p:cNvSpPr/>
          <p:nvPr/>
        </p:nvSpPr>
        <p:spPr bwMode="auto">
          <a:xfrm>
            <a:off x="4276132" y="2217245"/>
            <a:ext cx="187484" cy="1874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6394E"/>
          </a:solidFill>
          <a:ln w="25400" cap="flat" cmpd="sng">
            <a:solidFill>
              <a:srgbClr val="000000">
                <a:alpha val="0"/>
              </a:srgbClr>
            </a:solidFill>
            <a:prstDash val="solid"/>
            <a:miter lim="0"/>
          </a:ln>
          <a:effectLst/>
        </p:spPr>
        <p:txBody>
          <a:bodyPr lIns="0" tIns="0" rIns="0" bIns="0" anchor="ctr"/>
          <a:lstStyle/>
          <a:p>
            <a:pPr marL="0" marR="0" lvl="0" indent="0" defTabSz="253365" eaLnBrk="1" fontAlgn="auto" latinLnBrk="0" hangingPunct="1">
              <a:lnSpc>
                <a:spcPct val="120000"/>
              </a:lnSpc>
              <a:spcBef>
                <a:spcPts val="0"/>
              </a:spcBef>
              <a:spcAft>
                <a:spcPts val="0"/>
              </a:spcAft>
              <a:buClrTx/>
              <a:buSzTx/>
              <a:buFontTx/>
              <a:buNone/>
              <a:tabLst/>
              <a:defRPr/>
            </a:pPr>
            <a:endParaRPr kumimoji="0" lang="es-ES" sz="1150" b="0" i="0" u="none" strike="noStrike" kern="0" cap="none" spc="0" normalizeH="0" baseline="0" noProof="0">
              <a:ln>
                <a:noFill/>
              </a:ln>
              <a:solidFill>
                <a:prstClr val="white">
                  <a:lumMod val="65000"/>
                </a:prstClr>
              </a:solidFill>
              <a:effectLst>
                <a:outerShdw blurRad="38100" dist="38100" dir="2700000" algn="tl">
                  <a:srgbClr val="000000"/>
                </a:outerShdw>
              </a:effectLst>
              <a:uLnTx/>
              <a:uFillTx/>
              <a:latin typeface="Source Han Sans SC"/>
              <a:cs typeface="+mn-ea"/>
              <a:sym typeface="Source Han Sans SC"/>
            </a:endParaRPr>
          </a:p>
        </p:txBody>
      </p:sp>
    </p:spTree>
    <p:extLst>
      <p:ext uri="{BB962C8B-B14F-4D97-AF65-F5344CB8AC3E}">
        <p14:creationId xmlns:p14="http://schemas.microsoft.com/office/powerpoint/2010/main" val="170213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300"/>
                                  </p:stCondLst>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childTnLst>
                                </p:cTn>
                              </p:par>
                            </p:childTnLst>
                          </p:cTn>
                        </p:par>
                        <p:par>
                          <p:cTn id="14" fill="hold">
                            <p:stCondLst>
                              <p:cond delay="1300"/>
                            </p:stCondLst>
                            <p:childTnLst>
                              <p:par>
                                <p:cTn id="15" presetID="23" presetClass="entr" presetSubtype="16" fill="hold" nodeType="afterEffect">
                                  <p:stCondLst>
                                    <p:cond delay="300"/>
                                  </p:stCondLst>
                                  <p:childTnLst>
                                    <p:set>
                                      <p:cBhvr>
                                        <p:cTn id="16" dur="1" fill="hold">
                                          <p:stCondLst>
                                            <p:cond delay="0"/>
                                          </p:stCondLst>
                                        </p:cTn>
                                        <p:tgtEl>
                                          <p:spTgt spid="71"/>
                                        </p:tgtEl>
                                        <p:attrNameLst>
                                          <p:attrName>style.visibility</p:attrName>
                                        </p:attrNameLst>
                                      </p:cBhvr>
                                      <p:to>
                                        <p:strVal val="visible"/>
                                      </p:to>
                                    </p:set>
                                    <p:anim calcmode="lin" valueType="num">
                                      <p:cBhvr>
                                        <p:cTn id="17" dur="500" fill="hold"/>
                                        <p:tgtEl>
                                          <p:spTgt spid="71"/>
                                        </p:tgtEl>
                                        <p:attrNameLst>
                                          <p:attrName>ppt_w</p:attrName>
                                        </p:attrNameLst>
                                      </p:cBhvr>
                                      <p:tavLst>
                                        <p:tav tm="0">
                                          <p:val>
                                            <p:fltVal val="0"/>
                                          </p:val>
                                        </p:tav>
                                        <p:tav tm="100000">
                                          <p:val>
                                            <p:strVal val="#ppt_w"/>
                                          </p:val>
                                        </p:tav>
                                      </p:tavLst>
                                    </p:anim>
                                    <p:anim calcmode="lin" valueType="num">
                                      <p:cBhvr>
                                        <p:cTn id="18" dur="500" fill="hold"/>
                                        <p:tgtEl>
                                          <p:spTgt spid="71"/>
                                        </p:tgtEl>
                                        <p:attrNameLst>
                                          <p:attrName>ppt_h</p:attrName>
                                        </p:attrNameLst>
                                      </p:cBhvr>
                                      <p:tavLst>
                                        <p:tav tm="0">
                                          <p:val>
                                            <p:fltVal val="0"/>
                                          </p:val>
                                        </p:tav>
                                        <p:tav tm="100000">
                                          <p:val>
                                            <p:strVal val="#ppt_h"/>
                                          </p:val>
                                        </p:tav>
                                      </p:tavLst>
                                    </p:anim>
                                  </p:childTnLst>
                                </p:cTn>
                              </p:par>
                            </p:childTnLst>
                          </p:cTn>
                        </p:par>
                        <p:par>
                          <p:cTn id="19" fill="hold">
                            <p:stCondLst>
                              <p:cond delay="2100"/>
                            </p:stCondLst>
                            <p:childTnLst>
                              <p:par>
                                <p:cTn id="20" presetID="23" presetClass="entr" presetSubtype="16" fill="hold" nodeType="afterEffect">
                                  <p:stCondLst>
                                    <p:cond delay="300"/>
                                  </p:stCondLst>
                                  <p:childTnLst>
                                    <p:set>
                                      <p:cBhvr>
                                        <p:cTn id="21" dur="1" fill="hold">
                                          <p:stCondLst>
                                            <p:cond delay="0"/>
                                          </p:stCondLst>
                                        </p:cTn>
                                        <p:tgtEl>
                                          <p:spTgt spid="75"/>
                                        </p:tgtEl>
                                        <p:attrNameLst>
                                          <p:attrName>style.visibility</p:attrName>
                                        </p:attrNameLst>
                                      </p:cBhvr>
                                      <p:to>
                                        <p:strVal val="visible"/>
                                      </p:to>
                                    </p:set>
                                    <p:anim calcmode="lin" valueType="num">
                                      <p:cBhvr>
                                        <p:cTn id="22" dur="500" fill="hold"/>
                                        <p:tgtEl>
                                          <p:spTgt spid="75"/>
                                        </p:tgtEl>
                                        <p:attrNameLst>
                                          <p:attrName>ppt_w</p:attrName>
                                        </p:attrNameLst>
                                      </p:cBhvr>
                                      <p:tavLst>
                                        <p:tav tm="0">
                                          <p:val>
                                            <p:fltVal val="0"/>
                                          </p:val>
                                        </p:tav>
                                        <p:tav tm="100000">
                                          <p:val>
                                            <p:strVal val="#ppt_w"/>
                                          </p:val>
                                        </p:tav>
                                      </p:tavLst>
                                    </p:anim>
                                    <p:anim calcmode="lin" valueType="num">
                                      <p:cBhvr>
                                        <p:cTn id="23" dur="500" fill="hold"/>
                                        <p:tgtEl>
                                          <p:spTgt spid="75"/>
                                        </p:tgtEl>
                                        <p:attrNameLst>
                                          <p:attrName>ppt_h</p:attrName>
                                        </p:attrNameLst>
                                      </p:cBhvr>
                                      <p:tavLst>
                                        <p:tav tm="0">
                                          <p:val>
                                            <p:fltVal val="0"/>
                                          </p:val>
                                        </p:tav>
                                        <p:tav tm="100000">
                                          <p:val>
                                            <p:strVal val="#ppt_h"/>
                                          </p:val>
                                        </p:tav>
                                      </p:tavLst>
                                    </p:anim>
                                  </p:childTnLst>
                                </p:cTn>
                              </p:par>
                            </p:childTnLst>
                          </p:cTn>
                        </p:par>
                        <p:par>
                          <p:cTn id="24" fill="hold">
                            <p:stCondLst>
                              <p:cond delay="2900"/>
                            </p:stCondLst>
                            <p:childTnLst>
                              <p:par>
                                <p:cTn id="25" presetID="23" presetClass="entr" presetSubtype="16" fill="hold" nodeType="afterEffect">
                                  <p:stCondLst>
                                    <p:cond delay="30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childTnLst>
                                </p:cTn>
                              </p:par>
                            </p:childTnLst>
                          </p:cTn>
                        </p:par>
                        <p:par>
                          <p:cTn id="29" fill="hold">
                            <p:stCondLst>
                              <p:cond delay="3700"/>
                            </p:stCondLst>
                            <p:childTnLst>
                              <p:par>
                                <p:cTn id="30" presetID="23" presetClass="entr" presetSubtype="16" fill="hold" nodeType="afterEffect">
                                  <p:stCondLst>
                                    <p:cond delay="300"/>
                                  </p:stCondLst>
                                  <p:childTnLst>
                                    <p:set>
                                      <p:cBhvr>
                                        <p:cTn id="31" dur="1" fill="hold">
                                          <p:stCondLst>
                                            <p:cond delay="0"/>
                                          </p:stCondLst>
                                        </p:cTn>
                                        <p:tgtEl>
                                          <p:spTgt spid="83"/>
                                        </p:tgtEl>
                                        <p:attrNameLst>
                                          <p:attrName>style.visibility</p:attrName>
                                        </p:attrNameLst>
                                      </p:cBhvr>
                                      <p:to>
                                        <p:strVal val="visible"/>
                                      </p:to>
                                    </p:set>
                                    <p:anim calcmode="lin" valueType="num">
                                      <p:cBhvr>
                                        <p:cTn id="32" dur="500" fill="hold"/>
                                        <p:tgtEl>
                                          <p:spTgt spid="83"/>
                                        </p:tgtEl>
                                        <p:attrNameLst>
                                          <p:attrName>ppt_w</p:attrName>
                                        </p:attrNameLst>
                                      </p:cBhvr>
                                      <p:tavLst>
                                        <p:tav tm="0">
                                          <p:val>
                                            <p:fltVal val="0"/>
                                          </p:val>
                                        </p:tav>
                                        <p:tav tm="100000">
                                          <p:val>
                                            <p:strVal val="#ppt_w"/>
                                          </p:val>
                                        </p:tav>
                                      </p:tavLst>
                                    </p:anim>
                                    <p:anim calcmode="lin" valueType="num">
                                      <p:cBhvr>
                                        <p:cTn id="33" dur="500" fill="hold"/>
                                        <p:tgtEl>
                                          <p:spTgt spid="83"/>
                                        </p:tgtEl>
                                        <p:attrNameLst>
                                          <p:attrName>ppt_h</p:attrName>
                                        </p:attrNameLst>
                                      </p:cBhvr>
                                      <p:tavLst>
                                        <p:tav tm="0">
                                          <p:val>
                                            <p:fltVal val="0"/>
                                          </p:val>
                                        </p:tav>
                                        <p:tav tm="100000">
                                          <p:val>
                                            <p:strVal val="#ppt_h"/>
                                          </p:val>
                                        </p:tav>
                                      </p:tavLst>
                                    </p:anim>
                                  </p:childTnLst>
                                </p:cTn>
                              </p:par>
                            </p:childTnLst>
                          </p:cTn>
                        </p:par>
                        <p:par>
                          <p:cTn id="34" fill="hold">
                            <p:stCondLst>
                              <p:cond delay="4500"/>
                            </p:stCondLst>
                            <p:childTnLst>
                              <p:par>
                                <p:cTn id="35" presetID="2" presetClass="entr" presetSubtype="2" fill="hold" grpId="0" nodeType="afterEffect">
                                  <p:stCondLst>
                                    <p:cond delay="10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1+#ppt_w/2"/>
                                          </p:val>
                                        </p:tav>
                                        <p:tav tm="100000">
                                          <p:val>
                                            <p:strVal val="#ppt_x"/>
                                          </p:val>
                                        </p:tav>
                                      </p:tavLst>
                                    </p:anim>
                                    <p:anim calcmode="lin" valueType="num">
                                      <p:cBhvr additive="base">
                                        <p:cTn id="38" dur="500" fill="hold"/>
                                        <p:tgtEl>
                                          <p:spTgt spid="88"/>
                                        </p:tgtEl>
                                        <p:attrNameLst>
                                          <p:attrName>ppt_y</p:attrName>
                                        </p:attrNameLst>
                                      </p:cBhvr>
                                      <p:tavLst>
                                        <p:tav tm="0">
                                          <p:val>
                                            <p:strVal val="#ppt_y"/>
                                          </p:val>
                                        </p:tav>
                                        <p:tav tm="100000">
                                          <p:val>
                                            <p:strVal val="#ppt_y"/>
                                          </p:val>
                                        </p:tav>
                                      </p:tavLst>
                                    </p:anim>
                                  </p:childTnLst>
                                </p:cTn>
                              </p:par>
                            </p:childTnLst>
                          </p:cTn>
                        </p:par>
                        <p:par>
                          <p:cTn id="39" fill="hold">
                            <p:stCondLst>
                              <p:cond delay="5100"/>
                            </p:stCondLst>
                            <p:childTnLst>
                              <p:par>
                                <p:cTn id="40" presetID="9" presetClass="entr" presetSubtype="0" fill="hold" nodeType="afterEffect">
                                  <p:stCondLst>
                                    <p:cond delay="100"/>
                                  </p:stCondLst>
                                  <p:childTnLst>
                                    <p:set>
                                      <p:cBhvr>
                                        <p:cTn id="41" dur="1" fill="hold">
                                          <p:stCondLst>
                                            <p:cond delay="0"/>
                                          </p:stCondLst>
                                        </p:cTn>
                                        <p:tgtEl>
                                          <p:spTgt spid="89"/>
                                        </p:tgtEl>
                                        <p:attrNameLst>
                                          <p:attrName>style.visibility</p:attrName>
                                        </p:attrNameLst>
                                      </p:cBhvr>
                                      <p:to>
                                        <p:strVal val="visible"/>
                                      </p:to>
                                    </p:set>
                                    <p:animEffect transition="in" filter="dissolve">
                                      <p:cBhvr>
                                        <p:cTn id="42" dur="500"/>
                                        <p:tgtEl>
                                          <p:spTgt spid="89"/>
                                        </p:tgtEl>
                                      </p:cBhvr>
                                    </p:animEffect>
                                  </p:childTnLst>
                                </p:cTn>
                              </p:par>
                            </p:childTnLst>
                          </p:cTn>
                        </p:par>
                        <p:par>
                          <p:cTn id="43" fill="hold">
                            <p:stCondLst>
                              <p:cond delay="5700"/>
                            </p:stCondLst>
                            <p:childTnLst>
                              <p:par>
                                <p:cTn id="44" presetID="2" presetClass="entr" presetSubtype="2" fill="hold" grpId="0" nodeType="afterEffect">
                                  <p:stCondLst>
                                    <p:cond delay="100"/>
                                  </p:stCondLst>
                                  <p:childTnLst>
                                    <p:set>
                                      <p:cBhvr>
                                        <p:cTn id="45" dur="1" fill="hold">
                                          <p:stCondLst>
                                            <p:cond delay="0"/>
                                          </p:stCondLst>
                                        </p:cTn>
                                        <p:tgtEl>
                                          <p:spTgt spid="91"/>
                                        </p:tgtEl>
                                        <p:attrNameLst>
                                          <p:attrName>style.visibility</p:attrName>
                                        </p:attrNameLst>
                                      </p:cBhvr>
                                      <p:to>
                                        <p:strVal val="visible"/>
                                      </p:to>
                                    </p:set>
                                    <p:anim calcmode="lin" valueType="num">
                                      <p:cBhvr additive="base">
                                        <p:cTn id="46" dur="500" fill="hold"/>
                                        <p:tgtEl>
                                          <p:spTgt spid="91"/>
                                        </p:tgtEl>
                                        <p:attrNameLst>
                                          <p:attrName>ppt_x</p:attrName>
                                        </p:attrNameLst>
                                      </p:cBhvr>
                                      <p:tavLst>
                                        <p:tav tm="0">
                                          <p:val>
                                            <p:strVal val="1+#ppt_w/2"/>
                                          </p:val>
                                        </p:tav>
                                        <p:tav tm="100000">
                                          <p:val>
                                            <p:strVal val="#ppt_x"/>
                                          </p:val>
                                        </p:tav>
                                      </p:tavLst>
                                    </p:anim>
                                    <p:anim calcmode="lin" valueType="num">
                                      <p:cBhvr additive="base">
                                        <p:cTn id="47" dur="500" fill="hold"/>
                                        <p:tgtEl>
                                          <p:spTgt spid="91"/>
                                        </p:tgtEl>
                                        <p:attrNameLst>
                                          <p:attrName>ppt_y</p:attrName>
                                        </p:attrNameLst>
                                      </p:cBhvr>
                                      <p:tavLst>
                                        <p:tav tm="0">
                                          <p:val>
                                            <p:strVal val="#ppt_y"/>
                                          </p:val>
                                        </p:tav>
                                        <p:tav tm="100000">
                                          <p:val>
                                            <p:strVal val="#ppt_y"/>
                                          </p:val>
                                        </p:tav>
                                      </p:tavLst>
                                    </p:anim>
                                  </p:childTnLst>
                                </p:cTn>
                              </p:par>
                            </p:childTnLst>
                          </p:cTn>
                        </p:par>
                        <p:par>
                          <p:cTn id="48" fill="hold">
                            <p:stCondLst>
                              <p:cond delay="6300"/>
                            </p:stCondLst>
                            <p:childTnLst>
                              <p:par>
                                <p:cTn id="49" presetID="9" presetClass="entr" presetSubtype="0" fill="hold" nodeType="afterEffect">
                                  <p:stCondLst>
                                    <p:cond delay="100"/>
                                  </p:stCondLst>
                                  <p:childTnLst>
                                    <p:set>
                                      <p:cBhvr>
                                        <p:cTn id="50" dur="1" fill="hold">
                                          <p:stCondLst>
                                            <p:cond delay="0"/>
                                          </p:stCondLst>
                                        </p:cTn>
                                        <p:tgtEl>
                                          <p:spTgt spid="92"/>
                                        </p:tgtEl>
                                        <p:attrNameLst>
                                          <p:attrName>style.visibility</p:attrName>
                                        </p:attrNameLst>
                                      </p:cBhvr>
                                      <p:to>
                                        <p:strVal val="visible"/>
                                      </p:to>
                                    </p:set>
                                    <p:animEffect transition="in" filter="dissolve">
                                      <p:cBhvr>
                                        <p:cTn id="51" dur="500"/>
                                        <p:tgtEl>
                                          <p:spTgt spid="92"/>
                                        </p:tgtEl>
                                      </p:cBhvr>
                                    </p:animEffect>
                                  </p:childTnLst>
                                </p:cTn>
                              </p:par>
                            </p:childTnLst>
                          </p:cTn>
                        </p:par>
                        <p:par>
                          <p:cTn id="52" fill="hold">
                            <p:stCondLst>
                              <p:cond delay="6900"/>
                            </p:stCondLst>
                            <p:childTnLst>
                              <p:par>
                                <p:cTn id="53" presetID="2" presetClass="entr" presetSubtype="2" fill="hold" grpId="0" nodeType="afterEffect">
                                  <p:stCondLst>
                                    <p:cond delay="100"/>
                                  </p:stCondLst>
                                  <p:childTnLst>
                                    <p:set>
                                      <p:cBhvr>
                                        <p:cTn id="54" dur="1" fill="hold">
                                          <p:stCondLst>
                                            <p:cond delay="0"/>
                                          </p:stCondLst>
                                        </p:cTn>
                                        <p:tgtEl>
                                          <p:spTgt spid="94"/>
                                        </p:tgtEl>
                                        <p:attrNameLst>
                                          <p:attrName>style.visibility</p:attrName>
                                        </p:attrNameLst>
                                      </p:cBhvr>
                                      <p:to>
                                        <p:strVal val="visible"/>
                                      </p:to>
                                    </p:set>
                                    <p:anim calcmode="lin" valueType="num">
                                      <p:cBhvr additive="base">
                                        <p:cTn id="55" dur="500" fill="hold"/>
                                        <p:tgtEl>
                                          <p:spTgt spid="94"/>
                                        </p:tgtEl>
                                        <p:attrNameLst>
                                          <p:attrName>ppt_x</p:attrName>
                                        </p:attrNameLst>
                                      </p:cBhvr>
                                      <p:tavLst>
                                        <p:tav tm="0">
                                          <p:val>
                                            <p:strVal val="1+#ppt_w/2"/>
                                          </p:val>
                                        </p:tav>
                                        <p:tav tm="100000">
                                          <p:val>
                                            <p:strVal val="#ppt_x"/>
                                          </p:val>
                                        </p:tav>
                                      </p:tavLst>
                                    </p:anim>
                                    <p:anim calcmode="lin" valueType="num">
                                      <p:cBhvr additive="base">
                                        <p:cTn id="56" dur="500" fill="hold"/>
                                        <p:tgtEl>
                                          <p:spTgt spid="94"/>
                                        </p:tgtEl>
                                        <p:attrNameLst>
                                          <p:attrName>ppt_y</p:attrName>
                                        </p:attrNameLst>
                                      </p:cBhvr>
                                      <p:tavLst>
                                        <p:tav tm="0">
                                          <p:val>
                                            <p:strVal val="#ppt_y"/>
                                          </p:val>
                                        </p:tav>
                                        <p:tav tm="100000">
                                          <p:val>
                                            <p:strVal val="#ppt_y"/>
                                          </p:val>
                                        </p:tav>
                                      </p:tavLst>
                                    </p:anim>
                                  </p:childTnLst>
                                </p:cTn>
                              </p:par>
                            </p:childTnLst>
                          </p:cTn>
                        </p:par>
                        <p:par>
                          <p:cTn id="57" fill="hold">
                            <p:stCondLst>
                              <p:cond delay="7500"/>
                            </p:stCondLst>
                            <p:childTnLst>
                              <p:par>
                                <p:cTn id="58" presetID="9" presetClass="entr" presetSubtype="0" fill="hold" nodeType="afterEffect">
                                  <p:stCondLst>
                                    <p:cond delay="100"/>
                                  </p:stCondLst>
                                  <p:childTnLst>
                                    <p:set>
                                      <p:cBhvr>
                                        <p:cTn id="59" dur="1" fill="hold">
                                          <p:stCondLst>
                                            <p:cond delay="0"/>
                                          </p:stCondLst>
                                        </p:cTn>
                                        <p:tgtEl>
                                          <p:spTgt spid="95"/>
                                        </p:tgtEl>
                                        <p:attrNameLst>
                                          <p:attrName>style.visibility</p:attrName>
                                        </p:attrNameLst>
                                      </p:cBhvr>
                                      <p:to>
                                        <p:strVal val="visible"/>
                                      </p:to>
                                    </p:set>
                                    <p:animEffect transition="in" filter="dissolve">
                                      <p:cBhvr>
                                        <p:cTn id="60" dur="500"/>
                                        <p:tgtEl>
                                          <p:spTgt spid="95"/>
                                        </p:tgtEl>
                                      </p:cBhvr>
                                    </p:animEffect>
                                  </p:childTnLst>
                                </p:cTn>
                              </p:par>
                            </p:childTnLst>
                          </p:cTn>
                        </p:par>
                        <p:par>
                          <p:cTn id="61" fill="hold">
                            <p:stCondLst>
                              <p:cond delay="8100"/>
                            </p:stCondLst>
                            <p:childTnLst>
                              <p:par>
                                <p:cTn id="62" presetID="2" presetClass="entr" presetSubtype="8" fill="hold" grpId="0" nodeType="afterEffect">
                                  <p:stCondLst>
                                    <p:cond delay="100"/>
                                  </p:stCondLst>
                                  <p:childTnLst>
                                    <p:set>
                                      <p:cBhvr>
                                        <p:cTn id="63" dur="1" fill="hold">
                                          <p:stCondLst>
                                            <p:cond delay="0"/>
                                          </p:stCondLst>
                                        </p:cTn>
                                        <p:tgtEl>
                                          <p:spTgt spid="97"/>
                                        </p:tgtEl>
                                        <p:attrNameLst>
                                          <p:attrName>style.visibility</p:attrName>
                                        </p:attrNameLst>
                                      </p:cBhvr>
                                      <p:to>
                                        <p:strVal val="visible"/>
                                      </p:to>
                                    </p:set>
                                    <p:anim calcmode="lin" valueType="num">
                                      <p:cBhvr additive="base">
                                        <p:cTn id="64" dur="500" fill="hold"/>
                                        <p:tgtEl>
                                          <p:spTgt spid="97"/>
                                        </p:tgtEl>
                                        <p:attrNameLst>
                                          <p:attrName>ppt_x</p:attrName>
                                        </p:attrNameLst>
                                      </p:cBhvr>
                                      <p:tavLst>
                                        <p:tav tm="0">
                                          <p:val>
                                            <p:strVal val="0-#ppt_w/2"/>
                                          </p:val>
                                        </p:tav>
                                        <p:tav tm="100000">
                                          <p:val>
                                            <p:strVal val="#ppt_x"/>
                                          </p:val>
                                        </p:tav>
                                      </p:tavLst>
                                    </p:anim>
                                    <p:anim calcmode="lin" valueType="num">
                                      <p:cBhvr additive="base">
                                        <p:cTn id="65" dur="500" fill="hold"/>
                                        <p:tgtEl>
                                          <p:spTgt spid="97"/>
                                        </p:tgtEl>
                                        <p:attrNameLst>
                                          <p:attrName>ppt_y</p:attrName>
                                        </p:attrNameLst>
                                      </p:cBhvr>
                                      <p:tavLst>
                                        <p:tav tm="0">
                                          <p:val>
                                            <p:strVal val="#ppt_y"/>
                                          </p:val>
                                        </p:tav>
                                        <p:tav tm="100000">
                                          <p:val>
                                            <p:strVal val="#ppt_y"/>
                                          </p:val>
                                        </p:tav>
                                      </p:tavLst>
                                    </p:anim>
                                  </p:childTnLst>
                                </p:cTn>
                              </p:par>
                            </p:childTnLst>
                          </p:cTn>
                        </p:par>
                        <p:par>
                          <p:cTn id="66" fill="hold">
                            <p:stCondLst>
                              <p:cond delay="8700"/>
                            </p:stCondLst>
                            <p:childTnLst>
                              <p:par>
                                <p:cTn id="67" presetID="9" presetClass="entr" presetSubtype="0" fill="hold" nodeType="afterEffect">
                                  <p:stCondLst>
                                    <p:cond delay="100"/>
                                  </p:stCondLst>
                                  <p:childTnLst>
                                    <p:set>
                                      <p:cBhvr>
                                        <p:cTn id="68" dur="1" fill="hold">
                                          <p:stCondLst>
                                            <p:cond delay="0"/>
                                          </p:stCondLst>
                                        </p:cTn>
                                        <p:tgtEl>
                                          <p:spTgt spid="98"/>
                                        </p:tgtEl>
                                        <p:attrNameLst>
                                          <p:attrName>style.visibility</p:attrName>
                                        </p:attrNameLst>
                                      </p:cBhvr>
                                      <p:to>
                                        <p:strVal val="visible"/>
                                      </p:to>
                                    </p:set>
                                    <p:animEffect transition="in" filter="dissolve">
                                      <p:cBhvr>
                                        <p:cTn id="69" dur="500"/>
                                        <p:tgtEl>
                                          <p:spTgt spid="98"/>
                                        </p:tgtEl>
                                      </p:cBhvr>
                                    </p:animEffect>
                                  </p:childTnLst>
                                </p:cTn>
                              </p:par>
                            </p:childTnLst>
                          </p:cTn>
                        </p:par>
                        <p:par>
                          <p:cTn id="70" fill="hold">
                            <p:stCondLst>
                              <p:cond delay="9300"/>
                            </p:stCondLst>
                            <p:childTnLst>
                              <p:par>
                                <p:cTn id="71" presetID="2" presetClass="entr" presetSubtype="8" fill="hold" grpId="0" nodeType="afterEffect">
                                  <p:stCondLst>
                                    <p:cond delay="100"/>
                                  </p:stCondLst>
                                  <p:childTnLst>
                                    <p:set>
                                      <p:cBhvr>
                                        <p:cTn id="72" dur="1" fill="hold">
                                          <p:stCondLst>
                                            <p:cond delay="0"/>
                                          </p:stCondLst>
                                        </p:cTn>
                                        <p:tgtEl>
                                          <p:spTgt spid="100"/>
                                        </p:tgtEl>
                                        <p:attrNameLst>
                                          <p:attrName>style.visibility</p:attrName>
                                        </p:attrNameLst>
                                      </p:cBhvr>
                                      <p:to>
                                        <p:strVal val="visible"/>
                                      </p:to>
                                    </p:set>
                                    <p:anim calcmode="lin" valueType="num">
                                      <p:cBhvr additive="base">
                                        <p:cTn id="73" dur="500" fill="hold"/>
                                        <p:tgtEl>
                                          <p:spTgt spid="100"/>
                                        </p:tgtEl>
                                        <p:attrNameLst>
                                          <p:attrName>ppt_x</p:attrName>
                                        </p:attrNameLst>
                                      </p:cBhvr>
                                      <p:tavLst>
                                        <p:tav tm="0">
                                          <p:val>
                                            <p:strVal val="0-#ppt_w/2"/>
                                          </p:val>
                                        </p:tav>
                                        <p:tav tm="100000">
                                          <p:val>
                                            <p:strVal val="#ppt_x"/>
                                          </p:val>
                                        </p:tav>
                                      </p:tavLst>
                                    </p:anim>
                                    <p:anim calcmode="lin" valueType="num">
                                      <p:cBhvr additive="base">
                                        <p:cTn id="74" dur="500" fill="hold"/>
                                        <p:tgtEl>
                                          <p:spTgt spid="100"/>
                                        </p:tgtEl>
                                        <p:attrNameLst>
                                          <p:attrName>ppt_y</p:attrName>
                                        </p:attrNameLst>
                                      </p:cBhvr>
                                      <p:tavLst>
                                        <p:tav tm="0">
                                          <p:val>
                                            <p:strVal val="#ppt_y"/>
                                          </p:val>
                                        </p:tav>
                                        <p:tav tm="100000">
                                          <p:val>
                                            <p:strVal val="#ppt_y"/>
                                          </p:val>
                                        </p:tav>
                                      </p:tavLst>
                                    </p:anim>
                                  </p:childTnLst>
                                </p:cTn>
                              </p:par>
                            </p:childTnLst>
                          </p:cTn>
                        </p:par>
                        <p:par>
                          <p:cTn id="75" fill="hold">
                            <p:stCondLst>
                              <p:cond delay="9900"/>
                            </p:stCondLst>
                            <p:childTnLst>
                              <p:par>
                                <p:cTn id="76" presetID="9" presetClass="entr" presetSubtype="0" fill="hold" nodeType="afterEffect">
                                  <p:stCondLst>
                                    <p:cond delay="100"/>
                                  </p:stCondLst>
                                  <p:childTnLst>
                                    <p:set>
                                      <p:cBhvr>
                                        <p:cTn id="77" dur="1" fill="hold">
                                          <p:stCondLst>
                                            <p:cond delay="0"/>
                                          </p:stCondLst>
                                        </p:cTn>
                                        <p:tgtEl>
                                          <p:spTgt spid="101"/>
                                        </p:tgtEl>
                                        <p:attrNameLst>
                                          <p:attrName>style.visibility</p:attrName>
                                        </p:attrNameLst>
                                      </p:cBhvr>
                                      <p:to>
                                        <p:strVal val="visible"/>
                                      </p:to>
                                    </p:set>
                                    <p:animEffect transition="in" filter="dissolve">
                                      <p:cBhvr>
                                        <p:cTn id="78" dur="500"/>
                                        <p:tgtEl>
                                          <p:spTgt spid="101"/>
                                        </p:tgtEl>
                                      </p:cBhvr>
                                    </p:animEffect>
                                  </p:childTnLst>
                                </p:cTn>
                              </p:par>
                            </p:childTnLst>
                          </p:cTn>
                        </p:par>
                        <p:par>
                          <p:cTn id="79" fill="hold">
                            <p:stCondLst>
                              <p:cond delay="10500"/>
                            </p:stCondLst>
                            <p:childTnLst>
                              <p:par>
                                <p:cTn id="80" presetID="2" presetClass="entr" presetSubtype="8" fill="hold" grpId="0" nodeType="afterEffect">
                                  <p:stCondLst>
                                    <p:cond delay="100"/>
                                  </p:stCondLst>
                                  <p:childTnLst>
                                    <p:set>
                                      <p:cBhvr>
                                        <p:cTn id="81" dur="1" fill="hold">
                                          <p:stCondLst>
                                            <p:cond delay="0"/>
                                          </p:stCondLst>
                                        </p:cTn>
                                        <p:tgtEl>
                                          <p:spTgt spid="103"/>
                                        </p:tgtEl>
                                        <p:attrNameLst>
                                          <p:attrName>style.visibility</p:attrName>
                                        </p:attrNameLst>
                                      </p:cBhvr>
                                      <p:to>
                                        <p:strVal val="visible"/>
                                      </p:to>
                                    </p:set>
                                    <p:anim calcmode="lin" valueType="num">
                                      <p:cBhvr additive="base">
                                        <p:cTn id="82" dur="500" fill="hold"/>
                                        <p:tgtEl>
                                          <p:spTgt spid="103"/>
                                        </p:tgtEl>
                                        <p:attrNameLst>
                                          <p:attrName>ppt_x</p:attrName>
                                        </p:attrNameLst>
                                      </p:cBhvr>
                                      <p:tavLst>
                                        <p:tav tm="0">
                                          <p:val>
                                            <p:strVal val="0-#ppt_w/2"/>
                                          </p:val>
                                        </p:tav>
                                        <p:tav tm="100000">
                                          <p:val>
                                            <p:strVal val="#ppt_x"/>
                                          </p:val>
                                        </p:tav>
                                      </p:tavLst>
                                    </p:anim>
                                    <p:anim calcmode="lin" valueType="num">
                                      <p:cBhvr additive="base">
                                        <p:cTn id="83" dur="500" fill="hold"/>
                                        <p:tgtEl>
                                          <p:spTgt spid="103"/>
                                        </p:tgtEl>
                                        <p:attrNameLst>
                                          <p:attrName>ppt_y</p:attrName>
                                        </p:attrNameLst>
                                      </p:cBhvr>
                                      <p:tavLst>
                                        <p:tav tm="0">
                                          <p:val>
                                            <p:strVal val="#ppt_y"/>
                                          </p:val>
                                        </p:tav>
                                        <p:tav tm="100000">
                                          <p:val>
                                            <p:strVal val="#ppt_y"/>
                                          </p:val>
                                        </p:tav>
                                      </p:tavLst>
                                    </p:anim>
                                  </p:childTnLst>
                                </p:cTn>
                              </p:par>
                            </p:childTnLst>
                          </p:cTn>
                        </p:par>
                        <p:par>
                          <p:cTn id="84" fill="hold">
                            <p:stCondLst>
                              <p:cond delay="11100"/>
                            </p:stCondLst>
                            <p:childTnLst>
                              <p:par>
                                <p:cTn id="85" presetID="9" presetClass="entr" presetSubtype="0" fill="hold" nodeType="afterEffect">
                                  <p:stCondLst>
                                    <p:cond delay="100"/>
                                  </p:stCondLst>
                                  <p:childTnLst>
                                    <p:set>
                                      <p:cBhvr>
                                        <p:cTn id="86" dur="1" fill="hold">
                                          <p:stCondLst>
                                            <p:cond delay="0"/>
                                          </p:stCondLst>
                                        </p:cTn>
                                        <p:tgtEl>
                                          <p:spTgt spid="104"/>
                                        </p:tgtEl>
                                        <p:attrNameLst>
                                          <p:attrName>style.visibility</p:attrName>
                                        </p:attrNameLst>
                                      </p:cBhvr>
                                      <p:to>
                                        <p:strVal val="visible"/>
                                      </p:to>
                                    </p:set>
                                    <p:animEffect transition="in" filter="dissolve">
                                      <p:cBhvr>
                                        <p:cTn id="8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utoUpdateAnimBg="0"/>
      <p:bldP spid="91" grpId="0" autoUpdateAnimBg="0"/>
      <p:bldP spid="94" grpId="0" autoUpdateAnimBg="0"/>
      <p:bldP spid="97" grpId="0" autoUpdateAnimBg="0"/>
      <p:bldP spid="100" grpId="0" autoUpdateAnimBg="0"/>
      <p:bldP spid="10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Pentagon 8"/>
          <p:cNvSpPr/>
          <p:nvPr/>
        </p:nvSpPr>
        <p:spPr>
          <a:xfrm rot="5400000">
            <a:off x="3850550" y="-2309066"/>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Title 5"/>
          <p:cNvSpPr txBox="1"/>
          <p:nvPr/>
        </p:nvSpPr>
        <p:spPr>
          <a:xfrm>
            <a:off x="1861186" y="2389781"/>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pc="600" dirty="0">
                <a:solidFill>
                  <a:schemeClr val="bg1"/>
                </a:solidFill>
                <a:latin typeface="FZQingKeBenYueSongS-R-GB" panose="02000000000000000000" pitchFamily="2" charset="-122"/>
                <a:ea typeface="FZQingKeBenYueSongS-R-GB" panose="02000000000000000000" pitchFamily="2" charset="-122"/>
                <a:cs typeface="+mn-ea"/>
                <a:sym typeface="+mn-lt"/>
              </a:rPr>
              <a:t>谢谢观看</a:t>
            </a:r>
          </a:p>
        </p:txBody>
      </p:sp>
      <p:sp>
        <p:nvSpPr>
          <p:cNvPr id="7" name="Freeform 19"/>
          <p:cNvSpPr/>
          <p:nvPr/>
        </p:nvSpPr>
        <p:spPr bwMode="auto">
          <a:xfrm rot="5400000" flipH="1">
            <a:off x="4907006" y="-715645"/>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8" name="文本框 7"/>
          <p:cNvSpPr txBox="1"/>
          <p:nvPr/>
        </p:nvSpPr>
        <p:spPr>
          <a:xfrm>
            <a:off x="3048000" y="3106420"/>
            <a:ext cx="6096000" cy="368300"/>
          </a:xfrm>
          <a:prstGeom prst="rect">
            <a:avLst/>
          </a:prstGeom>
          <a:noFill/>
        </p:spPr>
        <p:txBody>
          <a:bodyPr wrap="square" rtlCol="0" anchor="t">
            <a:spAutoFit/>
          </a:bodyPr>
          <a:lstStyle/>
          <a:p>
            <a:endParaRPr lang="zh-CN" altLang="en-US"/>
          </a:p>
        </p:txBody>
      </p:sp>
    </p:spTree>
    <p:extLst>
      <p:ext uri="{BB962C8B-B14F-4D97-AF65-F5344CB8AC3E}">
        <p14:creationId xmlns:p14="http://schemas.microsoft.com/office/powerpoint/2010/main" val="18409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8310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7983"/>
            <a:ext cx="12192000" cy="2635177"/>
            <a:chOff x="0" y="-7983"/>
            <a:chExt cx="12192000" cy="2860920"/>
          </a:xfrm>
        </p:grpSpPr>
        <p:sp useBgFill="1">
          <p:nvSpPr>
            <p:cNvPr id="22" name="í$ḷïḑé"/>
            <p:cNvSpPr/>
            <p:nvPr/>
          </p:nvSpPr>
          <p:spPr>
            <a:xfrm>
              <a:off x="0" y="4589"/>
              <a:ext cx="12192000" cy="2848347"/>
            </a:xfrm>
            <a:prstGeom prst="roundRect">
              <a:avLst>
                <a:gd name="adj" fmla="val 0"/>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ïS1íḍè"/>
            <p:cNvSpPr/>
            <p:nvPr/>
          </p:nvSpPr>
          <p:spPr>
            <a:xfrm>
              <a:off x="669925" y="-7983"/>
              <a:ext cx="10851358" cy="2860920"/>
            </a:xfrm>
            <a:prstGeom prst="rect">
              <a:avLst/>
            </a:prstGeom>
            <a:solidFill>
              <a:schemeClr val="accent1"/>
            </a:solidFill>
            <a:ln>
              <a:no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ïşlîḓé"/>
            <p:cNvSpPr txBox="1"/>
            <p:nvPr/>
          </p:nvSpPr>
          <p:spPr>
            <a:xfrm>
              <a:off x="669925" y="1285201"/>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CONTENTS</a:t>
              </a:r>
              <a:endParaRPr kumimoji="0" lang="zh-CN" altLang="en-US" sz="48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ïşlîḓé"/>
            <p:cNvSpPr txBox="1"/>
            <p:nvPr/>
          </p:nvSpPr>
          <p:spPr>
            <a:xfrm>
              <a:off x="669925" y="471106"/>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rPr>
                <a:t>目录</a:t>
              </a:r>
              <a:endParaRPr kumimoji="0" lang="zh-CN" altLang="en-US" sz="60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endParaRPr>
            </a:p>
          </p:txBody>
        </p:sp>
      </p:grpSp>
      <p:grpSp>
        <p:nvGrpSpPr>
          <p:cNvPr id="29" name="iṧľîḑè">
            <a:extLst>
              <a:ext uri="{FF2B5EF4-FFF2-40B4-BE49-F238E27FC236}">
                <a16:creationId xmlns:a16="http://schemas.microsoft.com/office/drawing/2014/main" id="{71294AAB-5497-44CC-90FA-1412853D39EB}"/>
              </a:ext>
            </a:extLst>
          </p:cNvPr>
          <p:cNvGrpSpPr/>
          <p:nvPr/>
        </p:nvGrpSpPr>
        <p:grpSpPr>
          <a:xfrm>
            <a:off x="680144" y="4450658"/>
            <a:ext cx="2804062" cy="1744681"/>
            <a:chOff x="1536059" y="1595209"/>
            <a:chExt cx="2804062" cy="1744681"/>
          </a:xfrm>
        </p:grpSpPr>
        <p:sp>
          <p:nvSpPr>
            <p:cNvPr id="30" name="iṥľîďê">
              <a:extLst>
                <a:ext uri="{FF2B5EF4-FFF2-40B4-BE49-F238E27FC236}">
                  <a16:creationId xmlns:a16="http://schemas.microsoft.com/office/drawing/2014/main" id="{B434BD01-4A2F-4E7C-A5EA-C54036D5565C}"/>
                </a:ext>
              </a:extLst>
            </p:cNvPr>
            <p:cNvSpPr/>
            <p:nvPr/>
          </p:nvSpPr>
          <p:spPr>
            <a:xfrm>
              <a:off x="1536059" y="2077292"/>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1" name="íŝliďé">
              <a:extLst>
                <a:ext uri="{FF2B5EF4-FFF2-40B4-BE49-F238E27FC236}">
                  <a16:creationId xmlns:a16="http://schemas.microsoft.com/office/drawing/2014/main" id="{B78CB039-5249-48CF-BA42-F8FA129109EB}"/>
                </a:ext>
              </a:extLst>
            </p:cNvPr>
            <p:cNvSpPr txBox="1"/>
            <p:nvPr/>
          </p:nvSpPr>
          <p:spPr>
            <a:xfrm>
              <a:off x="1656069" y="17702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1</a:t>
              </a:r>
            </a:p>
          </p:txBody>
        </p:sp>
        <p:sp>
          <p:nvSpPr>
            <p:cNvPr id="32" name="íşḷïďê">
              <a:extLst>
                <a:ext uri="{FF2B5EF4-FFF2-40B4-BE49-F238E27FC236}">
                  <a16:creationId xmlns:a16="http://schemas.microsoft.com/office/drawing/2014/main" id="{25159327-74FA-4DF4-9BBE-2FC9A23AC7AA}"/>
                </a:ext>
              </a:extLst>
            </p:cNvPr>
            <p:cNvSpPr/>
            <p:nvPr/>
          </p:nvSpPr>
          <p:spPr>
            <a:xfrm>
              <a:off x="2399253" y="1595209"/>
              <a:ext cx="1940868" cy="864096"/>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融资操作基础知识</a:t>
              </a:r>
            </a:p>
          </p:txBody>
        </p:sp>
      </p:grpSp>
      <p:grpSp>
        <p:nvGrpSpPr>
          <p:cNvPr id="34" name="îślíḋè">
            <a:extLst>
              <a:ext uri="{FF2B5EF4-FFF2-40B4-BE49-F238E27FC236}">
                <a16:creationId xmlns:a16="http://schemas.microsoft.com/office/drawing/2014/main" id="{F67C17C8-A6A9-4C7F-9A30-C423E4264F8A}"/>
              </a:ext>
            </a:extLst>
          </p:cNvPr>
          <p:cNvGrpSpPr/>
          <p:nvPr/>
        </p:nvGrpSpPr>
        <p:grpSpPr>
          <a:xfrm>
            <a:off x="3716500" y="3148473"/>
            <a:ext cx="3328952" cy="1651908"/>
            <a:chOff x="1516246" y="265729"/>
            <a:chExt cx="3328952" cy="1651908"/>
          </a:xfrm>
        </p:grpSpPr>
        <p:sp>
          <p:nvSpPr>
            <p:cNvPr id="35" name="iṩlíḍe">
              <a:extLst>
                <a:ext uri="{FF2B5EF4-FFF2-40B4-BE49-F238E27FC236}">
                  <a16:creationId xmlns:a16="http://schemas.microsoft.com/office/drawing/2014/main" id="{516B9F6B-D69E-438D-8638-4E84CBD54C60}"/>
                </a:ext>
              </a:extLst>
            </p:cNvPr>
            <p:cNvSpPr/>
            <p:nvPr/>
          </p:nvSpPr>
          <p:spPr>
            <a:xfrm>
              <a:off x="1516246" y="655039"/>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6" name="îśļiḓe">
              <a:extLst>
                <a:ext uri="{FF2B5EF4-FFF2-40B4-BE49-F238E27FC236}">
                  <a16:creationId xmlns:a16="http://schemas.microsoft.com/office/drawing/2014/main" id="{FE8BB4FC-C43E-4452-9844-6C3F25D7992C}"/>
                </a:ext>
              </a:extLst>
            </p:cNvPr>
            <p:cNvSpPr txBox="1"/>
            <p:nvPr/>
          </p:nvSpPr>
          <p:spPr>
            <a:xfrm>
              <a:off x="1639025" y="347977"/>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a:t>
              </a:r>
            </a:p>
          </p:txBody>
        </p:sp>
        <p:sp>
          <p:nvSpPr>
            <p:cNvPr id="37" name="iṩļiḑe">
              <a:extLst>
                <a:ext uri="{FF2B5EF4-FFF2-40B4-BE49-F238E27FC236}">
                  <a16:creationId xmlns:a16="http://schemas.microsoft.com/office/drawing/2014/main" id="{5CE66759-1A0C-44E7-A0B8-9E796CFBAA45}"/>
                </a:ext>
              </a:extLst>
            </p:cNvPr>
            <p:cNvSpPr/>
            <p:nvPr/>
          </p:nvSpPr>
          <p:spPr>
            <a:xfrm>
              <a:off x="2529988" y="265729"/>
              <a:ext cx="2315210" cy="825907"/>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贷前申请受理和调查</a:t>
              </a:r>
            </a:p>
          </p:txBody>
        </p:sp>
      </p:grpSp>
      <p:grpSp>
        <p:nvGrpSpPr>
          <p:cNvPr id="38" name="íSḷîḓè">
            <a:extLst>
              <a:ext uri="{FF2B5EF4-FFF2-40B4-BE49-F238E27FC236}">
                <a16:creationId xmlns:a16="http://schemas.microsoft.com/office/drawing/2014/main" id="{6FF99B00-CE0A-42C8-A5F2-8F0666CACDF3}"/>
              </a:ext>
            </a:extLst>
          </p:cNvPr>
          <p:cNvGrpSpPr/>
          <p:nvPr/>
        </p:nvGrpSpPr>
        <p:grpSpPr>
          <a:xfrm>
            <a:off x="6042681" y="4411479"/>
            <a:ext cx="2804062" cy="1569660"/>
            <a:chOff x="1198262" y="1556030"/>
            <a:chExt cx="2804062" cy="1569660"/>
          </a:xfrm>
        </p:grpSpPr>
        <p:sp>
          <p:nvSpPr>
            <p:cNvPr id="39" name="íṡlïdé">
              <a:extLst>
                <a:ext uri="{FF2B5EF4-FFF2-40B4-BE49-F238E27FC236}">
                  <a16:creationId xmlns:a16="http://schemas.microsoft.com/office/drawing/2014/main" id="{74E56A9A-9C0D-4357-87C0-7B0CB6221A2C}"/>
                </a:ext>
              </a:extLst>
            </p:cNvPr>
            <p:cNvSpPr/>
            <p:nvPr/>
          </p:nvSpPr>
          <p:spPr>
            <a:xfrm>
              <a:off x="1198262" y="1863092"/>
              <a:ext cx="864096"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40" name="îš1ïḍè">
              <a:extLst>
                <a:ext uri="{FF2B5EF4-FFF2-40B4-BE49-F238E27FC236}">
                  <a16:creationId xmlns:a16="http://schemas.microsoft.com/office/drawing/2014/main" id="{7FBEFE02-53F5-4B21-880B-30B6FD319597}"/>
                </a:ext>
              </a:extLst>
            </p:cNvPr>
            <p:cNvSpPr txBox="1"/>
            <p:nvPr/>
          </p:nvSpPr>
          <p:spPr>
            <a:xfrm>
              <a:off x="1318271" y="15560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3</a:t>
              </a:r>
            </a:p>
          </p:txBody>
        </p:sp>
        <p:sp>
          <p:nvSpPr>
            <p:cNvPr id="41" name="îSlíḍé">
              <a:extLst>
                <a:ext uri="{FF2B5EF4-FFF2-40B4-BE49-F238E27FC236}">
                  <a16:creationId xmlns:a16="http://schemas.microsoft.com/office/drawing/2014/main" id="{3B123F82-7402-4373-A712-8E18C747BE50}"/>
                </a:ext>
              </a:extLst>
            </p:cNvPr>
            <p:cNvSpPr/>
            <p:nvPr/>
          </p:nvSpPr>
          <p:spPr>
            <a:xfrm>
              <a:off x="2061456" y="1863092"/>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贷款分析</a:t>
              </a:r>
            </a:p>
          </p:txBody>
        </p:sp>
      </p:grpSp>
      <p:grpSp>
        <p:nvGrpSpPr>
          <p:cNvPr id="42" name="组合 41">
            <a:extLst>
              <a:ext uri="{FF2B5EF4-FFF2-40B4-BE49-F238E27FC236}">
                <a16:creationId xmlns:a16="http://schemas.microsoft.com/office/drawing/2014/main" id="{FD259F85-4794-40FB-A5D3-6C1C73422CC2}"/>
              </a:ext>
            </a:extLst>
          </p:cNvPr>
          <p:cNvGrpSpPr/>
          <p:nvPr/>
        </p:nvGrpSpPr>
        <p:grpSpPr>
          <a:xfrm>
            <a:off x="9034122" y="3059649"/>
            <a:ext cx="2804062" cy="1569660"/>
            <a:chOff x="10227816" y="2857066"/>
            <a:chExt cx="2804062" cy="1569660"/>
          </a:xfrm>
        </p:grpSpPr>
        <p:sp>
          <p:nvSpPr>
            <p:cNvPr id="43" name="í$ḷïḋé">
              <a:extLst>
                <a:ext uri="{FF2B5EF4-FFF2-40B4-BE49-F238E27FC236}">
                  <a16:creationId xmlns:a16="http://schemas.microsoft.com/office/drawing/2014/main" id="{7FCB5FDF-9700-47EF-81A8-D862B8C19CAB}"/>
                </a:ext>
              </a:extLst>
            </p:cNvPr>
            <p:cNvSpPr/>
            <p:nvPr/>
          </p:nvSpPr>
          <p:spPr>
            <a:xfrm>
              <a:off x="10227816" y="3164128"/>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44" name="ïsḻíde">
              <a:extLst>
                <a:ext uri="{FF2B5EF4-FFF2-40B4-BE49-F238E27FC236}">
                  <a16:creationId xmlns:a16="http://schemas.microsoft.com/office/drawing/2014/main" id="{5CE59549-0CF5-4C86-9006-FEBA9F35D911}"/>
                </a:ext>
              </a:extLst>
            </p:cNvPr>
            <p:cNvSpPr txBox="1"/>
            <p:nvPr/>
          </p:nvSpPr>
          <p:spPr>
            <a:xfrm>
              <a:off x="10322077" y="2857066"/>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4</a:t>
              </a:r>
            </a:p>
          </p:txBody>
        </p:sp>
        <p:sp>
          <p:nvSpPr>
            <p:cNvPr id="45" name="ïṧlïḑê">
              <a:extLst>
                <a:ext uri="{FF2B5EF4-FFF2-40B4-BE49-F238E27FC236}">
                  <a16:creationId xmlns:a16="http://schemas.microsoft.com/office/drawing/2014/main" id="{5F12C70D-8D92-4527-A5F9-DD6621087330}"/>
                </a:ext>
              </a:extLst>
            </p:cNvPr>
            <p:cNvSpPr/>
            <p:nvPr/>
          </p:nvSpPr>
          <p:spPr>
            <a:xfrm>
              <a:off x="11091010" y="3164128"/>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等线"/>
                  <a:ea typeface="思源黑体" panose="020B0500000000000000" pitchFamily="34" charset="-122"/>
                  <a:cs typeface="+mn-ea"/>
                  <a:sym typeface="思源黑体" panose="020B0500000000000000" pitchFamily="34" charset="-122"/>
                </a:rPr>
                <a:t>贷后风险</a:t>
              </a:r>
            </a:p>
          </p:txBody>
        </p:sp>
      </p:grpSp>
      <p:sp>
        <p:nvSpPr>
          <p:cNvPr id="46" name="PA-文本框 42">
            <a:extLst>
              <a:ext uri="{FF2B5EF4-FFF2-40B4-BE49-F238E27FC236}">
                <a16:creationId xmlns:a16="http://schemas.microsoft.com/office/drawing/2014/main" id="{1ABB4999-53E1-43B1-A4DD-91EF78D2A244}"/>
              </a:ext>
            </a:extLst>
          </p:cNvPr>
          <p:cNvSpPr txBox="1"/>
          <p:nvPr>
            <p:custDataLst>
              <p:tags r:id="rId2"/>
            </p:custDataLst>
          </p:nvPr>
        </p:nvSpPr>
        <p:spPr>
          <a:xfrm>
            <a:off x="1543338" y="5259701"/>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了解公司信贷的基本要素</a:t>
            </a:r>
            <a:endPar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47" name="PA-文本框 42">
            <a:extLst>
              <a:ext uri="{FF2B5EF4-FFF2-40B4-BE49-F238E27FC236}">
                <a16:creationId xmlns:a16="http://schemas.microsoft.com/office/drawing/2014/main" id="{55914FBB-BDBC-4E02-91C4-FD76880FF93D}"/>
              </a:ext>
            </a:extLst>
          </p:cNvPr>
          <p:cNvSpPr txBox="1"/>
          <p:nvPr>
            <p:custDataLst>
              <p:tags r:id="rId3"/>
            </p:custDataLst>
          </p:nvPr>
        </p:nvSpPr>
        <p:spPr>
          <a:xfrm>
            <a:off x="4730242" y="3950607"/>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借款人、借款需求的匹配</a:t>
            </a:r>
          </a:p>
        </p:txBody>
      </p:sp>
      <p:sp>
        <p:nvSpPr>
          <p:cNvPr id="48" name="PA-文本框 42">
            <a:extLst>
              <a:ext uri="{FF2B5EF4-FFF2-40B4-BE49-F238E27FC236}">
                <a16:creationId xmlns:a16="http://schemas.microsoft.com/office/drawing/2014/main" id="{5A4063F1-E8FC-44DB-A1E6-904C136D79A1}"/>
              </a:ext>
            </a:extLst>
          </p:cNvPr>
          <p:cNvSpPr txBox="1"/>
          <p:nvPr>
            <p:custDataLst>
              <p:tags r:id="rId4"/>
            </p:custDataLst>
          </p:nvPr>
        </p:nvSpPr>
        <p:spPr>
          <a:xfrm>
            <a:off x="7027980" y="5150589"/>
            <a:ext cx="2177961" cy="14446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借款需求的分析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贷款环境的分析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客户分析</a:t>
            </a:r>
            <a:endParaRPr lang="en-US" altLang="zh-CN" sz="1200">
              <a:solidFill>
                <a:srgbClr val="004D73"/>
              </a:solidFill>
              <a:latin typeface="思源黑体" panose="020B0500000000000000" pitchFamily="34" charset="-122"/>
              <a:ea typeface="思源黑体" panose="020B0500000000000000" pitchFamily="34" charset="-122"/>
              <a:sym typeface="思源黑体" panose="020B0500000000000000" pitchFamily="34" charset="-122"/>
            </a:endParaRPr>
          </a:p>
          <a:p>
            <a:pPr lvl="0">
              <a:lnSpc>
                <a:spcPct val="150000"/>
              </a:lnSpc>
              <a:defRPr/>
            </a:pPr>
            <a:r>
              <a:rPr lang="zh-CN" altLang="en-US" sz="120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信用</a:t>
            </a: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评级</a:t>
            </a:r>
            <a:endPar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资产评估</a:t>
            </a:r>
          </a:p>
        </p:txBody>
      </p:sp>
      <p:sp>
        <p:nvSpPr>
          <p:cNvPr id="49" name="PA-文本框 42">
            <a:extLst>
              <a:ext uri="{FF2B5EF4-FFF2-40B4-BE49-F238E27FC236}">
                <a16:creationId xmlns:a16="http://schemas.microsoft.com/office/drawing/2014/main" id="{47752118-98EA-4C39-8839-E394D3D6B809}"/>
              </a:ext>
            </a:extLst>
          </p:cNvPr>
          <p:cNvSpPr txBox="1"/>
          <p:nvPr>
            <p:custDataLst>
              <p:tags r:id="rId5"/>
            </p:custDataLst>
          </p:nvPr>
        </p:nvSpPr>
        <p:spPr>
          <a:xfrm>
            <a:off x="9948734" y="3723932"/>
            <a:ext cx="1938154" cy="57086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借款人的贷后监控</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贷后管理</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贷款风险的分类</a:t>
            </a:r>
          </a:p>
        </p:txBody>
      </p:sp>
    </p:spTree>
    <p:extLst>
      <p:ext uri="{BB962C8B-B14F-4D97-AF65-F5344CB8AC3E}">
        <p14:creationId xmlns:p14="http://schemas.microsoft.com/office/powerpoint/2010/main" val="27538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3FB723DF-CDC6-4493-9CB3-2F75F2D7270E}"/>
              </a:ext>
            </a:extLst>
          </p:cNvPr>
          <p:cNvSpPr txBox="1">
            <a:spLocks/>
          </p:cNvSpPr>
          <p:nvPr/>
        </p:nvSpPr>
        <p:spPr bwMode="auto">
          <a:xfrm>
            <a:off x="3375229" y="2002027"/>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借款需求分析</a:t>
            </a:r>
            <a:endParaRPr lang="en-US" altLang="zh-CN"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任意多边形: 形状 6">
            <a:extLst>
              <a:ext uri="{FF2B5EF4-FFF2-40B4-BE49-F238E27FC236}">
                <a16:creationId xmlns:a16="http://schemas.microsoft.com/office/drawing/2014/main" id="{CB8CC19C-BCD3-40EF-9BAF-63965A8AA39A}"/>
              </a:ext>
            </a:extLst>
          </p:cNvPr>
          <p:cNvSpPr>
            <a:spLocks/>
          </p:cNvSpPr>
          <p:nvPr/>
        </p:nvSpPr>
        <p:spPr bwMode="auto">
          <a:xfrm rot="10800000">
            <a:off x="-686481" y="-1250257"/>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9" name="任意多边形: 形状 8">
            <a:extLst>
              <a:ext uri="{FF2B5EF4-FFF2-40B4-BE49-F238E27FC236}">
                <a16:creationId xmlns:a16="http://schemas.microsoft.com/office/drawing/2014/main" id="{B28DB9F9-5900-411F-BC71-57DF7DCB412E}"/>
              </a:ext>
            </a:extLst>
          </p:cNvPr>
          <p:cNvSpPr>
            <a:spLocks/>
          </p:cNvSpPr>
          <p:nvPr/>
        </p:nvSpPr>
        <p:spPr bwMode="auto">
          <a:xfrm rot="10800000" flipH="1">
            <a:off x="7427639" y="-1250256"/>
            <a:ext cx="5429026"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Tree>
    <p:extLst>
      <p:ext uri="{BB962C8B-B14F-4D97-AF65-F5344CB8AC3E}">
        <p14:creationId xmlns:p14="http://schemas.microsoft.com/office/powerpoint/2010/main" val="261778570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A6C1B401-42DC-4758-970E-5AD64048E4C5}"/>
              </a:ext>
            </a:extLst>
          </p:cNvPr>
          <p:cNvSpPr txBox="1">
            <a:spLocks/>
          </p:cNvSpPr>
          <p:nvPr/>
        </p:nvSpPr>
        <p:spPr bwMode="auto">
          <a:xfrm>
            <a:off x="3386137" y="1640520"/>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借款需求分析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1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概述及意义</a:t>
            </a:r>
          </a:p>
        </p:txBody>
      </p:sp>
    </p:spTree>
    <p:extLst>
      <p:ext uri="{BB962C8B-B14F-4D97-AF65-F5344CB8AC3E}">
        <p14:creationId xmlns:p14="http://schemas.microsoft.com/office/powerpoint/2010/main" val="3931554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50" name="Rectangle 18"/>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借款需求分析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概述及意义</a:t>
            </a:r>
          </a:p>
        </p:txBody>
      </p:sp>
      <p:sp>
        <p:nvSpPr>
          <p:cNvPr id="52" name="文本框 51">
            <a:extLst>
              <a:ext uri="{FF2B5EF4-FFF2-40B4-BE49-F238E27FC236}">
                <a16:creationId xmlns:a16="http://schemas.microsoft.com/office/drawing/2014/main" id="{A0DEF47B-6331-4E3F-988E-9B287448CA1A}"/>
              </a:ext>
            </a:extLst>
          </p:cNvPr>
          <p:cNvSpPr txBox="1"/>
          <p:nvPr/>
        </p:nvSpPr>
        <p:spPr>
          <a:xfrm>
            <a:off x="539008" y="1102870"/>
            <a:ext cx="5460997" cy="1987852"/>
          </a:xfrm>
          <a:prstGeom prst="rect">
            <a:avLst/>
          </a:prstGeom>
          <a:noFill/>
        </p:spPr>
        <p:txBody>
          <a:bodyPr wrap="square">
            <a:spAutoFit/>
          </a:bodyPr>
          <a:lstStyle/>
          <a:p>
            <a:pPr>
              <a:lnSpc>
                <a:spcPct val="200000"/>
              </a:lnSpc>
            </a:pPr>
            <a:r>
              <a:rPr lang="zh-CN" altLang="en-US" sz="1600" dirty="0">
                <a:solidFill>
                  <a:srgbClr val="000000"/>
                </a:solidFill>
                <a:latin typeface="微软雅黑" panose="020B0503020204020204" pitchFamily="34" charset="-122"/>
                <a:ea typeface="微软雅黑" panose="020B0503020204020204" pitchFamily="34" charset="-122"/>
              </a:rPr>
              <a:t>款需求是指公司由于各种原因造成了资金的短缺，即公司对资金的需求超过了公司的现金储备，从而需要借款。</a:t>
            </a:r>
          </a:p>
          <a:p>
            <a:pPr>
              <a:lnSpc>
                <a:spcPct val="200000"/>
              </a:lnSpc>
            </a:pPr>
            <a:r>
              <a:rPr lang="zh-CN" altLang="en-US" sz="1600" dirty="0">
                <a:solidFill>
                  <a:srgbClr val="000000"/>
                </a:solidFill>
                <a:latin typeface="微软雅黑" panose="020B0503020204020204" pitchFamily="34" charset="-122"/>
                <a:ea typeface="微软雅黑" panose="020B0503020204020204" pitchFamily="34" charset="-122"/>
              </a:rPr>
              <a:t>借款目的主要是指借款用途，一般来说，长期贷款用于固定资产等非流动资产，短期贷款用于流动资产。</a:t>
            </a:r>
          </a:p>
        </p:txBody>
      </p:sp>
      <p:sp>
        <p:nvSpPr>
          <p:cNvPr id="55" name="矩形 54">
            <a:extLst>
              <a:ext uri="{FF2B5EF4-FFF2-40B4-BE49-F238E27FC236}">
                <a16:creationId xmlns:a16="http://schemas.microsoft.com/office/drawing/2014/main" id="{08E26EA3-33D5-4169-97EA-410EEC96D020}"/>
              </a:ext>
            </a:extLst>
          </p:cNvPr>
          <p:cNvSpPr/>
          <p:nvPr/>
        </p:nvSpPr>
        <p:spPr>
          <a:xfrm>
            <a:off x="6235701" y="1"/>
            <a:ext cx="5956301" cy="3390900"/>
          </a:xfrm>
          <a:prstGeom prst="rect">
            <a:avLst/>
          </a:prstGeom>
          <a:blipFill>
            <a:blip r:embed="rId2"/>
            <a:stretch>
              <a:fillRect t="-8323" b="-8323"/>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ED299291-EBA0-4390-8CEE-5034ACB5F3EF}"/>
              </a:ext>
            </a:extLst>
          </p:cNvPr>
          <p:cNvSpPr/>
          <p:nvPr/>
        </p:nvSpPr>
        <p:spPr>
          <a:xfrm rot="16200000">
            <a:off x="1390651" y="2000250"/>
            <a:ext cx="3454400" cy="6235700"/>
          </a:xfrm>
          <a:prstGeom prst="rect">
            <a:avLst/>
          </a:prstGeom>
          <a:blipFill dpi="0" rotWithShape="0">
            <a:blip r:embed="rId3"/>
            <a:srcRect/>
            <a:stretch>
              <a:fillRect t="-8323" b="-8323"/>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1">
            <a:extLst>
              <a:ext uri="{FF2B5EF4-FFF2-40B4-BE49-F238E27FC236}">
                <a16:creationId xmlns:a16="http://schemas.microsoft.com/office/drawing/2014/main" id="{F7E9E16E-9646-4367-9036-788C4355238C}"/>
              </a:ext>
            </a:extLst>
          </p:cNvPr>
          <p:cNvGrpSpPr>
            <a:grpSpLocks/>
          </p:cNvGrpSpPr>
          <p:nvPr/>
        </p:nvGrpSpPr>
        <p:grpSpPr bwMode="auto">
          <a:xfrm>
            <a:off x="5395384" y="3810000"/>
            <a:ext cx="6441016" cy="2616200"/>
            <a:chOff x="4046335" y="2857499"/>
            <a:chExt cx="4830965" cy="1962150"/>
          </a:xfrm>
        </p:grpSpPr>
        <p:sp>
          <p:nvSpPr>
            <p:cNvPr id="64" name="文本框 66">
              <a:extLst>
                <a:ext uri="{FF2B5EF4-FFF2-40B4-BE49-F238E27FC236}">
                  <a16:creationId xmlns:a16="http://schemas.microsoft.com/office/drawing/2014/main" id="{D86F3FE3-B8F1-4A02-87B6-6BE9F1ED93AB}"/>
                </a:ext>
              </a:extLst>
            </p:cNvPr>
            <p:cNvSpPr txBox="1">
              <a:spLocks noChangeArrowheads="1"/>
            </p:cNvSpPr>
            <p:nvPr/>
          </p:nvSpPr>
          <p:spPr bwMode="auto">
            <a:xfrm>
              <a:off x="4952891" y="3277794"/>
              <a:ext cx="3515230" cy="1121557"/>
            </a:xfrm>
            <a:prstGeom prst="rect">
              <a:avLst/>
            </a:prstGeom>
            <a:noFill/>
            <a:ln>
              <a:noFill/>
            </a:ln>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200000"/>
                </a:lnSpc>
                <a:defRPr/>
              </a:pPr>
              <a:r>
                <a:rPr lang="zh-CN" altLang="en-US" sz="1600" dirty="0">
                  <a:solidFill>
                    <a:srgbClr val="000000"/>
                  </a:solidFill>
                  <a:latin typeface="微软雅黑" panose="020B0503020204020204" pitchFamily="34" charset="-122"/>
                  <a:ea typeface="微软雅黑" panose="020B0503020204020204" pitchFamily="34" charset="-122"/>
                  <a:sym typeface="思源黑体" panose="020B0400000000000000" pitchFamily="34" charset="-122"/>
                </a:rPr>
                <a:t>现金流量表、资产负债表还是利润表，都可以用来作为公司借款需求分析的基础，通过这些财务报表的分析，银行可以了解公司借款的原因。</a:t>
              </a:r>
            </a:p>
          </p:txBody>
        </p:sp>
        <p:sp>
          <p:nvSpPr>
            <p:cNvPr id="63" name="任意多边形 53">
              <a:extLst>
                <a:ext uri="{FF2B5EF4-FFF2-40B4-BE49-F238E27FC236}">
                  <a16:creationId xmlns:a16="http://schemas.microsoft.com/office/drawing/2014/main" id="{BADCE261-FA0D-4B70-A237-C78519D3EF65}"/>
                </a:ext>
              </a:extLst>
            </p:cNvPr>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思源黑体" panose="020B0400000000000000" pitchFamily="34" charset="-122"/>
                <a:ea typeface="思源黑体" panose="020B0400000000000000" pitchFamily="34" charset="-122"/>
                <a:sym typeface="思源黑体" panose="020B0400000000000000" pitchFamily="34" charset="-122"/>
              </a:endParaRPr>
            </a:p>
          </p:txBody>
        </p:sp>
      </p:grpSp>
    </p:spTree>
    <p:extLst>
      <p:ext uri="{BB962C8B-B14F-4D97-AF65-F5344CB8AC3E}">
        <p14:creationId xmlns:p14="http://schemas.microsoft.com/office/powerpoint/2010/main" val="374415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90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1+#ppt_w/2"/>
                                          </p:val>
                                        </p:tav>
                                        <p:tav tm="100000">
                                          <p:val>
                                            <p:strVal val="#ppt_x"/>
                                          </p:val>
                                        </p:tav>
                                      </p:tavLst>
                                    </p:anim>
                                    <p:anim calcmode="lin" valueType="num">
                                      <p:cBhvr additive="base">
                                        <p:cTn id="8" dur="10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0-#ppt_w/2"/>
                                          </p:val>
                                        </p:tav>
                                        <p:tav tm="100000">
                                          <p:val>
                                            <p:strVal val="#ppt_x"/>
                                          </p:val>
                                        </p:tav>
                                      </p:tavLst>
                                    </p:anim>
                                    <p:anim calcmode="lin" valueType="num">
                                      <p:cBhvr additive="base">
                                        <p:cTn id="12" dur="10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90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1000" fill="hold"/>
                                        <p:tgtEl>
                                          <p:spTgt spid="56"/>
                                        </p:tgtEl>
                                        <p:attrNameLst>
                                          <p:attrName>ppt_x</p:attrName>
                                        </p:attrNameLst>
                                      </p:cBhvr>
                                      <p:tavLst>
                                        <p:tav tm="0">
                                          <p:val>
                                            <p:strVal val="1+#ppt_w/2"/>
                                          </p:val>
                                        </p:tav>
                                        <p:tav tm="100000">
                                          <p:val>
                                            <p:strVal val="#ppt_x"/>
                                          </p:val>
                                        </p:tav>
                                      </p:tavLst>
                                    </p:anim>
                                    <p:anim calcmode="lin" valueType="num">
                                      <p:cBhvr additive="base">
                                        <p:cTn id="16" dur="10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10B4AA16-0BC0-4C02-991A-96F697050E38}"/>
              </a:ext>
            </a:extLst>
          </p:cNvPr>
          <p:cNvSpPr txBox="1">
            <a:spLocks/>
          </p:cNvSpPr>
          <p:nvPr/>
        </p:nvSpPr>
        <p:spPr bwMode="auto">
          <a:xfrm>
            <a:off x="3386137" y="1640520"/>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借款需求分析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1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不同借款需求类型</a:t>
            </a:r>
          </a:p>
        </p:txBody>
      </p:sp>
    </p:spTree>
    <p:extLst>
      <p:ext uri="{BB962C8B-B14F-4D97-AF65-F5344CB8AC3E}">
        <p14:creationId xmlns:p14="http://schemas.microsoft.com/office/powerpoint/2010/main" val="13521503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22" name="Rectangle 18"/>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借款需求分析</a:t>
            </a:r>
            <a:r>
              <a:rPr lang="en-US" altLang="zh-CN" sz="2000" b="1" dirty="0">
                <a:solidFill>
                  <a:srgbClr val="004D73"/>
                </a:solidFill>
                <a:latin typeface="微软雅黑" panose="020B0503020204020204" pitchFamily="34" charset="-122"/>
                <a:ea typeface="微软雅黑" panose="020B0503020204020204" pitchFamily="34" charset="-122"/>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不同借款需求类型</a:t>
            </a:r>
            <a:endParaRPr kumimoji="0" lang="zh-CN" altLang="en-US" sz="2000" b="0" i="0" u="none" strike="noStrike" kern="1200" cap="none" spc="60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37" name="Group 4">
            <a:extLst>
              <a:ext uri="{FF2B5EF4-FFF2-40B4-BE49-F238E27FC236}">
                <a16:creationId xmlns:a16="http://schemas.microsoft.com/office/drawing/2014/main" id="{3A6554D6-A43E-4D28-BE3E-A6C1F0FC5491}"/>
              </a:ext>
            </a:extLst>
          </p:cNvPr>
          <p:cNvGrpSpPr>
            <a:grpSpLocks noChangeAspect="1"/>
          </p:cNvGrpSpPr>
          <p:nvPr/>
        </p:nvGrpSpPr>
        <p:grpSpPr bwMode="auto">
          <a:xfrm>
            <a:off x="4081301" y="2280043"/>
            <a:ext cx="4029398" cy="3129382"/>
            <a:chOff x="2329" y="786"/>
            <a:chExt cx="3022" cy="2347"/>
          </a:xfrm>
        </p:grpSpPr>
        <p:sp>
          <p:nvSpPr>
            <p:cNvPr id="38" name="Freeform 5">
              <a:extLst>
                <a:ext uri="{FF2B5EF4-FFF2-40B4-BE49-F238E27FC236}">
                  <a16:creationId xmlns:a16="http://schemas.microsoft.com/office/drawing/2014/main" id="{5C302DC4-A323-436D-80EB-D4C71CE54C34}"/>
                </a:ext>
              </a:extLst>
            </p:cNvPr>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39" name="Freeform 6">
              <a:extLst>
                <a:ext uri="{FF2B5EF4-FFF2-40B4-BE49-F238E27FC236}">
                  <a16:creationId xmlns:a16="http://schemas.microsoft.com/office/drawing/2014/main" id="{4C7E6617-A682-4207-BED8-53AEBC218EDD}"/>
                </a:ext>
              </a:extLst>
            </p:cNvPr>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0" name="Freeform 7">
              <a:extLst>
                <a:ext uri="{FF2B5EF4-FFF2-40B4-BE49-F238E27FC236}">
                  <a16:creationId xmlns:a16="http://schemas.microsoft.com/office/drawing/2014/main" id="{7E081A0E-65EA-4403-827A-F47B40D8A378}"/>
                </a:ext>
              </a:extLst>
            </p:cNvPr>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1" name="Freeform 8">
              <a:extLst>
                <a:ext uri="{FF2B5EF4-FFF2-40B4-BE49-F238E27FC236}">
                  <a16:creationId xmlns:a16="http://schemas.microsoft.com/office/drawing/2014/main" id="{7AE52666-CB6C-4BB5-8A16-56A492892E3B}"/>
                </a:ext>
              </a:extLst>
            </p:cNvPr>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2" name="Freeform 9">
              <a:extLst>
                <a:ext uri="{FF2B5EF4-FFF2-40B4-BE49-F238E27FC236}">
                  <a16:creationId xmlns:a16="http://schemas.microsoft.com/office/drawing/2014/main" id="{B2C8A986-65DD-411F-B0EF-81F2BCDD8BEE}"/>
                </a:ext>
              </a:extLst>
            </p:cNvPr>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grpSp>
      <p:sp>
        <p:nvSpPr>
          <p:cNvPr id="43" name="Text Placeholder 7">
            <a:extLst>
              <a:ext uri="{FF2B5EF4-FFF2-40B4-BE49-F238E27FC236}">
                <a16:creationId xmlns:a16="http://schemas.microsoft.com/office/drawing/2014/main" id="{99404E49-E596-46F8-9A8E-52A13DC8AD09}"/>
              </a:ext>
            </a:extLst>
          </p:cNvPr>
          <p:cNvSpPr txBox="1"/>
          <p:nvPr/>
        </p:nvSpPr>
        <p:spPr>
          <a:xfrm>
            <a:off x="1129085" y="1739293"/>
            <a:ext cx="1934319" cy="414523"/>
          </a:xfrm>
          <a:prstGeom prst="rect">
            <a:avLst/>
          </a:prstGeom>
        </p:spPr>
        <p:txBody>
          <a:bodyPr vert="horz" lIns="0" tIns="98497" rIns="0" bIns="98497"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zh-CN" sz="1600" kern="100" dirty="0">
                <a:ea typeface="微软雅黑" panose="020B0503020204020204" pitchFamily="34" charset="-122"/>
                <a:cs typeface="Times New Roman" panose="02020603050405020304" pitchFamily="18" charset="0"/>
              </a:rPr>
              <a:t>销售变化引起的需求</a:t>
            </a:r>
            <a:endParaRPr lang="es-ES_tradnl" sz="1400" b="0" dirty="0">
              <a:solidFill>
                <a:schemeClr val="bg2">
                  <a:lumMod val="10000"/>
                </a:schemeClr>
              </a:solidFill>
              <a:latin typeface="Source Han Sans SC"/>
              <a:cs typeface="+mn-ea"/>
              <a:sym typeface="Source Han Sans SC"/>
            </a:endParaRPr>
          </a:p>
        </p:txBody>
      </p:sp>
      <p:grpSp>
        <p:nvGrpSpPr>
          <p:cNvPr id="3" name="组合 2">
            <a:extLst>
              <a:ext uri="{FF2B5EF4-FFF2-40B4-BE49-F238E27FC236}">
                <a16:creationId xmlns:a16="http://schemas.microsoft.com/office/drawing/2014/main" id="{AAFB4323-D2E8-4AA1-A142-D550E22DA040}"/>
              </a:ext>
            </a:extLst>
          </p:cNvPr>
          <p:cNvGrpSpPr/>
          <p:nvPr/>
        </p:nvGrpSpPr>
        <p:grpSpPr>
          <a:xfrm>
            <a:off x="3512696" y="1616559"/>
            <a:ext cx="719905" cy="720606"/>
            <a:chOff x="4161277" y="2038024"/>
            <a:chExt cx="719905" cy="720606"/>
          </a:xfrm>
        </p:grpSpPr>
        <p:sp>
          <p:nvSpPr>
            <p:cNvPr id="45" name="Rounded Rectangle 11">
              <a:extLst>
                <a:ext uri="{FF2B5EF4-FFF2-40B4-BE49-F238E27FC236}">
                  <a16:creationId xmlns:a16="http://schemas.microsoft.com/office/drawing/2014/main" id="{C99EFA78-74E2-4576-9DE1-AE7D476986D2}"/>
                </a:ext>
              </a:extLst>
            </p:cNvPr>
            <p:cNvSpPr>
              <a:spLocks noChangeAspect="1"/>
            </p:cNvSpPr>
            <p:nvPr/>
          </p:nvSpPr>
          <p:spPr>
            <a:xfrm>
              <a:off x="4161277" y="2038024"/>
              <a:ext cx="719905" cy="720606"/>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46" name="Text Placeholder 7">
              <a:extLst>
                <a:ext uri="{FF2B5EF4-FFF2-40B4-BE49-F238E27FC236}">
                  <a16:creationId xmlns:a16="http://schemas.microsoft.com/office/drawing/2014/main" id="{D7B92172-46BD-4251-AC75-A406AA4D9439}"/>
                </a:ext>
              </a:extLst>
            </p:cNvPr>
            <p:cNvSpPr txBox="1"/>
            <p:nvPr/>
          </p:nvSpPr>
          <p:spPr>
            <a:xfrm>
              <a:off x="4219001"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01</a:t>
              </a:r>
            </a:p>
          </p:txBody>
        </p:sp>
      </p:grpSp>
      <p:sp>
        <p:nvSpPr>
          <p:cNvPr id="47" name="Text Placeholder 7">
            <a:extLst>
              <a:ext uri="{FF2B5EF4-FFF2-40B4-BE49-F238E27FC236}">
                <a16:creationId xmlns:a16="http://schemas.microsoft.com/office/drawing/2014/main" id="{B4802767-F575-422A-9B06-F26BC14FC73F}"/>
              </a:ext>
            </a:extLst>
          </p:cNvPr>
          <p:cNvSpPr txBox="1"/>
          <p:nvPr/>
        </p:nvSpPr>
        <p:spPr>
          <a:xfrm>
            <a:off x="8852413" y="1739292"/>
            <a:ext cx="2077764" cy="414523"/>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600" kern="100" dirty="0">
                <a:ea typeface="微软雅黑" panose="020B0503020204020204" pitchFamily="34" charset="-122"/>
                <a:cs typeface="Times New Roman" panose="02020603050405020304" pitchFamily="18" charset="0"/>
                <a:sym typeface="Source Han Sans SC"/>
              </a:rPr>
              <a:t>资产变化引起的需求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grpSp>
        <p:nvGrpSpPr>
          <p:cNvPr id="6" name="组合 5">
            <a:extLst>
              <a:ext uri="{FF2B5EF4-FFF2-40B4-BE49-F238E27FC236}">
                <a16:creationId xmlns:a16="http://schemas.microsoft.com/office/drawing/2014/main" id="{772D4278-FEEE-4786-8692-470177F9AC96}"/>
              </a:ext>
            </a:extLst>
          </p:cNvPr>
          <p:cNvGrpSpPr/>
          <p:nvPr/>
        </p:nvGrpSpPr>
        <p:grpSpPr>
          <a:xfrm>
            <a:off x="7677241" y="1616559"/>
            <a:ext cx="719905" cy="720606"/>
            <a:chOff x="7560481" y="2038024"/>
            <a:chExt cx="719905" cy="720606"/>
          </a:xfrm>
        </p:grpSpPr>
        <p:sp>
          <p:nvSpPr>
            <p:cNvPr id="49" name="Rounded Rectangle 23">
              <a:extLst>
                <a:ext uri="{FF2B5EF4-FFF2-40B4-BE49-F238E27FC236}">
                  <a16:creationId xmlns:a16="http://schemas.microsoft.com/office/drawing/2014/main" id="{031EAB6B-3B65-4CDE-976B-C41198B70CB8}"/>
                </a:ext>
              </a:extLst>
            </p:cNvPr>
            <p:cNvSpPr>
              <a:spLocks noChangeAspect="1"/>
            </p:cNvSpPr>
            <p:nvPr/>
          </p:nvSpPr>
          <p:spPr>
            <a:xfrm>
              <a:off x="7560481" y="2038024"/>
              <a:ext cx="719905" cy="720606"/>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0" name="Text Placeholder 7">
              <a:extLst>
                <a:ext uri="{FF2B5EF4-FFF2-40B4-BE49-F238E27FC236}">
                  <a16:creationId xmlns:a16="http://schemas.microsoft.com/office/drawing/2014/main" id="{649092B9-98E3-4F39-A581-CF0240C74B63}"/>
                </a:ext>
              </a:extLst>
            </p:cNvPr>
            <p:cNvSpPr txBox="1"/>
            <p:nvPr/>
          </p:nvSpPr>
          <p:spPr>
            <a:xfrm>
              <a:off x="7618204"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02</a:t>
              </a:r>
            </a:p>
          </p:txBody>
        </p:sp>
      </p:grpSp>
      <p:sp>
        <p:nvSpPr>
          <p:cNvPr id="51" name="Text Placeholder 7">
            <a:extLst>
              <a:ext uri="{FF2B5EF4-FFF2-40B4-BE49-F238E27FC236}">
                <a16:creationId xmlns:a16="http://schemas.microsoft.com/office/drawing/2014/main" id="{DF6E8857-4414-4E28-B3DC-787C1038852C}"/>
              </a:ext>
            </a:extLst>
          </p:cNvPr>
          <p:cNvSpPr txBox="1"/>
          <p:nvPr/>
        </p:nvSpPr>
        <p:spPr>
          <a:xfrm>
            <a:off x="714653" y="4923625"/>
            <a:ext cx="2348751" cy="414523"/>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r>
              <a:rPr lang="zh-CN" altLang="en-US" sz="1600" kern="100" dirty="0">
                <a:ea typeface="微软雅黑" panose="020B0503020204020204" pitchFamily="34" charset="-122"/>
                <a:cs typeface="Times New Roman" panose="02020603050405020304" pitchFamily="18" charset="0"/>
                <a:sym typeface="Source Han Sans SC"/>
              </a:rPr>
              <a:t>负债和分红引起的需求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grpSp>
        <p:nvGrpSpPr>
          <p:cNvPr id="5" name="组合 4">
            <a:extLst>
              <a:ext uri="{FF2B5EF4-FFF2-40B4-BE49-F238E27FC236}">
                <a16:creationId xmlns:a16="http://schemas.microsoft.com/office/drawing/2014/main" id="{D2E3A97A-1120-47F7-A2B5-0D398475BEC0}"/>
              </a:ext>
            </a:extLst>
          </p:cNvPr>
          <p:cNvGrpSpPr/>
          <p:nvPr/>
        </p:nvGrpSpPr>
        <p:grpSpPr>
          <a:xfrm>
            <a:off x="3512696" y="4881138"/>
            <a:ext cx="719905" cy="720606"/>
            <a:chOff x="4112474" y="4836608"/>
            <a:chExt cx="719905" cy="720606"/>
          </a:xfrm>
        </p:grpSpPr>
        <p:sp>
          <p:nvSpPr>
            <p:cNvPr id="53" name="Rounded Rectangle 27">
              <a:extLst>
                <a:ext uri="{FF2B5EF4-FFF2-40B4-BE49-F238E27FC236}">
                  <a16:creationId xmlns:a16="http://schemas.microsoft.com/office/drawing/2014/main" id="{2A52F714-97F3-4CC9-91E6-4A17BE8B8F31}"/>
                </a:ext>
              </a:extLst>
            </p:cNvPr>
            <p:cNvSpPr>
              <a:spLocks noChangeAspect="1"/>
            </p:cNvSpPr>
            <p:nvPr/>
          </p:nvSpPr>
          <p:spPr>
            <a:xfrm>
              <a:off x="4112474" y="4836608"/>
              <a:ext cx="719905" cy="720606"/>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4" name="Text Placeholder 7">
              <a:extLst>
                <a:ext uri="{FF2B5EF4-FFF2-40B4-BE49-F238E27FC236}">
                  <a16:creationId xmlns:a16="http://schemas.microsoft.com/office/drawing/2014/main" id="{F036D189-57F8-40A9-97C8-9066DD59BCEA}"/>
                </a:ext>
              </a:extLst>
            </p:cNvPr>
            <p:cNvSpPr txBox="1"/>
            <p:nvPr/>
          </p:nvSpPr>
          <p:spPr>
            <a:xfrm>
              <a:off x="4170198"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03</a:t>
              </a:r>
            </a:p>
          </p:txBody>
        </p:sp>
      </p:grpSp>
      <p:sp>
        <p:nvSpPr>
          <p:cNvPr id="55" name="Text Placeholder 7">
            <a:extLst>
              <a:ext uri="{FF2B5EF4-FFF2-40B4-BE49-F238E27FC236}">
                <a16:creationId xmlns:a16="http://schemas.microsoft.com/office/drawing/2014/main" id="{C03B2C91-A967-4F2D-AB2B-1FFB80695850}"/>
              </a:ext>
            </a:extLst>
          </p:cNvPr>
          <p:cNvSpPr txBox="1"/>
          <p:nvPr/>
        </p:nvSpPr>
        <p:spPr>
          <a:xfrm>
            <a:off x="8852413" y="4972416"/>
            <a:ext cx="2283749" cy="501354"/>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600" kern="100" dirty="0">
                <a:ea typeface="微软雅黑" panose="020B0503020204020204" pitchFamily="34" charset="-122"/>
                <a:cs typeface="Times New Roman" panose="02020603050405020304" pitchFamily="18" charset="0"/>
                <a:sym typeface="Source Han Sans SC"/>
              </a:rPr>
              <a:t>其他变化引起的需求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grpSp>
        <p:nvGrpSpPr>
          <p:cNvPr id="7" name="组合 6">
            <a:extLst>
              <a:ext uri="{FF2B5EF4-FFF2-40B4-BE49-F238E27FC236}">
                <a16:creationId xmlns:a16="http://schemas.microsoft.com/office/drawing/2014/main" id="{834FD6BC-28D1-49A4-9EDF-CA051AF9974F}"/>
              </a:ext>
            </a:extLst>
          </p:cNvPr>
          <p:cNvGrpSpPr/>
          <p:nvPr/>
        </p:nvGrpSpPr>
        <p:grpSpPr>
          <a:xfrm>
            <a:off x="7677241" y="4881138"/>
            <a:ext cx="719905" cy="720606"/>
            <a:chOff x="7560481" y="4836608"/>
            <a:chExt cx="719905" cy="720606"/>
          </a:xfrm>
        </p:grpSpPr>
        <p:sp>
          <p:nvSpPr>
            <p:cNvPr id="57" name="Rounded Rectangle 16">
              <a:extLst>
                <a:ext uri="{FF2B5EF4-FFF2-40B4-BE49-F238E27FC236}">
                  <a16:creationId xmlns:a16="http://schemas.microsoft.com/office/drawing/2014/main" id="{5CD578C0-6291-48CB-8B61-70CB55FF8BC6}"/>
                </a:ext>
              </a:extLst>
            </p:cNvPr>
            <p:cNvSpPr>
              <a:spLocks noChangeAspect="1"/>
            </p:cNvSpPr>
            <p:nvPr/>
          </p:nvSpPr>
          <p:spPr>
            <a:xfrm>
              <a:off x="7560481" y="4836608"/>
              <a:ext cx="719905" cy="720606"/>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8" name="Text Placeholder 7">
              <a:extLst>
                <a:ext uri="{FF2B5EF4-FFF2-40B4-BE49-F238E27FC236}">
                  <a16:creationId xmlns:a16="http://schemas.microsoft.com/office/drawing/2014/main" id="{BA93A1EB-6E57-4E5F-9CCC-D51F1E5D1B9C}"/>
                </a:ext>
              </a:extLst>
            </p:cNvPr>
            <p:cNvSpPr txBox="1"/>
            <p:nvPr/>
          </p:nvSpPr>
          <p:spPr>
            <a:xfrm>
              <a:off x="7618204"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04</a:t>
              </a:r>
            </a:p>
          </p:txBody>
        </p:sp>
      </p:grpSp>
    </p:spTree>
    <p:extLst>
      <p:ext uri="{BB962C8B-B14F-4D97-AF65-F5344CB8AC3E}">
        <p14:creationId xmlns:p14="http://schemas.microsoft.com/office/powerpoint/2010/main" val="133399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43">
                                            <p:txEl>
                                              <p:pRg st="0" end="0"/>
                                            </p:txEl>
                                          </p:spTgt>
                                        </p:tgtEl>
                                        <p:attrNameLst>
                                          <p:attrName>style.visibility</p:attrName>
                                        </p:attrNameLst>
                                      </p:cBhvr>
                                      <p:to>
                                        <p:strVal val="visible"/>
                                      </p:to>
                                    </p:set>
                                    <p:anim calcmode="lin" valueType="num">
                                      <p:cBhvr>
                                        <p:cTn id="10"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43">
                                            <p:txEl>
                                              <p:pRg st="0" end="0"/>
                                            </p:txEl>
                                          </p:spTgt>
                                        </p:tgtEl>
                                      </p:cBhvr>
                                    </p:animEffect>
                                  </p:childTnLst>
                                </p:cTn>
                              </p:par>
                              <p:par>
                                <p:cTn id="13" presetID="53" presetClass="entr" presetSubtype="16" fill="hold" grpId="0" nodeType="withEffect">
                                  <p:stCondLst>
                                    <p:cond delay="200"/>
                                  </p:stCondLst>
                                  <p:childTnLst>
                                    <p:set>
                                      <p:cBhvr>
                                        <p:cTn id="14" dur="1" fill="hold">
                                          <p:stCondLst>
                                            <p:cond delay="0"/>
                                          </p:stCondLst>
                                        </p:cTn>
                                        <p:tgtEl>
                                          <p:spTgt spid="47">
                                            <p:txEl>
                                              <p:pRg st="0" end="0"/>
                                            </p:txEl>
                                          </p:spTgt>
                                        </p:tgtEl>
                                        <p:attrNameLst>
                                          <p:attrName>style.visibility</p:attrName>
                                        </p:attrNameLst>
                                      </p:cBhvr>
                                      <p:to>
                                        <p:strVal val="visible"/>
                                      </p:to>
                                    </p:set>
                                    <p:anim calcmode="lin" valueType="num">
                                      <p:cBhvr>
                                        <p:cTn id="15"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7">
                                            <p:txEl>
                                              <p:pRg st="0" end="0"/>
                                            </p:txEl>
                                          </p:spTgt>
                                        </p:tgtEl>
                                      </p:cBhvr>
                                    </p:animEffect>
                                  </p:childTnLst>
                                </p:cTn>
                              </p:par>
                              <p:par>
                                <p:cTn id="18" presetID="53" presetClass="entr" presetSubtype="16" fill="hold" grpId="0" nodeType="withEffect">
                                  <p:stCondLst>
                                    <p:cond delay="200"/>
                                  </p:stCondLst>
                                  <p:childTnLst>
                                    <p:set>
                                      <p:cBhvr>
                                        <p:cTn id="19" dur="1" fill="hold">
                                          <p:stCondLst>
                                            <p:cond delay="0"/>
                                          </p:stCondLst>
                                        </p:cTn>
                                        <p:tgtEl>
                                          <p:spTgt spid="51">
                                            <p:txEl>
                                              <p:pRg st="0" end="0"/>
                                            </p:txEl>
                                          </p:spTgt>
                                        </p:tgtEl>
                                        <p:attrNameLst>
                                          <p:attrName>style.visibility</p:attrName>
                                        </p:attrNameLst>
                                      </p:cBhvr>
                                      <p:to>
                                        <p:strVal val="visible"/>
                                      </p:to>
                                    </p:set>
                                    <p:anim calcmode="lin" valueType="num">
                                      <p:cBhvr>
                                        <p:cTn id="20"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1">
                                            <p:txEl>
                                              <p:pRg st="0" end="0"/>
                                            </p:txEl>
                                          </p:spTgt>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55">
                                            <p:txEl>
                                              <p:pRg st="0" end="0"/>
                                            </p:txEl>
                                          </p:spTgt>
                                        </p:tgtEl>
                                        <p:attrNameLst>
                                          <p:attrName>style.visibility</p:attrName>
                                        </p:attrNameLst>
                                      </p:cBhvr>
                                      <p:to>
                                        <p:strVal val="visible"/>
                                      </p:to>
                                    </p:set>
                                    <p:anim calcmode="lin" valueType="num">
                                      <p:cBhvr>
                                        <p:cTn id="25"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tmplLst>
          <p:tmpl lvl="1">
            <p:tnLst>
              <p:par>
                <p:cTn presetID="53" presetClass="entr" presetSubtype="16"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7" grpId="0" build="p">
        <p:tmplLst>
          <p:tmpl lvl="1">
            <p:tnLst>
              <p:par>
                <p:cTn presetID="5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Effect transition="in" filter="fade">
                      <p:cBhvr>
                        <p:cTn dur="500"/>
                        <p:tgtEl>
                          <p:spTgt spid="47"/>
                        </p:tgtEl>
                      </p:cBhvr>
                    </p:animEffect>
                  </p:childTnLst>
                </p:cTn>
              </p:par>
            </p:tnLst>
          </p:tmpl>
        </p:tmplLst>
      </p:bldP>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5" grpId="0" build="p">
        <p:tmplLst>
          <p:tmpl lvl="1">
            <p:tnLst>
              <p:par>
                <p:cTn presetID="5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37" name="Group 4">
            <a:extLst>
              <a:ext uri="{FF2B5EF4-FFF2-40B4-BE49-F238E27FC236}">
                <a16:creationId xmlns:a16="http://schemas.microsoft.com/office/drawing/2014/main" id="{3A6554D6-A43E-4D28-BE3E-A6C1F0FC5491}"/>
              </a:ext>
            </a:extLst>
          </p:cNvPr>
          <p:cNvGrpSpPr>
            <a:grpSpLocks noChangeAspect="1"/>
          </p:cNvGrpSpPr>
          <p:nvPr/>
        </p:nvGrpSpPr>
        <p:grpSpPr bwMode="auto">
          <a:xfrm>
            <a:off x="4081301" y="2280043"/>
            <a:ext cx="4029398" cy="3129382"/>
            <a:chOff x="2329" y="786"/>
            <a:chExt cx="3022" cy="2347"/>
          </a:xfrm>
        </p:grpSpPr>
        <p:sp>
          <p:nvSpPr>
            <p:cNvPr id="38" name="Freeform 5">
              <a:extLst>
                <a:ext uri="{FF2B5EF4-FFF2-40B4-BE49-F238E27FC236}">
                  <a16:creationId xmlns:a16="http://schemas.microsoft.com/office/drawing/2014/main" id="{5C302DC4-A323-436D-80EB-D4C71CE54C34}"/>
                </a:ext>
              </a:extLst>
            </p:cNvPr>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39" name="Freeform 6">
              <a:extLst>
                <a:ext uri="{FF2B5EF4-FFF2-40B4-BE49-F238E27FC236}">
                  <a16:creationId xmlns:a16="http://schemas.microsoft.com/office/drawing/2014/main" id="{4C7E6617-A682-4207-BED8-53AEBC218EDD}"/>
                </a:ext>
              </a:extLst>
            </p:cNvPr>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0" name="Freeform 7">
              <a:extLst>
                <a:ext uri="{FF2B5EF4-FFF2-40B4-BE49-F238E27FC236}">
                  <a16:creationId xmlns:a16="http://schemas.microsoft.com/office/drawing/2014/main" id="{7E081A0E-65EA-4403-827A-F47B40D8A378}"/>
                </a:ext>
              </a:extLst>
            </p:cNvPr>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1" name="Freeform 8">
              <a:extLst>
                <a:ext uri="{FF2B5EF4-FFF2-40B4-BE49-F238E27FC236}">
                  <a16:creationId xmlns:a16="http://schemas.microsoft.com/office/drawing/2014/main" id="{7AE52666-CB6C-4BB5-8A16-56A492892E3B}"/>
                </a:ext>
              </a:extLst>
            </p:cNvPr>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sp>
          <p:nvSpPr>
            <p:cNvPr id="42" name="Freeform 9">
              <a:extLst>
                <a:ext uri="{FF2B5EF4-FFF2-40B4-BE49-F238E27FC236}">
                  <a16:creationId xmlns:a16="http://schemas.microsoft.com/office/drawing/2014/main" id="{B2C8A986-65DD-411F-B0EF-81F2BCDD8BEE}"/>
                </a:ext>
              </a:extLst>
            </p:cNvPr>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4284" tIns="17143" rIns="34284" bIns="17143" numCol="1" anchor="t" anchorCtr="0" compatLnSpc="1"/>
            <a:lstStyle/>
            <a:p>
              <a:pPr>
                <a:lnSpc>
                  <a:spcPct val="120000"/>
                </a:lnSpc>
              </a:pPr>
              <a:endParaRPr lang="en-US" sz="1500">
                <a:latin typeface="Source Han Sans SC"/>
                <a:cs typeface="+mn-ea"/>
                <a:sym typeface="Source Han Sans SC"/>
              </a:endParaRPr>
            </a:p>
          </p:txBody>
        </p:sp>
      </p:grpSp>
      <p:sp>
        <p:nvSpPr>
          <p:cNvPr id="43" name="Text Placeholder 7">
            <a:extLst>
              <a:ext uri="{FF2B5EF4-FFF2-40B4-BE49-F238E27FC236}">
                <a16:creationId xmlns:a16="http://schemas.microsoft.com/office/drawing/2014/main" id="{99404E49-E596-46F8-9A8E-52A13DC8AD09}"/>
              </a:ext>
            </a:extLst>
          </p:cNvPr>
          <p:cNvSpPr txBox="1"/>
          <p:nvPr/>
        </p:nvSpPr>
        <p:spPr>
          <a:xfrm>
            <a:off x="1129085" y="1462927"/>
            <a:ext cx="1934319" cy="414523"/>
          </a:xfrm>
          <a:prstGeom prst="rect">
            <a:avLst/>
          </a:prstGeom>
        </p:spPr>
        <p:txBody>
          <a:bodyPr vert="horz" lIns="0" tIns="98497" rIns="0" bIns="98497"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zh-CN" sz="1600" kern="100" dirty="0">
                <a:ea typeface="微软雅黑" panose="020B0503020204020204" pitchFamily="34" charset="-122"/>
                <a:cs typeface="Times New Roman" panose="02020603050405020304" pitchFamily="18" charset="0"/>
              </a:rPr>
              <a:t>销售变化引起的需求</a:t>
            </a:r>
            <a:endParaRPr lang="es-ES_tradnl" sz="1400" b="0" dirty="0">
              <a:solidFill>
                <a:schemeClr val="bg2">
                  <a:lumMod val="10000"/>
                </a:schemeClr>
              </a:solidFill>
              <a:latin typeface="Source Han Sans SC"/>
              <a:cs typeface="+mn-ea"/>
              <a:sym typeface="Source Han Sans SC"/>
            </a:endParaRPr>
          </a:p>
        </p:txBody>
      </p:sp>
      <p:sp>
        <p:nvSpPr>
          <p:cNvPr id="44" name="Text Placeholder 2">
            <a:extLst>
              <a:ext uri="{FF2B5EF4-FFF2-40B4-BE49-F238E27FC236}">
                <a16:creationId xmlns:a16="http://schemas.microsoft.com/office/drawing/2014/main" id="{49F3DC32-4806-4494-88DD-F66A1BF6A107}"/>
              </a:ext>
            </a:extLst>
          </p:cNvPr>
          <p:cNvSpPr txBox="1"/>
          <p:nvPr/>
        </p:nvSpPr>
        <p:spPr>
          <a:xfrm>
            <a:off x="339902" y="1988975"/>
            <a:ext cx="2745769" cy="1696856"/>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spcBef>
                <a:spcPts val="740"/>
              </a:spcBef>
            </a:pPr>
            <a:r>
              <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rPr>
              <a:t>1</a:t>
            </a:r>
            <a:r>
              <a:rPr lang="zh-CN" altLang="en-US" sz="1600" dirty="0">
                <a:solidFill>
                  <a:schemeClr val="tx1"/>
                </a:solidFill>
                <a:latin typeface="微软雅黑" panose="020B0503020204020204" pitchFamily="34" charset="-122"/>
                <a:ea typeface="微软雅黑" panose="020B0503020204020204" pitchFamily="34" charset="-122"/>
                <a:cs typeface="+mn-ea"/>
                <a:sym typeface="Source Han Sans SC"/>
              </a:rPr>
              <a:t>、季节性销售增长</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endParaRPr>
          </a:p>
          <a:p>
            <a:pPr>
              <a:lnSpc>
                <a:spcPct val="200000"/>
              </a:lnSpc>
              <a:spcBef>
                <a:spcPts val="740"/>
              </a:spcBef>
            </a:pPr>
            <a:r>
              <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rPr>
              <a:t>2</a:t>
            </a:r>
            <a:r>
              <a:rPr lang="zh-CN" altLang="en-US" sz="1600" dirty="0">
                <a:solidFill>
                  <a:schemeClr val="tx1"/>
                </a:solidFill>
                <a:latin typeface="微软雅黑" panose="020B0503020204020204" pitchFamily="34" charset="-122"/>
                <a:ea typeface="微软雅黑" panose="020B0503020204020204" pitchFamily="34" charset="-122"/>
                <a:cs typeface="+mn-ea"/>
                <a:sym typeface="Source Han Sans SC"/>
              </a:rPr>
              <a:t>、长期销售收入增长</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Source Han Sans SC"/>
            </a:endParaRPr>
          </a:p>
        </p:txBody>
      </p:sp>
      <p:grpSp>
        <p:nvGrpSpPr>
          <p:cNvPr id="3" name="组合 2">
            <a:extLst>
              <a:ext uri="{FF2B5EF4-FFF2-40B4-BE49-F238E27FC236}">
                <a16:creationId xmlns:a16="http://schemas.microsoft.com/office/drawing/2014/main" id="{AAFB4323-D2E8-4AA1-A142-D550E22DA040}"/>
              </a:ext>
            </a:extLst>
          </p:cNvPr>
          <p:cNvGrpSpPr/>
          <p:nvPr/>
        </p:nvGrpSpPr>
        <p:grpSpPr>
          <a:xfrm>
            <a:off x="3512696" y="1616559"/>
            <a:ext cx="719905" cy="720606"/>
            <a:chOff x="4161277" y="2038024"/>
            <a:chExt cx="719905" cy="720606"/>
          </a:xfrm>
        </p:grpSpPr>
        <p:sp>
          <p:nvSpPr>
            <p:cNvPr id="45" name="Rounded Rectangle 11">
              <a:extLst>
                <a:ext uri="{FF2B5EF4-FFF2-40B4-BE49-F238E27FC236}">
                  <a16:creationId xmlns:a16="http://schemas.microsoft.com/office/drawing/2014/main" id="{C99EFA78-74E2-4576-9DE1-AE7D476986D2}"/>
                </a:ext>
              </a:extLst>
            </p:cNvPr>
            <p:cNvSpPr>
              <a:spLocks noChangeAspect="1"/>
            </p:cNvSpPr>
            <p:nvPr/>
          </p:nvSpPr>
          <p:spPr>
            <a:xfrm>
              <a:off x="4161277" y="2038024"/>
              <a:ext cx="719905" cy="720606"/>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46" name="Text Placeholder 7">
              <a:extLst>
                <a:ext uri="{FF2B5EF4-FFF2-40B4-BE49-F238E27FC236}">
                  <a16:creationId xmlns:a16="http://schemas.microsoft.com/office/drawing/2014/main" id="{D7B92172-46BD-4251-AC75-A406AA4D9439}"/>
                </a:ext>
              </a:extLst>
            </p:cNvPr>
            <p:cNvSpPr txBox="1"/>
            <p:nvPr/>
          </p:nvSpPr>
          <p:spPr>
            <a:xfrm>
              <a:off x="4219001"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01</a:t>
              </a:r>
            </a:p>
          </p:txBody>
        </p:sp>
      </p:grpSp>
      <p:sp>
        <p:nvSpPr>
          <p:cNvPr id="47" name="Text Placeholder 7">
            <a:extLst>
              <a:ext uri="{FF2B5EF4-FFF2-40B4-BE49-F238E27FC236}">
                <a16:creationId xmlns:a16="http://schemas.microsoft.com/office/drawing/2014/main" id="{B4802767-F575-422A-9B06-F26BC14FC73F}"/>
              </a:ext>
            </a:extLst>
          </p:cNvPr>
          <p:cNvSpPr txBox="1"/>
          <p:nvPr/>
        </p:nvSpPr>
        <p:spPr>
          <a:xfrm>
            <a:off x="8926840" y="1715065"/>
            <a:ext cx="2077764" cy="414523"/>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600" kern="100" dirty="0">
                <a:ea typeface="微软雅黑" panose="020B0503020204020204" pitchFamily="34" charset="-122"/>
                <a:cs typeface="Times New Roman" panose="02020603050405020304" pitchFamily="18" charset="0"/>
                <a:sym typeface="Source Han Sans SC"/>
              </a:rPr>
              <a:t>资产变化引起的需求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grpSp>
        <p:nvGrpSpPr>
          <p:cNvPr id="6" name="组合 5">
            <a:extLst>
              <a:ext uri="{FF2B5EF4-FFF2-40B4-BE49-F238E27FC236}">
                <a16:creationId xmlns:a16="http://schemas.microsoft.com/office/drawing/2014/main" id="{772D4278-FEEE-4786-8692-470177F9AC96}"/>
              </a:ext>
            </a:extLst>
          </p:cNvPr>
          <p:cNvGrpSpPr/>
          <p:nvPr/>
        </p:nvGrpSpPr>
        <p:grpSpPr>
          <a:xfrm>
            <a:off x="7677241" y="1616559"/>
            <a:ext cx="719905" cy="720606"/>
            <a:chOff x="7560481" y="2038024"/>
            <a:chExt cx="719905" cy="720606"/>
          </a:xfrm>
        </p:grpSpPr>
        <p:sp>
          <p:nvSpPr>
            <p:cNvPr id="49" name="Rounded Rectangle 23">
              <a:extLst>
                <a:ext uri="{FF2B5EF4-FFF2-40B4-BE49-F238E27FC236}">
                  <a16:creationId xmlns:a16="http://schemas.microsoft.com/office/drawing/2014/main" id="{031EAB6B-3B65-4CDE-976B-C41198B70CB8}"/>
                </a:ext>
              </a:extLst>
            </p:cNvPr>
            <p:cNvSpPr>
              <a:spLocks noChangeAspect="1"/>
            </p:cNvSpPr>
            <p:nvPr/>
          </p:nvSpPr>
          <p:spPr>
            <a:xfrm>
              <a:off x="7560481" y="2038024"/>
              <a:ext cx="719905" cy="720606"/>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0" name="Text Placeholder 7">
              <a:extLst>
                <a:ext uri="{FF2B5EF4-FFF2-40B4-BE49-F238E27FC236}">
                  <a16:creationId xmlns:a16="http://schemas.microsoft.com/office/drawing/2014/main" id="{649092B9-98E3-4F39-A581-CF0240C74B63}"/>
                </a:ext>
              </a:extLst>
            </p:cNvPr>
            <p:cNvSpPr txBox="1"/>
            <p:nvPr/>
          </p:nvSpPr>
          <p:spPr>
            <a:xfrm>
              <a:off x="7618204"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02</a:t>
              </a:r>
            </a:p>
          </p:txBody>
        </p:sp>
      </p:grpSp>
      <p:sp>
        <p:nvSpPr>
          <p:cNvPr id="51" name="Text Placeholder 7">
            <a:extLst>
              <a:ext uri="{FF2B5EF4-FFF2-40B4-BE49-F238E27FC236}">
                <a16:creationId xmlns:a16="http://schemas.microsoft.com/office/drawing/2014/main" id="{DF6E8857-4414-4E28-B3DC-787C1038852C}"/>
              </a:ext>
            </a:extLst>
          </p:cNvPr>
          <p:cNvSpPr txBox="1"/>
          <p:nvPr/>
        </p:nvSpPr>
        <p:spPr>
          <a:xfrm>
            <a:off x="771746" y="5038821"/>
            <a:ext cx="2348751" cy="414523"/>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r>
              <a:rPr lang="zh-CN" altLang="en-US" sz="1600" kern="100" dirty="0">
                <a:ea typeface="微软雅黑" panose="020B0503020204020204" pitchFamily="34" charset="-122"/>
                <a:cs typeface="Times New Roman" panose="02020603050405020304" pitchFamily="18" charset="0"/>
                <a:sym typeface="Source Han Sans SC"/>
              </a:rPr>
              <a:t>负债和分红引起的需求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grpSp>
        <p:nvGrpSpPr>
          <p:cNvPr id="5" name="组合 4">
            <a:extLst>
              <a:ext uri="{FF2B5EF4-FFF2-40B4-BE49-F238E27FC236}">
                <a16:creationId xmlns:a16="http://schemas.microsoft.com/office/drawing/2014/main" id="{D2E3A97A-1120-47F7-A2B5-0D398475BEC0}"/>
              </a:ext>
            </a:extLst>
          </p:cNvPr>
          <p:cNvGrpSpPr/>
          <p:nvPr/>
        </p:nvGrpSpPr>
        <p:grpSpPr>
          <a:xfrm>
            <a:off x="3512696" y="4881138"/>
            <a:ext cx="719905" cy="720606"/>
            <a:chOff x="4112474" y="4836608"/>
            <a:chExt cx="719905" cy="720606"/>
          </a:xfrm>
        </p:grpSpPr>
        <p:sp>
          <p:nvSpPr>
            <p:cNvPr id="53" name="Rounded Rectangle 27">
              <a:extLst>
                <a:ext uri="{FF2B5EF4-FFF2-40B4-BE49-F238E27FC236}">
                  <a16:creationId xmlns:a16="http://schemas.microsoft.com/office/drawing/2014/main" id="{2A52F714-97F3-4CC9-91E6-4A17BE8B8F31}"/>
                </a:ext>
              </a:extLst>
            </p:cNvPr>
            <p:cNvSpPr>
              <a:spLocks noChangeAspect="1"/>
            </p:cNvSpPr>
            <p:nvPr/>
          </p:nvSpPr>
          <p:spPr>
            <a:xfrm>
              <a:off x="4112474" y="4836608"/>
              <a:ext cx="719905" cy="720606"/>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4" name="Text Placeholder 7">
              <a:extLst>
                <a:ext uri="{FF2B5EF4-FFF2-40B4-BE49-F238E27FC236}">
                  <a16:creationId xmlns:a16="http://schemas.microsoft.com/office/drawing/2014/main" id="{F036D189-57F8-40A9-97C8-9066DD59BCEA}"/>
                </a:ext>
              </a:extLst>
            </p:cNvPr>
            <p:cNvSpPr txBox="1"/>
            <p:nvPr/>
          </p:nvSpPr>
          <p:spPr>
            <a:xfrm>
              <a:off x="4170198"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03</a:t>
              </a:r>
            </a:p>
          </p:txBody>
        </p:sp>
      </p:grpSp>
      <p:sp>
        <p:nvSpPr>
          <p:cNvPr id="55" name="Text Placeholder 7">
            <a:extLst>
              <a:ext uri="{FF2B5EF4-FFF2-40B4-BE49-F238E27FC236}">
                <a16:creationId xmlns:a16="http://schemas.microsoft.com/office/drawing/2014/main" id="{C03B2C91-A967-4F2D-AB2B-1FFB80695850}"/>
              </a:ext>
            </a:extLst>
          </p:cNvPr>
          <p:cNvSpPr txBox="1"/>
          <p:nvPr/>
        </p:nvSpPr>
        <p:spPr>
          <a:xfrm>
            <a:off x="8966432" y="4901199"/>
            <a:ext cx="2283749" cy="501354"/>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600" kern="100" dirty="0">
                <a:ea typeface="微软雅黑" panose="020B0503020204020204" pitchFamily="34" charset="-122"/>
                <a:cs typeface="Times New Roman" panose="02020603050405020304" pitchFamily="18" charset="0"/>
                <a:sym typeface="Source Han Sans SC"/>
              </a:rPr>
              <a:t>其他变化引起的需求</a:t>
            </a:r>
            <a:endParaRPr lang="es-ES_tradnl" sz="1600" kern="100" dirty="0">
              <a:ea typeface="微软雅黑" panose="020B0503020204020204" pitchFamily="34" charset="-122"/>
              <a:cs typeface="Times New Roman" panose="02020603050405020304" pitchFamily="18" charset="0"/>
              <a:sym typeface="Source Han Sans SC"/>
            </a:endParaRPr>
          </a:p>
        </p:txBody>
      </p:sp>
      <p:grpSp>
        <p:nvGrpSpPr>
          <p:cNvPr id="7" name="组合 6">
            <a:extLst>
              <a:ext uri="{FF2B5EF4-FFF2-40B4-BE49-F238E27FC236}">
                <a16:creationId xmlns:a16="http://schemas.microsoft.com/office/drawing/2014/main" id="{834FD6BC-28D1-49A4-9EDF-CA051AF9974F}"/>
              </a:ext>
            </a:extLst>
          </p:cNvPr>
          <p:cNvGrpSpPr/>
          <p:nvPr/>
        </p:nvGrpSpPr>
        <p:grpSpPr>
          <a:xfrm>
            <a:off x="7677241" y="4881138"/>
            <a:ext cx="719905" cy="720606"/>
            <a:chOff x="7560481" y="4836608"/>
            <a:chExt cx="719905" cy="720606"/>
          </a:xfrm>
        </p:grpSpPr>
        <p:sp>
          <p:nvSpPr>
            <p:cNvPr id="57" name="Rounded Rectangle 16">
              <a:extLst>
                <a:ext uri="{FF2B5EF4-FFF2-40B4-BE49-F238E27FC236}">
                  <a16:creationId xmlns:a16="http://schemas.microsoft.com/office/drawing/2014/main" id="{5CD578C0-6291-48CB-8B61-70CB55FF8BC6}"/>
                </a:ext>
              </a:extLst>
            </p:cNvPr>
            <p:cNvSpPr>
              <a:spLocks noChangeAspect="1"/>
            </p:cNvSpPr>
            <p:nvPr/>
          </p:nvSpPr>
          <p:spPr>
            <a:xfrm>
              <a:off x="7560481" y="4836608"/>
              <a:ext cx="719905" cy="720606"/>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a:solidFill>
                  <a:schemeClr val="tx1"/>
                </a:solidFill>
                <a:latin typeface="Source Han Sans SC"/>
                <a:cs typeface="+mn-ea"/>
                <a:sym typeface="Source Han Sans SC"/>
              </a:endParaRPr>
            </a:p>
          </p:txBody>
        </p:sp>
        <p:sp>
          <p:nvSpPr>
            <p:cNvPr id="58" name="Text Placeholder 7">
              <a:extLst>
                <a:ext uri="{FF2B5EF4-FFF2-40B4-BE49-F238E27FC236}">
                  <a16:creationId xmlns:a16="http://schemas.microsoft.com/office/drawing/2014/main" id="{BA93A1EB-6E57-4E5F-9CCC-D51F1E5D1B9C}"/>
                </a:ext>
              </a:extLst>
            </p:cNvPr>
            <p:cNvSpPr txBox="1"/>
            <p:nvPr/>
          </p:nvSpPr>
          <p:spPr>
            <a:xfrm>
              <a:off x="7618204"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800" dirty="0">
                  <a:latin typeface="Source Han Sans SC"/>
                  <a:cs typeface="+mn-ea"/>
                  <a:sym typeface="Source Han Sans SC"/>
                </a:rPr>
                <a:t>04</a:t>
              </a:r>
            </a:p>
          </p:txBody>
        </p:sp>
      </p:grpSp>
      <p:sp>
        <p:nvSpPr>
          <p:cNvPr id="33" name="Rectangle 18">
            <a:extLst>
              <a:ext uri="{FF2B5EF4-FFF2-40B4-BE49-F238E27FC236}">
                <a16:creationId xmlns:a16="http://schemas.microsoft.com/office/drawing/2014/main" id="{AE317568-5A2B-4001-87B7-978E8119EA8D}"/>
              </a:ext>
            </a:extLst>
          </p:cNvPr>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借款需求分析</a:t>
            </a:r>
            <a:r>
              <a:rPr lang="en-US" altLang="zh-CN" sz="2000" b="1" dirty="0">
                <a:solidFill>
                  <a:srgbClr val="004D73"/>
                </a:solidFill>
                <a:latin typeface="微软雅黑" panose="020B0503020204020204" pitchFamily="34" charset="-122"/>
                <a:ea typeface="微软雅黑" panose="020B0503020204020204" pitchFamily="34" charset="-122"/>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不同借款需求类型</a:t>
            </a:r>
            <a:endParaRPr kumimoji="0" lang="zh-CN" altLang="en-US" sz="2000" b="0" i="0" u="none" strike="noStrike" kern="1200" cap="none" spc="60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98229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43">
                                            <p:txEl>
                                              <p:pRg st="0" end="0"/>
                                            </p:txEl>
                                          </p:spTgt>
                                        </p:tgtEl>
                                        <p:attrNameLst>
                                          <p:attrName>style.visibility</p:attrName>
                                        </p:attrNameLst>
                                      </p:cBhvr>
                                      <p:to>
                                        <p:strVal val="visible"/>
                                      </p:to>
                                    </p:set>
                                    <p:anim calcmode="lin" valueType="num">
                                      <p:cBhvr>
                                        <p:cTn id="10"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43">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44">
                                            <p:txEl>
                                              <p:pRg st="0" end="0"/>
                                            </p:txEl>
                                          </p:spTgt>
                                        </p:tgtEl>
                                        <p:attrNameLst>
                                          <p:attrName>style.visibility</p:attrName>
                                        </p:attrNameLst>
                                      </p:cBhvr>
                                      <p:to>
                                        <p:strVal val="visible"/>
                                      </p:to>
                                    </p:set>
                                    <p:anim calcmode="lin" valueType="num">
                                      <p:cBhvr>
                                        <p:cTn id="15"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4">
                                            <p:txEl>
                                              <p:pRg st="0" end="0"/>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44">
                                            <p:txEl>
                                              <p:pRg st="1" end="1"/>
                                            </p:txEl>
                                          </p:spTgt>
                                        </p:tgtEl>
                                        <p:attrNameLst>
                                          <p:attrName>style.visibility</p:attrName>
                                        </p:attrNameLst>
                                      </p:cBhvr>
                                      <p:to>
                                        <p:strVal val="visible"/>
                                      </p:to>
                                    </p:set>
                                    <p:anim calcmode="lin" valueType="num">
                                      <p:cBhvr>
                                        <p:cTn id="19" dur="500" fill="hold"/>
                                        <p:tgtEl>
                                          <p:spTgt spid="4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4">
                                            <p:txEl>
                                              <p:pRg st="1" end="1"/>
                                            </p:txEl>
                                          </p:spTgt>
                                        </p:tgtEl>
                                        <p:attrNameLst>
                                          <p:attrName>ppt_h</p:attrName>
                                        </p:attrNameLst>
                                      </p:cBhvr>
                                      <p:tavLst>
                                        <p:tav tm="0">
                                          <p:val>
                                            <p:fltVal val="0"/>
                                          </p:val>
                                        </p:tav>
                                        <p:tav tm="100000">
                                          <p:val>
                                            <p:strVal val="#ppt_h"/>
                                          </p:val>
                                        </p:tav>
                                      </p:tavLst>
                                    </p:anim>
                                  </p:childTnLst>
                                </p:cTn>
                              </p:par>
                              <p:par>
                                <p:cTn id="21" presetID="53" presetClass="entr" presetSubtype="16" fill="hold" grpId="0" nodeType="withEffect">
                                  <p:stCondLst>
                                    <p:cond delay="200"/>
                                  </p:stCondLst>
                                  <p:childTnLst>
                                    <p:set>
                                      <p:cBhvr>
                                        <p:cTn id="22" dur="1" fill="hold">
                                          <p:stCondLst>
                                            <p:cond delay="0"/>
                                          </p:stCondLst>
                                        </p:cTn>
                                        <p:tgtEl>
                                          <p:spTgt spid="47">
                                            <p:txEl>
                                              <p:pRg st="0" end="0"/>
                                            </p:txEl>
                                          </p:spTgt>
                                        </p:tgtEl>
                                        <p:attrNameLst>
                                          <p:attrName>style.visibility</p:attrName>
                                        </p:attrNameLst>
                                      </p:cBhvr>
                                      <p:to>
                                        <p:strVal val="visible"/>
                                      </p:to>
                                    </p:set>
                                    <p:anim calcmode="lin" valueType="num">
                                      <p:cBhvr>
                                        <p:cTn id="23"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47">
                                            <p:txEl>
                                              <p:pRg st="0" end="0"/>
                                            </p:txEl>
                                          </p:spTgt>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51">
                                            <p:txEl>
                                              <p:pRg st="0" end="0"/>
                                            </p:txEl>
                                          </p:spTgt>
                                        </p:tgtEl>
                                        <p:attrNameLst>
                                          <p:attrName>style.visibility</p:attrName>
                                        </p:attrNameLst>
                                      </p:cBhvr>
                                      <p:to>
                                        <p:strVal val="visible"/>
                                      </p:to>
                                    </p:set>
                                    <p:anim calcmode="lin" valueType="num">
                                      <p:cBhvr>
                                        <p:cTn id="28"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51">
                                            <p:txEl>
                                              <p:pRg st="0" end="0"/>
                                            </p:txEl>
                                          </p:spTgt>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55">
                                            <p:txEl>
                                              <p:pRg st="0" end="0"/>
                                            </p:txEl>
                                          </p:spTgt>
                                        </p:tgtEl>
                                        <p:attrNameLst>
                                          <p:attrName>style.visibility</p:attrName>
                                        </p:attrNameLst>
                                      </p:cBhvr>
                                      <p:to>
                                        <p:strVal val="visible"/>
                                      </p:to>
                                    </p:set>
                                    <p:anim calcmode="lin" valueType="num">
                                      <p:cBhvr>
                                        <p:cTn id="3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tmplLst>
          <p:tmpl lvl="1">
            <p:tnLst>
              <p:par>
                <p:cTn presetID="53" presetClass="entr" presetSubtype="16"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2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childTnLst>
                </p:cTn>
              </p:par>
            </p:tnLst>
          </p:tmpl>
        </p:tmplLst>
      </p:bldP>
      <p:bldP spid="47" grpId="0" build="p">
        <p:tmplLst>
          <p:tmpl lvl="1">
            <p:tnLst>
              <p:par>
                <p:cTn presetID="5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Effect transition="in" filter="fade">
                      <p:cBhvr>
                        <p:cTn dur="500"/>
                        <p:tgtEl>
                          <p:spTgt spid="47"/>
                        </p:tgtEl>
                      </p:cBhvr>
                    </p:animEffect>
                  </p:childTnLst>
                </p:cTn>
              </p:par>
            </p:tnLst>
          </p:tmpl>
        </p:tmplLst>
      </p:bldP>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5" grpId="0" build="p">
        <p:tmplLst>
          <p:tmpl lvl="1">
            <p:tnLst>
              <p:par>
                <p:cTn presetID="5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33" name="Rectangle 18">
            <a:extLst>
              <a:ext uri="{FF2B5EF4-FFF2-40B4-BE49-F238E27FC236}">
                <a16:creationId xmlns:a16="http://schemas.microsoft.com/office/drawing/2014/main" id="{AE317568-5A2B-4001-87B7-978E8119EA8D}"/>
              </a:ext>
            </a:extLst>
          </p:cNvPr>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借款需求分析</a:t>
            </a:r>
            <a:r>
              <a:rPr lang="en-US" altLang="zh-CN" sz="2000" b="1" dirty="0">
                <a:solidFill>
                  <a:srgbClr val="004D73"/>
                </a:solidFill>
                <a:latin typeface="微软雅黑" panose="020B0503020204020204" pitchFamily="34" charset="-122"/>
                <a:ea typeface="微软雅黑" panose="020B0503020204020204" pitchFamily="34" charset="-122"/>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不同借款需求类型</a:t>
            </a:r>
            <a:endParaRPr kumimoji="0" lang="zh-CN" altLang="en-US" sz="2000" b="0" i="0" u="none" strike="noStrike" kern="1200" cap="none" spc="60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158" name="组合 157">
            <a:extLst>
              <a:ext uri="{FF2B5EF4-FFF2-40B4-BE49-F238E27FC236}">
                <a16:creationId xmlns:a16="http://schemas.microsoft.com/office/drawing/2014/main" id="{28062D68-5D7F-4D9D-8621-37D471A66339}"/>
              </a:ext>
            </a:extLst>
          </p:cNvPr>
          <p:cNvGrpSpPr/>
          <p:nvPr/>
        </p:nvGrpSpPr>
        <p:grpSpPr>
          <a:xfrm>
            <a:off x="4842010" y="2130614"/>
            <a:ext cx="2526632" cy="2526632"/>
            <a:chOff x="4932947" y="2378241"/>
            <a:chExt cx="2326106" cy="2326106"/>
          </a:xfrm>
        </p:grpSpPr>
        <p:sp>
          <p:nvSpPr>
            <p:cNvPr id="159" name="矩形: 圆角 158">
              <a:extLst>
                <a:ext uri="{FF2B5EF4-FFF2-40B4-BE49-F238E27FC236}">
                  <a16:creationId xmlns:a16="http://schemas.microsoft.com/office/drawing/2014/main" id="{FD4DC93A-964D-43C6-9A05-90CE2E980AFC}"/>
                </a:ext>
              </a:extLst>
            </p:cNvPr>
            <p:cNvSpPr/>
            <p:nvPr/>
          </p:nvSpPr>
          <p:spPr>
            <a:xfrm rot="2700000">
              <a:off x="5118683" y="2563977"/>
              <a:ext cx="1954634" cy="1954634"/>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pic>
          <p:nvPicPr>
            <p:cNvPr id="160" name="图片 159" descr="人拿着手机&#10;&#10;描述已自动生成">
              <a:extLst>
                <a:ext uri="{FF2B5EF4-FFF2-40B4-BE49-F238E27FC236}">
                  <a16:creationId xmlns:a16="http://schemas.microsoft.com/office/drawing/2014/main" id="{F45A9E42-9123-4B84-B264-892E687ABCEB}"/>
                </a:ext>
              </a:extLst>
            </p:cNvPr>
            <p:cNvPicPr>
              <a:picLocks noChangeAspect="1"/>
            </p:cNvPicPr>
            <p:nvPr/>
          </p:nvPicPr>
          <p:blipFill>
            <a:blip r:embed="rId2" cstate="print">
              <a:extLst>
                <a:ext uri="{28A0092B-C50C-407E-A947-70E740481C1C}">
                  <a14:useLocalDpi xmlns:a14="http://schemas.microsoft.com/office/drawing/2010/main" val="0"/>
                </a:ext>
              </a:extLst>
            </a:blip>
            <a:srcRect l="35444" t="2754" r="787" b="1600"/>
            <a:stretch>
              <a:fillRect/>
            </a:stretch>
          </p:blipFill>
          <p:spPr>
            <a:xfrm>
              <a:off x="4932947" y="2378241"/>
              <a:ext cx="2326106" cy="2326106"/>
            </a:xfrm>
            <a:custGeom>
              <a:avLst/>
              <a:gdLst>
                <a:gd name="connsiteX0" fmla="*/ 1599583 w 3199165"/>
                <a:gd name="connsiteY0" fmla="*/ 0 h 3199165"/>
                <a:gd name="connsiteX1" fmla="*/ 1895031 w 3199165"/>
                <a:gd name="connsiteY1" fmla="*/ 122379 h 3199165"/>
                <a:gd name="connsiteX2" fmla="*/ 3076787 w 3199165"/>
                <a:gd name="connsiteY2" fmla="*/ 1304134 h 3199165"/>
                <a:gd name="connsiteX3" fmla="*/ 3076787 w 3199165"/>
                <a:gd name="connsiteY3" fmla="*/ 1895031 h 3199165"/>
                <a:gd name="connsiteX4" fmla="*/ 1895031 w 3199165"/>
                <a:gd name="connsiteY4" fmla="*/ 3076787 h 3199165"/>
                <a:gd name="connsiteX5" fmla="*/ 1304134 w 3199165"/>
                <a:gd name="connsiteY5" fmla="*/ 3076787 h 3199165"/>
                <a:gd name="connsiteX6" fmla="*/ 122379 w 3199165"/>
                <a:gd name="connsiteY6" fmla="*/ 1895031 h 3199165"/>
                <a:gd name="connsiteX7" fmla="*/ 122379 w 3199165"/>
                <a:gd name="connsiteY7" fmla="*/ 1304134 h 3199165"/>
                <a:gd name="connsiteX8" fmla="*/ 1304134 w 3199165"/>
                <a:gd name="connsiteY8" fmla="*/ 122379 h 3199165"/>
                <a:gd name="connsiteX9" fmla="*/ 1599583 w 3199165"/>
                <a:gd name="connsiteY9" fmla="*/ 0 h 31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9165" h="3199165">
                  <a:moveTo>
                    <a:pt x="1599583" y="0"/>
                  </a:moveTo>
                  <a:cubicBezTo>
                    <a:pt x="1706514" y="0"/>
                    <a:pt x="1813445" y="40793"/>
                    <a:pt x="1895031" y="122379"/>
                  </a:cubicBezTo>
                  <a:lnTo>
                    <a:pt x="3076787" y="1304134"/>
                  </a:lnTo>
                  <a:cubicBezTo>
                    <a:pt x="3239958" y="1467306"/>
                    <a:pt x="3239958" y="1731860"/>
                    <a:pt x="3076787" y="1895031"/>
                  </a:cubicBezTo>
                  <a:lnTo>
                    <a:pt x="1895031" y="3076787"/>
                  </a:lnTo>
                  <a:cubicBezTo>
                    <a:pt x="1731860" y="3239958"/>
                    <a:pt x="1467306" y="3239958"/>
                    <a:pt x="1304134" y="3076787"/>
                  </a:cubicBezTo>
                  <a:lnTo>
                    <a:pt x="122379" y="1895031"/>
                  </a:lnTo>
                  <a:cubicBezTo>
                    <a:pt x="-40793" y="1731860"/>
                    <a:pt x="-40793" y="1467306"/>
                    <a:pt x="122379" y="1304134"/>
                  </a:cubicBezTo>
                  <a:lnTo>
                    <a:pt x="1304134" y="122379"/>
                  </a:lnTo>
                  <a:cubicBezTo>
                    <a:pt x="1385720" y="40793"/>
                    <a:pt x="1492651" y="0"/>
                    <a:pt x="1599583" y="0"/>
                  </a:cubicBezTo>
                  <a:close/>
                </a:path>
              </a:pathLst>
            </a:custGeom>
          </p:spPr>
        </p:pic>
      </p:grpSp>
      <p:grpSp>
        <p:nvGrpSpPr>
          <p:cNvPr id="161" name="组合 160">
            <a:extLst>
              <a:ext uri="{FF2B5EF4-FFF2-40B4-BE49-F238E27FC236}">
                <a16:creationId xmlns:a16="http://schemas.microsoft.com/office/drawing/2014/main" id="{F0264E60-2DEF-4C0B-8C28-EE8C214C349E}"/>
              </a:ext>
            </a:extLst>
          </p:cNvPr>
          <p:cNvGrpSpPr/>
          <p:nvPr/>
        </p:nvGrpSpPr>
        <p:grpSpPr>
          <a:xfrm>
            <a:off x="7508615" y="2078719"/>
            <a:ext cx="760456" cy="734944"/>
            <a:chOff x="7410617" y="2286000"/>
            <a:chExt cx="760456" cy="734944"/>
          </a:xfrm>
        </p:grpSpPr>
        <p:sp>
          <p:nvSpPr>
            <p:cNvPr id="162" name="形状">
              <a:extLst>
                <a:ext uri="{FF2B5EF4-FFF2-40B4-BE49-F238E27FC236}">
                  <a16:creationId xmlns:a16="http://schemas.microsoft.com/office/drawing/2014/main" id="{BF170958-4FE0-4A2B-9675-642058F741CA}"/>
                </a:ext>
              </a:extLst>
            </p:cNvPr>
            <p:cNvSpPr/>
            <p:nvPr/>
          </p:nvSpPr>
          <p:spPr>
            <a:xfrm>
              <a:off x="7410617" y="2286000"/>
              <a:ext cx="760456" cy="7349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grpSp>
          <p:nvGrpSpPr>
            <p:cNvPr id="163" name="组合 162">
              <a:extLst>
                <a:ext uri="{FF2B5EF4-FFF2-40B4-BE49-F238E27FC236}">
                  <a16:creationId xmlns:a16="http://schemas.microsoft.com/office/drawing/2014/main" id="{162911B7-8A56-4F10-9C2E-F69AB7AD6B98}"/>
                </a:ext>
              </a:extLst>
            </p:cNvPr>
            <p:cNvGrpSpPr/>
            <p:nvPr/>
          </p:nvGrpSpPr>
          <p:grpSpPr>
            <a:xfrm>
              <a:off x="7529742" y="2395665"/>
              <a:ext cx="522202" cy="518627"/>
              <a:chOff x="7529742" y="2395665"/>
              <a:chExt cx="522202" cy="518627"/>
            </a:xfrm>
            <a:solidFill>
              <a:srgbClr val="59AEC1"/>
            </a:solidFill>
          </p:grpSpPr>
          <p:sp>
            <p:nvSpPr>
              <p:cNvPr id="164" name="Freeform 38">
                <a:extLst>
                  <a:ext uri="{FF2B5EF4-FFF2-40B4-BE49-F238E27FC236}">
                    <a16:creationId xmlns:a16="http://schemas.microsoft.com/office/drawing/2014/main" id="{15F9D906-47BF-4FFD-8D24-C956AF7D377D}"/>
                  </a:ext>
                </a:extLst>
              </p:cNvPr>
              <p:cNvSpPr>
                <a:spLocks noEditPoints="1"/>
              </p:cNvSpPr>
              <p:nvPr/>
            </p:nvSpPr>
            <p:spPr bwMode="auto">
              <a:xfrm>
                <a:off x="7529742" y="2395665"/>
                <a:ext cx="522202" cy="518627"/>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solidFill>
                <a:srgbClr val="004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165" name="Freeform 39">
                <a:extLst>
                  <a:ext uri="{FF2B5EF4-FFF2-40B4-BE49-F238E27FC236}">
                    <a16:creationId xmlns:a16="http://schemas.microsoft.com/office/drawing/2014/main" id="{979D39E5-F134-417A-9D6F-6FC203D95D7D}"/>
                  </a:ext>
                </a:extLst>
              </p:cNvPr>
              <p:cNvSpPr>
                <a:spLocks noEditPoints="1"/>
              </p:cNvSpPr>
              <p:nvPr/>
            </p:nvSpPr>
            <p:spPr bwMode="auto">
              <a:xfrm>
                <a:off x="7719307" y="2528003"/>
                <a:ext cx="157376" cy="221757"/>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solidFill>
                <a:srgbClr val="004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166" name="Oval 40">
                <a:extLst>
                  <a:ext uri="{FF2B5EF4-FFF2-40B4-BE49-F238E27FC236}">
                    <a16:creationId xmlns:a16="http://schemas.microsoft.com/office/drawing/2014/main" id="{53F30D52-7031-42D7-B60C-40990D4274A1}"/>
                  </a:ext>
                </a:extLst>
              </p:cNvPr>
              <p:cNvSpPr>
                <a:spLocks noChangeArrowheads="1"/>
              </p:cNvSpPr>
              <p:nvPr/>
            </p:nvSpPr>
            <p:spPr bwMode="auto">
              <a:xfrm>
                <a:off x="7780113" y="2649612"/>
                <a:ext cx="14307" cy="143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grpSp>
      </p:grpSp>
      <p:grpSp>
        <p:nvGrpSpPr>
          <p:cNvPr id="172" name="组合 171">
            <a:extLst>
              <a:ext uri="{FF2B5EF4-FFF2-40B4-BE49-F238E27FC236}">
                <a16:creationId xmlns:a16="http://schemas.microsoft.com/office/drawing/2014/main" id="{E8380832-1629-4634-861F-A34DF7F4269E}"/>
              </a:ext>
            </a:extLst>
          </p:cNvPr>
          <p:cNvGrpSpPr/>
          <p:nvPr/>
        </p:nvGrpSpPr>
        <p:grpSpPr>
          <a:xfrm>
            <a:off x="608220" y="2124200"/>
            <a:ext cx="589643" cy="577922"/>
            <a:chOff x="3973213" y="2286000"/>
            <a:chExt cx="760456" cy="734944"/>
          </a:xfrm>
        </p:grpSpPr>
        <p:sp>
          <p:nvSpPr>
            <p:cNvPr id="173" name="形状">
              <a:extLst>
                <a:ext uri="{FF2B5EF4-FFF2-40B4-BE49-F238E27FC236}">
                  <a16:creationId xmlns:a16="http://schemas.microsoft.com/office/drawing/2014/main" id="{50F20C7C-58C6-49FA-9335-5E11637F1495}"/>
                </a:ext>
              </a:extLst>
            </p:cNvPr>
            <p:cNvSpPr/>
            <p:nvPr/>
          </p:nvSpPr>
          <p:spPr>
            <a:xfrm>
              <a:off x="3973213" y="2286000"/>
              <a:ext cx="760456" cy="734944"/>
            </a:xfrm>
            <a:prstGeom prst="roundRect">
              <a:avLst/>
            </a:prstGeom>
            <a:solidFill>
              <a:schemeClr val="bg1"/>
            </a:solidFill>
            <a:ln>
              <a:noFill/>
            </a:ln>
            <a:effectLst>
              <a:outerShdw blurRad="114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grpSp>
          <p:nvGrpSpPr>
            <p:cNvPr id="174" name="组合 173">
              <a:extLst>
                <a:ext uri="{FF2B5EF4-FFF2-40B4-BE49-F238E27FC236}">
                  <a16:creationId xmlns:a16="http://schemas.microsoft.com/office/drawing/2014/main" id="{A10FFFB2-EEB5-4735-B3C9-ADBE154381BB}"/>
                </a:ext>
              </a:extLst>
            </p:cNvPr>
            <p:cNvGrpSpPr/>
            <p:nvPr/>
          </p:nvGrpSpPr>
          <p:grpSpPr>
            <a:xfrm>
              <a:off x="4176514" y="2450025"/>
              <a:ext cx="353854" cy="409909"/>
              <a:chOff x="4176514" y="2450025"/>
              <a:chExt cx="353854" cy="409909"/>
            </a:xfrm>
            <a:solidFill>
              <a:srgbClr val="59AEC1"/>
            </a:solidFill>
          </p:grpSpPr>
          <p:sp>
            <p:nvSpPr>
              <p:cNvPr id="175" name="形状">
                <a:extLst>
                  <a:ext uri="{FF2B5EF4-FFF2-40B4-BE49-F238E27FC236}">
                    <a16:creationId xmlns:a16="http://schemas.microsoft.com/office/drawing/2014/main" id="{7D094BF4-C8B1-4120-B403-0FDD85AF33C6}"/>
                  </a:ext>
                </a:extLst>
              </p:cNvPr>
              <p:cNvSpPr>
                <a:spLocks noChangeArrowheads="1"/>
              </p:cNvSpPr>
              <p:nvPr/>
            </p:nvSpPr>
            <p:spPr bwMode="auto">
              <a:xfrm>
                <a:off x="4372710" y="2530604"/>
                <a:ext cx="63063" cy="329328"/>
              </a:xfrm>
              <a:prstGeom prst="rect">
                <a:avLst/>
              </a:prstGeom>
              <a:solidFill>
                <a:srgbClr val="00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176" name="形状">
                <a:extLst>
                  <a:ext uri="{FF2B5EF4-FFF2-40B4-BE49-F238E27FC236}">
                    <a16:creationId xmlns:a16="http://schemas.microsoft.com/office/drawing/2014/main" id="{38C81CC8-B065-4BC6-BC83-0592048FF5C4}"/>
                  </a:ext>
                </a:extLst>
              </p:cNvPr>
              <p:cNvSpPr>
                <a:spLocks noChangeArrowheads="1"/>
              </p:cNvSpPr>
              <p:nvPr/>
            </p:nvSpPr>
            <p:spPr bwMode="auto">
              <a:xfrm>
                <a:off x="4278116" y="2597171"/>
                <a:ext cx="59561" cy="262763"/>
              </a:xfrm>
              <a:prstGeom prst="rect">
                <a:avLst/>
              </a:prstGeom>
              <a:solidFill>
                <a:srgbClr val="00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177" name="形状">
                <a:extLst>
                  <a:ext uri="{FF2B5EF4-FFF2-40B4-BE49-F238E27FC236}">
                    <a16:creationId xmlns:a16="http://schemas.microsoft.com/office/drawing/2014/main" id="{06B0774E-FD44-4B97-950D-B61A1458B0C3}"/>
                  </a:ext>
                </a:extLst>
              </p:cNvPr>
              <p:cNvSpPr>
                <a:spLocks noChangeArrowheads="1"/>
              </p:cNvSpPr>
              <p:nvPr/>
            </p:nvSpPr>
            <p:spPr bwMode="auto">
              <a:xfrm>
                <a:off x="4176514" y="2646220"/>
                <a:ext cx="59561" cy="213714"/>
              </a:xfrm>
              <a:prstGeom prst="rect">
                <a:avLst/>
              </a:prstGeom>
              <a:solidFill>
                <a:srgbClr val="00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178" name="形状">
                <a:extLst>
                  <a:ext uri="{FF2B5EF4-FFF2-40B4-BE49-F238E27FC236}">
                    <a16:creationId xmlns:a16="http://schemas.microsoft.com/office/drawing/2014/main" id="{A6E627B6-CBD9-4222-BBC5-3AB98DFD12E1}"/>
                  </a:ext>
                </a:extLst>
              </p:cNvPr>
              <p:cNvSpPr>
                <a:spLocks noChangeArrowheads="1"/>
              </p:cNvSpPr>
              <p:nvPr/>
            </p:nvSpPr>
            <p:spPr bwMode="auto">
              <a:xfrm>
                <a:off x="4470807" y="2450025"/>
                <a:ext cx="59561" cy="409909"/>
              </a:xfrm>
              <a:prstGeom prst="rect">
                <a:avLst/>
              </a:prstGeom>
              <a:solidFill>
                <a:srgbClr val="00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grpSp>
      </p:grpSp>
      <p:sp>
        <p:nvSpPr>
          <p:cNvPr id="2" name="矩形 1">
            <a:extLst>
              <a:ext uri="{FF2B5EF4-FFF2-40B4-BE49-F238E27FC236}">
                <a16:creationId xmlns:a16="http://schemas.microsoft.com/office/drawing/2014/main" id="{B959B147-C08A-40E2-9935-E534BEFB15E5}"/>
              </a:ext>
            </a:extLst>
          </p:cNvPr>
          <p:cNvSpPr/>
          <p:nvPr/>
        </p:nvSpPr>
        <p:spPr>
          <a:xfrm>
            <a:off x="1156943" y="2209106"/>
            <a:ext cx="1620957" cy="338554"/>
          </a:xfrm>
          <a:prstGeom prst="rect">
            <a:avLst/>
          </a:prstGeom>
        </p:spPr>
        <p:txBody>
          <a:bodyPr wrap="square">
            <a:spAutoFit/>
          </a:bodyPr>
          <a:lstStyle/>
          <a:p>
            <a:r>
              <a:rPr lang="zh-CN" altLang="en-US" sz="1600" b="1" dirty="0">
                <a:solidFill>
                  <a:prstClr val="black">
                    <a:lumMod val="75000"/>
                    <a:lumOff val="25000"/>
                  </a:prstClr>
                </a:solidFill>
                <a:ea typeface="思源宋体 CN" panose="02020400000000000000" pitchFamily="18" charset="-122"/>
              </a:rPr>
              <a:t>季节性销售增长</a:t>
            </a:r>
          </a:p>
        </p:txBody>
      </p:sp>
      <p:sp>
        <p:nvSpPr>
          <p:cNvPr id="4" name="矩形 3">
            <a:extLst>
              <a:ext uri="{FF2B5EF4-FFF2-40B4-BE49-F238E27FC236}">
                <a16:creationId xmlns:a16="http://schemas.microsoft.com/office/drawing/2014/main" id="{84B6E084-59CC-44E1-8037-5B3DC45B8B2C}"/>
              </a:ext>
            </a:extLst>
          </p:cNvPr>
          <p:cNvSpPr/>
          <p:nvPr/>
        </p:nvSpPr>
        <p:spPr>
          <a:xfrm>
            <a:off x="4832684" y="1438766"/>
            <a:ext cx="2492990" cy="400110"/>
          </a:xfrm>
          <a:prstGeom prst="rect">
            <a:avLst/>
          </a:prstGeom>
        </p:spPr>
        <p:txBody>
          <a:bodyPr wrap="none">
            <a:spAutoFit/>
          </a:bodyPr>
          <a:lstStyle/>
          <a:p>
            <a:r>
              <a:rPr lang="zh-CN" altLang="en-US" sz="2000" b="1" dirty="0">
                <a:solidFill>
                  <a:prstClr val="black">
                    <a:lumMod val="75000"/>
                    <a:lumOff val="25000"/>
                  </a:prstClr>
                </a:solidFill>
                <a:ea typeface="思源宋体 CN" panose="02020400000000000000" pitchFamily="18" charset="-122"/>
              </a:rPr>
              <a:t>销售变化引起的需求</a:t>
            </a:r>
          </a:p>
        </p:txBody>
      </p:sp>
      <p:sp>
        <p:nvSpPr>
          <p:cNvPr id="8" name="矩形 7">
            <a:extLst>
              <a:ext uri="{FF2B5EF4-FFF2-40B4-BE49-F238E27FC236}">
                <a16:creationId xmlns:a16="http://schemas.microsoft.com/office/drawing/2014/main" id="{C3D5D3E7-AFF7-4213-8676-B94486C00A12}"/>
              </a:ext>
            </a:extLst>
          </p:cNvPr>
          <p:cNvSpPr/>
          <p:nvPr/>
        </p:nvSpPr>
        <p:spPr>
          <a:xfrm>
            <a:off x="1156943" y="2702122"/>
            <a:ext cx="3226243" cy="3043525"/>
          </a:xfrm>
          <a:prstGeom prst="rect">
            <a:avLst/>
          </a:prstGeom>
        </p:spPr>
        <p:txBody>
          <a:bodyPr wrap="square">
            <a:spAutoFit/>
          </a:bodyPr>
          <a:lstStyle/>
          <a:p>
            <a:pPr>
              <a:lnSpc>
                <a:spcPct val="20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许多企业经营具有季节性特点，销售会在特定时期出现季节性增长。例如，假期销售旺季来临之前，玩具制造商和相关出口企业将达到销售高峰；建筑材料供应商会在春、夏季达到销售高峰，此时建筑公司通常会为下一阶段的建筑工程购买存货。</a:t>
            </a:r>
          </a:p>
        </p:txBody>
      </p:sp>
      <p:sp>
        <p:nvSpPr>
          <p:cNvPr id="9" name="矩形 8">
            <a:extLst>
              <a:ext uri="{FF2B5EF4-FFF2-40B4-BE49-F238E27FC236}">
                <a16:creationId xmlns:a16="http://schemas.microsoft.com/office/drawing/2014/main" id="{D9504C4A-A525-49D8-B170-A84E101A7B38}"/>
              </a:ext>
            </a:extLst>
          </p:cNvPr>
          <p:cNvSpPr/>
          <p:nvPr/>
        </p:nvSpPr>
        <p:spPr>
          <a:xfrm>
            <a:off x="8269071" y="2243884"/>
            <a:ext cx="1826141" cy="338554"/>
          </a:xfrm>
          <a:prstGeom prst="rect">
            <a:avLst/>
          </a:prstGeom>
        </p:spPr>
        <p:txBody>
          <a:bodyPr wrap="none">
            <a:spAutoFit/>
          </a:bodyPr>
          <a:lstStyle/>
          <a:p>
            <a:r>
              <a:rPr lang="zh-CN" altLang="en-US" sz="1600" b="1" dirty="0">
                <a:solidFill>
                  <a:prstClr val="black">
                    <a:lumMod val="75000"/>
                    <a:lumOff val="25000"/>
                  </a:prstClr>
                </a:solidFill>
                <a:ea typeface="思源宋体 CN" panose="02020400000000000000" pitchFamily="18" charset="-122"/>
              </a:rPr>
              <a:t>长期销售收入增长</a:t>
            </a:r>
          </a:p>
        </p:txBody>
      </p:sp>
      <p:sp>
        <p:nvSpPr>
          <p:cNvPr id="10" name="矩形 9">
            <a:extLst>
              <a:ext uri="{FF2B5EF4-FFF2-40B4-BE49-F238E27FC236}">
                <a16:creationId xmlns:a16="http://schemas.microsoft.com/office/drawing/2014/main" id="{A6CBB9A5-2625-4B90-B986-4B6CA2E16A05}"/>
              </a:ext>
            </a:extLst>
          </p:cNvPr>
          <p:cNvSpPr/>
          <p:nvPr/>
        </p:nvSpPr>
        <p:spPr>
          <a:xfrm>
            <a:off x="7725741" y="2899198"/>
            <a:ext cx="3821237" cy="2612638"/>
          </a:xfrm>
          <a:prstGeom prst="rect">
            <a:avLst/>
          </a:prstGeom>
        </p:spPr>
        <p:txBody>
          <a:bodyPr wrap="square">
            <a:spAutoFit/>
          </a:bodyPr>
          <a:lstStyle/>
          <a:p>
            <a:pPr>
              <a:lnSpc>
                <a:spcPct val="20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一个公司的可持续增长率取决于以下四个变量：</a:t>
            </a:r>
          </a:p>
          <a:p>
            <a:pPr>
              <a:lnSpc>
                <a:spcPct val="20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①利润率：利润率越高，销售增长越快；</a:t>
            </a:r>
          </a:p>
          <a:p>
            <a:pPr>
              <a:lnSpc>
                <a:spcPct val="20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②留存利润：用于分红的利润越少，销售增长越快；</a:t>
            </a:r>
          </a:p>
          <a:p>
            <a:pPr>
              <a:lnSpc>
                <a:spcPct val="20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③资产使用效率：效率越高，销售增长越快；</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20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④财务杠杆：财务杠杆越高，销售增长越快。</a:t>
            </a:r>
          </a:p>
        </p:txBody>
      </p:sp>
    </p:spTree>
    <p:extLst>
      <p:ext uri="{BB962C8B-B14F-4D97-AF65-F5344CB8AC3E}">
        <p14:creationId xmlns:p14="http://schemas.microsoft.com/office/powerpoint/2010/main" val="97052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randombar(horizontal)">
                                      <p:cBhvr>
                                        <p:cTn id="7" dur="500"/>
                                        <p:tgtEl>
                                          <p:spTgt spid="158"/>
                                        </p:tgtEl>
                                      </p:cBhvr>
                                    </p:animEffect>
                                  </p:childTnLst>
                                </p:cTn>
                              </p:par>
                              <p:par>
                                <p:cTn id="8" presetID="53" presetClass="entr" presetSubtype="528" fill="hold" nodeType="withEffect">
                                  <p:stCondLst>
                                    <p:cond delay="1000"/>
                                  </p:stCondLst>
                                  <p:childTnLst>
                                    <p:set>
                                      <p:cBhvr>
                                        <p:cTn id="9" dur="1" fill="hold">
                                          <p:stCondLst>
                                            <p:cond delay="0"/>
                                          </p:stCondLst>
                                        </p:cTn>
                                        <p:tgtEl>
                                          <p:spTgt spid="161"/>
                                        </p:tgtEl>
                                        <p:attrNameLst>
                                          <p:attrName>style.visibility</p:attrName>
                                        </p:attrNameLst>
                                      </p:cBhvr>
                                      <p:to>
                                        <p:strVal val="visible"/>
                                      </p:to>
                                    </p:set>
                                    <p:anim calcmode="lin" valueType="num">
                                      <p:cBhvr>
                                        <p:cTn id="10" dur="500" fill="hold"/>
                                        <p:tgtEl>
                                          <p:spTgt spid="161"/>
                                        </p:tgtEl>
                                        <p:attrNameLst>
                                          <p:attrName>ppt_w</p:attrName>
                                        </p:attrNameLst>
                                      </p:cBhvr>
                                      <p:tavLst>
                                        <p:tav tm="0">
                                          <p:val>
                                            <p:fltVal val="0"/>
                                          </p:val>
                                        </p:tav>
                                        <p:tav tm="100000">
                                          <p:val>
                                            <p:strVal val="#ppt_w"/>
                                          </p:val>
                                        </p:tav>
                                      </p:tavLst>
                                    </p:anim>
                                    <p:anim calcmode="lin" valueType="num">
                                      <p:cBhvr>
                                        <p:cTn id="11" dur="500" fill="hold"/>
                                        <p:tgtEl>
                                          <p:spTgt spid="161"/>
                                        </p:tgtEl>
                                        <p:attrNameLst>
                                          <p:attrName>ppt_h</p:attrName>
                                        </p:attrNameLst>
                                      </p:cBhvr>
                                      <p:tavLst>
                                        <p:tav tm="0">
                                          <p:val>
                                            <p:fltVal val="0"/>
                                          </p:val>
                                        </p:tav>
                                        <p:tav tm="100000">
                                          <p:val>
                                            <p:strVal val="#ppt_h"/>
                                          </p:val>
                                        </p:tav>
                                      </p:tavLst>
                                    </p:anim>
                                    <p:animEffect transition="in" filter="fade">
                                      <p:cBhvr>
                                        <p:cTn id="12" dur="500"/>
                                        <p:tgtEl>
                                          <p:spTgt spid="161"/>
                                        </p:tgtEl>
                                      </p:cBhvr>
                                    </p:animEffect>
                                    <p:anim calcmode="lin" valueType="num">
                                      <p:cBhvr>
                                        <p:cTn id="13" dur="500" fill="hold"/>
                                        <p:tgtEl>
                                          <p:spTgt spid="161"/>
                                        </p:tgtEl>
                                        <p:attrNameLst>
                                          <p:attrName>ppt_x</p:attrName>
                                        </p:attrNameLst>
                                      </p:cBhvr>
                                      <p:tavLst>
                                        <p:tav tm="0">
                                          <p:val>
                                            <p:fltVal val="0.5"/>
                                          </p:val>
                                        </p:tav>
                                        <p:tav tm="100000">
                                          <p:val>
                                            <p:strVal val="#ppt_x"/>
                                          </p:val>
                                        </p:tav>
                                      </p:tavLst>
                                    </p:anim>
                                    <p:anim calcmode="lin" valueType="num">
                                      <p:cBhvr>
                                        <p:cTn id="14" dur="500" fill="hold"/>
                                        <p:tgtEl>
                                          <p:spTgt spid="161"/>
                                        </p:tgtEl>
                                        <p:attrNameLst>
                                          <p:attrName>ppt_y</p:attrName>
                                        </p:attrNameLst>
                                      </p:cBhvr>
                                      <p:tavLst>
                                        <p:tav tm="0">
                                          <p:val>
                                            <p:fltVal val="0.5"/>
                                          </p:val>
                                        </p:tav>
                                        <p:tav tm="100000">
                                          <p:val>
                                            <p:strVal val="#ppt_y"/>
                                          </p:val>
                                        </p:tav>
                                      </p:tavLst>
                                    </p:anim>
                                  </p:childTnLst>
                                </p:cTn>
                              </p:par>
                              <p:par>
                                <p:cTn id="15" presetID="53" presetClass="entr" presetSubtype="528" fill="hold" nodeType="withEffect">
                                  <p:stCondLst>
                                    <p:cond delay="1000"/>
                                  </p:stCondLst>
                                  <p:childTnLst>
                                    <p:set>
                                      <p:cBhvr>
                                        <p:cTn id="16" dur="1" fill="hold">
                                          <p:stCondLst>
                                            <p:cond delay="0"/>
                                          </p:stCondLst>
                                        </p:cTn>
                                        <p:tgtEl>
                                          <p:spTgt spid="172"/>
                                        </p:tgtEl>
                                        <p:attrNameLst>
                                          <p:attrName>style.visibility</p:attrName>
                                        </p:attrNameLst>
                                      </p:cBhvr>
                                      <p:to>
                                        <p:strVal val="visible"/>
                                      </p:to>
                                    </p:set>
                                    <p:anim calcmode="lin" valueType="num">
                                      <p:cBhvr>
                                        <p:cTn id="17" dur="500" fill="hold"/>
                                        <p:tgtEl>
                                          <p:spTgt spid="172"/>
                                        </p:tgtEl>
                                        <p:attrNameLst>
                                          <p:attrName>ppt_w</p:attrName>
                                        </p:attrNameLst>
                                      </p:cBhvr>
                                      <p:tavLst>
                                        <p:tav tm="0">
                                          <p:val>
                                            <p:fltVal val="0"/>
                                          </p:val>
                                        </p:tav>
                                        <p:tav tm="100000">
                                          <p:val>
                                            <p:strVal val="#ppt_w"/>
                                          </p:val>
                                        </p:tav>
                                      </p:tavLst>
                                    </p:anim>
                                    <p:anim calcmode="lin" valueType="num">
                                      <p:cBhvr>
                                        <p:cTn id="18" dur="500" fill="hold"/>
                                        <p:tgtEl>
                                          <p:spTgt spid="172"/>
                                        </p:tgtEl>
                                        <p:attrNameLst>
                                          <p:attrName>ppt_h</p:attrName>
                                        </p:attrNameLst>
                                      </p:cBhvr>
                                      <p:tavLst>
                                        <p:tav tm="0">
                                          <p:val>
                                            <p:fltVal val="0"/>
                                          </p:val>
                                        </p:tav>
                                        <p:tav tm="100000">
                                          <p:val>
                                            <p:strVal val="#ppt_h"/>
                                          </p:val>
                                        </p:tav>
                                      </p:tavLst>
                                    </p:anim>
                                    <p:animEffect transition="in" filter="fade">
                                      <p:cBhvr>
                                        <p:cTn id="19" dur="500"/>
                                        <p:tgtEl>
                                          <p:spTgt spid="172"/>
                                        </p:tgtEl>
                                      </p:cBhvr>
                                    </p:animEffect>
                                    <p:anim calcmode="lin" valueType="num">
                                      <p:cBhvr>
                                        <p:cTn id="20" dur="500" fill="hold"/>
                                        <p:tgtEl>
                                          <p:spTgt spid="172"/>
                                        </p:tgtEl>
                                        <p:attrNameLst>
                                          <p:attrName>ppt_x</p:attrName>
                                        </p:attrNameLst>
                                      </p:cBhvr>
                                      <p:tavLst>
                                        <p:tav tm="0">
                                          <p:val>
                                            <p:fltVal val="0.5"/>
                                          </p:val>
                                        </p:tav>
                                        <p:tav tm="100000">
                                          <p:val>
                                            <p:strVal val="#ppt_x"/>
                                          </p:val>
                                        </p:tav>
                                      </p:tavLst>
                                    </p:anim>
                                    <p:anim calcmode="lin" valueType="num">
                                      <p:cBhvr>
                                        <p:cTn id="21" dur="500" fill="hold"/>
                                        <p:tgtEl>
                                          <p:spTgt spid="1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183100"/>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1_Office 主题​​">
  <a:themeElements>
    <a:clrScheme name="Custom 27">
      <a:dk1>
        <a:srgbClr val="000000"/>
      </a:dk1>
      <a:lt1>
        <a:srgbClr val="FFFFFF"/>
      </a:lt1>
      <a:dk2>
        <a:srgbClr val="44546A"/>
      </a:dk2>
      <a:lt2>
        <a:srgbClr val="E7E6E6"/>
      </a:lt2>
      <a:accent1>
        <a:srgbClr val="004D73"/>
      </a:accent1>
      <a:accent2>
        <a:srgbClr val="3C7AA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800</Words>
  <Application>Microsoft Office PowerPoint</Application>
  <PresentationFormat>宽屏</PresentationFormat>
  <Paragraphs>119</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FZQingKeBenYueSongS-R-GB</vt:lpstr>
      <vt:lpstr>Lato Regular</vt:lpstr>
      <vt:lpstr>Microsoft YaHei Light</vt:lpstr>
      <vt:lpstr>Source Han Sans SC</vt:lpstr>
      <vt:lpstr>等线</vt:lpstr>
      <vt:lpstr>等线 Light</vt:lpstr>
      <vt:lpstr>思源黑体</vt:lpstr>
      <vt:lpstr>思源宋体 CN</vt:lpstr>
      <vt:lpstr>思源宋体 CN Heavy</vt:lpstr>
      <vt:lpstr>微软雅黑</vt:lpstr>
      <vt:lpstr>Arial</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123</cp:lastModifiedBy>
  <cp:revision>23</cp:revision>
  <dcterms:created xsi:type="dcterms:W3CDTF">2022-09-09T01:53:11Z</dcterms:created>
  <dcterms:modified xsi:type="dcterms:W3CDTF">2022-09-30T05:03:56Z</dcterms:modified>
</cp:coreProperties>
</file>