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87" r:id="rId4"/>
    <p:sldId id="282" r:id="rId5"/>
    <p:sldId id="277" r:id="rId6"/>
    <p:sldId id="292" r:id="rId7"/>
    <p:sldId id="260" r:id="rId8"/>
    <p:sldId id="288" r:id="rId9"/>
    <p:sldId id="275" r:id="rId10"/>
    <p:sldId id="289" r:id="rId11"/>
    <p:sldId id="293" r:id="rId12"/>
    <p:sldId id="276" r:id="rId13"/>
    <p:sldId id="278" r:id="rId14"/>
    <p:sldId id="294" r:id="rId15"/>
    <p:sldId id="296" r:id="rId16"/>
    <p:sldId id="290" r:id="rId17"/>
    <p:sldId id="295" r:id="rId18"/>
    <p:sldId id="291" r:id="rId19"/>
    <p:sldId id="297" r:id="rId20"/>
    <p:sldId id="267"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7" autoAdjust="0"/>
    <p:restoredTop sz="94660"/>
  </p:normalViewPr>
  <p:slideViewPr>
    <p:cSldViewPr snapToGrid="0" showGuides="1">
      <p:cViewPr>
        <p:scale>
          <a:sx n="70" d="100"/>
          <a:sy n="70" d="100"/>
        </p:scale>
        <p:origin x="534" y="51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80F95-95A9-411B-8A33-4B0CC2FEA226}" type="datetimeFigureOut">
              <a:rPr lang="zh-CN" altLang="en-US" smtClean="0"/>
              <a:t>2022/10/8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6140F-7798-4957-9AC2-78BB7EADB55B}" type="slidenum">
              <a:rPr lang="zh-CN" altLang="en-US" smtClean="0"/>
              <a:t>‹#›</a:t>
            </a:fld>
            <a:endParaRPr lang="zh-CN" altLang="en-US"/>
          </a:p>
        </p:txBody>
      </p:sp>
    </p:spTree>
    <p:extLst>
      <p:ext uri="{BB962C8B-B14F-4D97-AF65-F5344CB8AC3E}">
        <p14:creationId xmlns:p14="http://schemas.microsoft.com/office/powerpoint/2010/main" val="707618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2022/10/8</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63471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2022/10/8</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364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2022/10/8</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8591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64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4069"/>
            <a:ext cx="10515600" cy="1327151"/>
          </a:xfrm>
        </p:spPr>
        <p:txBody>
          <a:bodyPr/>
          <a:lstStyle/>
          <a:p>
            <a:r>
              <a:rPr lang="zh-CN" altLang="en-US"/>
              <a:t>单击此处编辑母版标题样式</a:t>
            </a:r>
          </a:p>
        </p:txBody>
      </p:sp>
      <p:sp>
        <p:nvSpPr>
          <p:cNvPr id="3" name="Date Placeholder 3"/>
          <p:cNvSpPr>
            <a:spLocks noGrp="1" noChangeArrowheads="1"/>
          </p:cNvSpPr>
          <p:nvPr>
            <p:ph type="dt" sz="half" idx="10"/>
          </p:nvPr>
        </p:nvSpPr>
        <p:spPr>
          <a:ln/>
        </p:spPr>
        <p:txBody>
          <a:bodyPr/>
          <a:lstStyle>
            <a:lvl1pPr>
              <a:defRPr/>
            </a:lvl1pPr>
          </a:lstStyle>
          <a:p>
            <a:pPr fontAlgn="base">
              <a:spcBef>
                <a:spcPct val="0"/>
              </a:spcBef>
              <a:spcAft>
                <a:spcPct val="0"/>
              </a:spcAft>
              <a:defRPr/>
            </a:pPr>
            <a:fld id="{BF817420-7A5F-4E8A-8A95-A1D1AB6D74FC}" type="datetime1">
              <a:rPr lang="zh-CN" altLang="en-US" smtClean="0">
                <a:latin typeface="Arial" panose="020B0604020202020204" pitchFamily="34" charset="0"/>
                <a:ea typeface="宋体" panose="02010600030101010101" pitchFamily="2" charset="-122"/>
              </a:rPr>
              <a:pPr fontAlgn="base">
                <a:spcBef>
                  <a:spcPct val="0"/>
                </a:spcBef>
                <a:spcAft>
                  <a:spcPct val="0"/>
                </a:spcAft>
                <a:defRPr/>
              </a:pPr>
              <a:t>2022/10/8</a:t>
            </a:fld>
            <a:endParaRPr lang="zh-CN" altLang="en-US" sz="2400">
              <a:solidFill>
                <a:srgbClr val="000000"/>
              </a:solidFill>
              <a:latin typeface="Arial" panose="020B0604020202020204" pitchFamily="34" charset="0"/>
              <a:ea typeface="宋体" panose="02010600030101010101" pitchFamily="2" charset="-122"/>
            </a:endParaRPr>
          </a:p>
        </p:txBody>
      </p:sp>
      <p:sp>
        <p:nvSpPr>
          <p:cNvPr id="4" name="Footer Placeholder 4"/>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zh-CN" altLang="zh-CN">
              <a:latin typeface="Arial" panose="020B0604020202020204" pitchFamily="34" charset="0"/>
              <a:ea typeface="宋体" panose="02010600030101010101" pitchFamily="2" charset="-122"/>
            </a:endParaRPr>
          </a:p>
        </p:txBody>
      </p:sp>
      <p:sp>
        <p:nvSpPr>
          <p:cNvPr id="5" name="Slide Number Placeholder 5"/>
          <p:cNvSpPr>
            <a:spLocks noGrp="1" noChangeArrowheads="1"/>
          </p:cNvSpPr>
          <p:nvPr>
            <p:ph type="sldNum" sz="quarter" idx="12"/>
          </p:nvPr>
        </p:nvSpPr>
        <p:spPr>
          <a:ln/>
        </p:spPr>
        <p:txBody>
          <a:bodyPr/>
          <a:lstStyle>
            <a:lvl1pPr>
              <a:defRPr/>
            </a:lvl1pPr>
          </a:lstStyle>
          <a:p>
            <a:pPr defTabSz="912261" fontAlgn="base">
              <a:spcBef>
                <a:spcPct val="0"/>
              </a:spcBef>
              <a:spcAft>
                <a:spcPct val="0"/>
              </a:spcAft>
              <a:defRPr/>
            </a:pPr>
            <a:fld id="{62E0817F-478C-43E8-B957-E97021C4B95C}" type="slidenum">
              <a:rPr lang="zh-CN" altLang="en-US" smtClean="0">
                <a:latin typeface="Arial" panose="020B0604020202020204" pitchFamily="34" charset="0"/>
                <a:ea typeface="宋体" panose="02010600030101010101" pitchFamily="2" charset="-122"/>
              </a:rPr>
              <a:pPr defTabSz="912261" fontAlgn="base">
                <a:spcBef>
                  <a:spcPct val="0"/>
                </a:spcBef>
                <a:spcAft>
                  <a:spcPct val="0"/>
                </a:spcAft>
                <a:defRPr/>
              </a:pPr>
              <a:t>‹#›</a:t>
            </a:fld>
            <a:endParaRPr lang="zh-CN" altLang="en-US" sz="2400">
              <a:solidFill>
                <a:srgbClr val="000000"/>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40178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2022/10/8</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25966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2022/10/8</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39492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2022/10/8</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708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2022/10/8</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5719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2022/10/8</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22653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2022/10/8</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216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2022/10/8</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0403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2022/10/8</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9719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2022/10/8</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99210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blipFill>
            <a:blip r:embed="rId2"/>
            <a:srcRect/>
            <a:stretch>
              <a:fillRect t="-68518" b="-685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3" name="Pentagon 8"/>
          <p:cNvSpPr/>
          <p:nvPr/>
        </p:nvSpPr>
        <p:spPr>
          <a:xfrm rot="5400000">
            <a:off x="3850550" y="-2255278"/>
            <a:ext cx="4490900" cy="10531420"/>
          </a:xfrm>
          <a:prstGeom prst="homePlate">
            <a:avLst>
              <a:gd name="adj" fmla="val 29908"/>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FBFBFB"/>
              </a:solidFill>
              <a:effectLst/>
              <a:uLnTx/>
              <a:uFillTx/>
              <a:latin typeface="微软雅黑" panose="020B0503020204020204" pitchFamily="34" charset="-122"/>
              <a:ea typeface="微软雅黑" panose="020B0503020204020204" pitchFamily="34" charset="-122"/>
              <a:cs typeface="+mn-cs"/>
              <a:sym typeface="+mn-lt"/>
            </a:endParaRPr>
          </a:p>
        </p:txBody>
      </p:sp>
      <p:sp>
        <p:nvSpPr>
          <p:cNvPr id="4" name="Title 5"/>
          <p:cNvSpPr txBox="1"/>
          <p:nvPr/>
        </p:nvSpPr>
        <p:spPr>
          <a:xfrm>
            <a:off x="1819142" y="1881164"/>
            <a:ext cx="8553713" cy="7989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48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mn-lt"/>
              </a:rPr>
              <a:t>金融服务师认证培训</a:t>
            </a:r>
          </a:p>
        </p:txBody>
      </p:sp>
      <p:sp>
        <p:nvSpPr>
          <p:cNvPr id="5" name="文本框 6"/>
          <p:cNvSpPr txBox="1"/>
          <p:nvPr/>
        </p:nvSpPr>
        <p:spPr>
          <a:xfrm>
            <a:off x="2089350" y="2811300"/>
            <a:ext cx="8097388" cy="645160"/>
          </a:xfrm>
          <a:prstGeom prst="rect">
            <a:avLst/>
          </a:prstGeom>
          <a:solidFill>
            <a:schemeClr val="tx1">
              <a:alpha val="0"/>
            </a:scheme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ea"/>
              <a:sym typeface="+mn-lt"/>
            </a:endParaRPr>
          </a:p>
        </p:txBody>
      </p:sp>
      <p:sp>
        <p:nvSpPr>
          <p:cNvPr id="7" name="Freeform 19"/>
          <p:cNvSpPr/>
          <p:nvPr/>
        </p:nvSpPr>
        <p:spPr bwMode="auto">
          <a:xfrm rot="5400000" flipH="1">
            <a:off x="4907006" y="-661857"/>
            <a:ext cx="2462075" cy="12276083"/>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Tree>
    <p:extLst>
      <p:ext uri="{BB962C8B-B14F-4D97-AF65-F5344CB8AC3E}">
        <p14:creationId xmlns:p14="http://schemas.microsoft.com/office/powerpoint/2010/main" val="40607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29" name="Rectangle 18">
            <a:extLst>
              <a:ext uri="{FF2B5EF4-FFF2-40B4-BE49-F238E27FC236}">
                <a16:creationId xmlns:a16="http://schemas.microsoft.com/office/drawing/2014/main" id="{EE3FB818-15FF-46E9-9B8A-5ED29C5D139D}"/>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固定资产贷款项目评估</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项目评估内容</a:t>
            </a:r>
          </a:p>
        </p:txBody>
      </p:sp>
      <p:sp>
        <p:nvSpPr>
          <p:cNvPr id="30" name="矩形 29">
            <a:extLst>
              <a:ext uri="{FF2B5EF4-FFF2-40B4-BE49-F238E27FC236}">
                <a16:creationId xmlns:a16="http://schemas.microsoft.com/office/drawing/2014/main" id="{B31D6181-F7FF-4F46-BE18-4DB513E89347}"/>
              </a:ext>
            </a:extLst>
          </p:cNvPr>
          <p:cNvSpPr/>
          <p:nvPr/>
        </p:nvSpPr>
        <p:spPr>
          <a:xfrm>
            <a:off x="1009860" y="963881"/>
            <a:ext cx="2492990" cy="369332"/>
          </a:xfrm>
          <a:prstGeom prst="rect">
            <a:avLst/>
          </a:prstGeom>
        </p:spPr>
        <p:txBody>
          <a:bodyPr wrap="none">
            <a:spAutoFit/>
          </a:bodyPr>
          <a:lstStyle/>
          <a:p>
            <a:r>
              <a:rPr lang="zh-CN" altLang="en-US" b="1" i="1" dirty="0">
                <a:solidFill>
                  <a:srgbClr val="004D73"/>
                </a:solidFill>
                <a:latin typeface="微软雅黑" panose="020B0503020204020204" pitchFamily="34" charset="-122"/>
                <a:ea typeface="微软雅黑" panose="020B0503020204020204" pitchFamily="34" charset="-122"/>
              </a:rPr>
              <a:t>项目建设配套条件评估</a:t>
            </a:r>
          </a:p>
        </p:txBody>
      </p:sp>
      <p:sp>
        <p:nvSpPr>
          <p:cNvPr id="113" name="直接连接符 2">
            <a:extLst>
              <a:ext uri="{FF2B5EF4-FFF2-40B4-BE49-F238E27FC236}">
                <a16:creationId xmlns:a16="http://schemas.microsoft.com/office/drawing/2014/main" id="{40C4095E-C30B-4971-84E4-1A2208B266C3}"/>
              </a:ext>
            </a:extLst>
          </p:cNvPr>
          <p:cNvSpPr>
            <a:spLocks noChangeShapeType="1"/>
          </p:cNvSpPr>
          <p:nvPr/>
        </p:nvSpPr>
        <p:spPr bwMode="auto">
          <a:xfrm>
            <a:off x="5964660" y="1680611"/>
            <a:ext cx="10089" cy="4874255"/>
          </a:xfrm>
          <a:prstGeom prst="line">
            <a:avLst/>
          </a:prstGeom>
          <a:noFill/>
          <a:ln w="6350">
            <a:solidFill>
              <a:srgbClr val="004D73"/>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9" name="文本框 21">
            <a:extLst>
              <a:ext uri="{FF2B5EF4-FFF2-40B4-BE49-F238E27FC236}">
                <a16:creationId xmlns:a16="http://schemas.microsoft.com/office/drawing/2014/main" id="{4368B6F7-C25B-462A-A4AF-26C8C6FB71CF}"/>
              </a:ext>
            </a:extLst>
          </p:cNvPr>
          <p:cNvSpPr>
            <a:spLocks noChangeArrowheads="1"/>
          </p:cNvSpPr>
          <p:nvPr/>
        </p:nvSpPr>
        <p:spPr bwMode="auto">
          <a:xfrm>
            <a:off x="6348175" y="1767870"/>
            <a:ext cx="4159459"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ts val="1500"/>
              </a:lnSpc>
              <a:spcBef>
                <a:spcPct val="0"/>
              </a:spcBef>
              <a:buNone/>
            </a:pPr>
            <a:r>
              <a:rPr lang="zh-CN" altLang="en-US" sz="1400" dirty="0">
                <a:solidFill>
                  <a:srgbClr val="0C0C0C"/>
                </a:solidFill>
                <a:latin typeface="微软雅黑" panose="020B0503020204020204" pitchFamily="34" charset="-122"/>
                <a:ea typeface="微软雅黑" panose="020B0503020204020204" pitchFamily="34" charset="-122"/>
                <a:sym typeface="Aparajita" panose="020B0604020202020204" pitchFamily="34" charset="0"/>
              </a:rPr>
              <a:t>厂址选择是否合理，所需土地征用落实情况</a:t>
            </a:r>
            <a:endParaRPr lang="zh-CN" altLang="en-US" sz="1600" dirty="0">
              <a:latin typeface="微软雅黑" panose="020B0503020204020204" pitchFamily="34" charset="-122"/>
              <a:ea typeface="微软雅黑" panose="020B0503020204020204" pitchFamily="34" charset="-122"/>
            </a:endParaRPr>
          </a:p>
        </p:txBody>
      </p:sp>
      <p:grpSp>
        <p:nvGrpSpPr>
          <p:cNvPr id="4" name="组合 3">
            <a:extLst>
              <a:ext uri="{FF2B5EF4-FFF2-40B4-BE49-F238E27FC236}">
                <a16:creationId xmlns:a16="http://schemas.microsoft.com/office/drawing/2014/main" id="{BDC188BF-3C1F-4604-881F-DDC8C6E28CBD}"/>
              </a:ext>
            </a:extLst>
          </p:cNvPr>
          <p:cNvGrpSpPr/>
          <p:nvPr/>
        </p:nvGrpSpPr>
        <p:grpSpPr>
          <a:xfrm>
            <a:off x="5727453" y="4049324"/>
            <a:ext cx="482275" cy="482287"/>
            <a:chOff x="5733042" y="3757817"/>
            <a:chExt cx="482275" cy="482287"/>
          </a:xfrm>
        </p:grpSpPr>
        <p:sp>
          <p:nvSpPr>
            <p:cNvPr id="144" name="椭圆 15">
              <a:extLst>
                <a:ext uri="{FF2B5EF4-FFF2-40B4-BE49-F238E27FC236}">
                  <a16:creationId xmlns:a16="http://schemas.microsoft.com/office/drawing/2014/main" id="{4E3A42E8-4D61-405D-BF2A-774142048B65}"/>
                </a:ext>
              </a:extLst>
            </p:cNvPr>
            <p:cNvSpPr>
              <a:spLocks noChangeArrowheads="1"/>
            </p:cNvSpPr>
            <p:nvPr/>
          </p:nvSpPr>
          <p:spPr bwMode="auto">
            <a:xfrm>
              <a:off x="5733042" y="3757817"/>
              <a:ext cx="482275" cy="482287"/>
            </a:xfrm>
            <a:prstGeom prst="ellipse">
              <a:avLst/>
            </a:prstGeom>
            <a:solidFill>
              <a:srgbClr val="004D73"/>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p>
              <a:pPr algn="ctr">
                <a:spcBef>
                  <a:spcPct val="0"/>
                </a:spcBef>
                <a:buFont typeface="Arial" panose="020B0604020202020204" pitchFamily="34" charset="0"/>
                <a:buNone/>
              </a:pPr>
              <a:endParaRPr lang="zh-CN" altLang="zh-CN" sz="2400">
                <a:solidFill>
                  <a:srgbClr val="FFFFFF"/>
                </a:solidFill>
                <a:latin typeface="Aparajita" panose="020B0604020202020204" pitchFamily="34" charset="0"/>
                <a:ea typeface="宋体" panose="02010600030101010101" pitchFamily="2" charset="-122"/>
                <a:sym typeface="Aparajita" panose="020B0604020202020204" pitchFamily="34" charset="0"/>
              </a:endParaRPr>
            </a:p>
          </p:txBody>
        </p:sp>
        <p:sp>
          <p:nvSpPr>
            <p:cNvPr id="147" name="Freeform 12">
              <a:extLst>
                <a:ext uri="{FF2B5EF4-FFF2-40B4-BE49-F238E27FC236}">
                  <a16:creationId xmlns:a16="http://schemas.microsoft.com/office/drawing/2014/main" id="{800F8521-72F9-4E93-91B3-37CB2254BB6A}"/>
                </a:ext>
              </a:extLst>
            </p:cNvPr>
            <p:cNvSpPr>
              <a:spLocks noEditPoints="1" noChangeArrowheads="1"/>
            </p:cNvSpPr>
            <p:nvPr/>
          </p:nvSpPr>
          <p:spPr bwMode="auto">
            <a:xfrm>
              <a:off x="5810068" y="3872667"/>
              <a:ext cx="338159" cy="261960"/>
            </a:xfrm>
            <a:custGeom>
              <a:avLst/>
              <a:gdLst>
                <a:gd name="T0" fmla="*/ 2147483646 w 367"/>
                <a:gd name="T1" fmla="*/ 2147483646 h 282"/>
                <a:gd name="T2" fmla="*/ 2147483646 w 367"/>
                <a:gd name="T3" fmla="*/ 2147483646 h 282"/>
                <a:gd name="T4" fmla="*/ 2147483646 w 367"/>
                <a:gd name="T5" fmla="*/ 2147483646 h 282"/>
                <a:gd name="T6" fmla="*/ 2147483646 w 367"/>
                <a:gd name="T7" fmla="*/ 2147483646 h 282"/>
                <a:gd name="T8" fmla="*/ 2147483646 w 367"/>
                <a:gd name="T9" fmla="*/ 2147483646 h 282"/>
                <a:gd name="T10" fmla="*/ 2147483646 w 367"/>
                <a:gd name="T11" fmla="*/ 2147483646 h 282"/>
                <a:gd name="T12" fmla="*/ 2147483646 w 367"/>
                <a:gd name="T13" fmla="*/ 2147483646 h 282"/>
                <a:gd name="T14" fmla="*/ 2147483646 w 367"/>
                <a:gd name="T15" fmla="*/ 2147483646 h 282"/>
                <a:gd name="T16" fmla="*/ 0 w 367"/>
                <a:gd name="T17" fmla="*/ 0 h 282"/>
                <a:gd name="T18" fmla="*/ 2147483646 w 367"/>
                <a:gd name="T19" fmla="*/ 0 h 282"/>
                <a:gd name="T20" fmla="*/ 2147483646 w 367"/>
                <a:gd name="T21" fmla="*/ 2147483646 h 282"/>
                <a:gd name="T22" fmla="*/ 2147483646 w 367"/>
                <a:gd name="T23" fmla="*/ 2147483646 h 282"/>
                <a:gd name="T24" fmla="*/ 2147483646 w 367"/>
                <a:gd name="T25" fmla="*/ 2147483646 h 282"/>
                <a:gd name="T26" fmla="*/ 2147483646 w 367"/>
                <a:gd name="T27" fmla="*/ 2147483646 h 282"/>
                <a:gd name="T28" fmla="*/ 2147483646 w 367"/>
                <a:gd name="T29" fmla="*/ 2147483646 h 282"/>
                <a:gd name="T30" fmla="*/ 2147483646 w 367"/>
                <a:gd name="T31" fmla="*/ 2147483646 h 282"/>
                <a:gd name="T32" fmla="*/ 2147483646 w 367"/>
                <a:gd name="T33" fmla="*/ 2147483646 h 282"/>
                <a:gd name="T34" fmla="*/ 2147483646 w 367"/>
                <a:gd name="T35" fmla="*/ 2147483646 h 282"/>
                <a:gd name="T36" fmla="*/ 2147483646 w 367"/>
                <a:gd name="T37" fmla="*/ 2147483646 h 282"/>
                <a:gd name="T38" fmla="*/ 0 w 367"/>
                <a:gd name="T39" fmla="*/ 2147483646 h 282"/>
                <a:gd name="T40" fmla="*/ 2147483646 w 367"/>
                <a:gd name="T41" fmla="*/ 2147483646 h 282"/>
                <a:gd name="T42" fmla="*/ 2147483646 w 367"/>
                <a:gd name="T43" fmla="*/ 2147483646 h 282"/>
                <a:gd name="T44" fmla="*/ 2147483646 w 367"/>
                <a:gd name="T45" fmla="*/ 2147483646 h 282"/>
                <a:gd name="T46" fmla="*/ 2147483646 w 367"/>
                <a:gd name="T47" fmla="*/ 2147483646 h 282"/>
                <a:gd name="T48" fmla="*/ 2147483646 w 367"/>
                <a:gd name="T49" fmla="*/ 2147483646 h 282"/>
                <a:gd name="T50" fmla="*/ 2147483646 w 367"/>
                <a:gd name="T51" fmla="*/ 2147483646 h 282"/>
                <a:gd name="T52" fmla="*/ 2147483646 w 367"/>
                <a:gd name="T53" fmla="*/ 2147483646 h 282"/>
                <a:gd name="T54" fmla="*/ 2147483646 w 367"/>
                <a:gd name="T55" fmla="*/ 2147483646 h 282"/>
                <a:gd name="T56" fmla="*/ 2147483646 w 367"/>
                <a:gd name="T57" fmla="*/ 2147483646 h 282"/>
                <a:gd name="T58" fmla="*/ 2147483646 w 367"/>
                <a:gd name="T59" fmla="*/ 2147483646 h 282"/>
                <a:gd name="T60" fmla="*/ 2147483646 w 367"/>
                <a:gd name="T61" fmla="*/ 2147483646 h 282"/>
                <a:gd name="T62" fmla="*/ 2147483646 w 367"/>
                <a:gd name="T63" fmla="*/ 2147483646 h 282"/>
                <a:gd name="T64" fmla="*/ 2147483646 w 367"/>
                <a:gd name="T65" fmla="*/ 2147483646 h 282"/>
                <a:gd name="T66" fmla="*/ 2147483646 w 367"/>
                <a:gd name="T67" fmla="*/ 2147483646 h 2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7"/>
                <a:gd name="T103" fmla="*/ 0 h 282"/>
                <a:gd name="T104" fmla="*/ 367 w 367"/>
                <a:gd name="T105" fmla="*/ 282 h 2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7" h="282">
                  <a:moveTo>
                    <a:pt x="29" y="218"/>
                  </a:moveTo>
                  <a:cubicBezTo>
                    <a:pt x="146" y="218"/>
                    <a:pt x="146" y="218"/>
                    <a:pt x="146" y="218"/>
                  </a:cubicBezTo>
                  <a:cubicBezTo>
                    <a:pt x="232" y="218"/>
                    <a:pt x="232" y="218"/>
                    <a:pt x="232" y="218"/>
                  </a:cubicBezTo>
                  <a:cubicBezTo>
                    <a:pt x="230" y="213"/>
                    <a:pt x="229" y="208"/>
                    <a:pt x="229" y="203"/>
                  </a:cubicBezTo>
                  <a:cubicBezTo>
                    <a:pt x="229" y="190"/>
                    <a:pt x="234" y="179"/>
                    <a:pt x="242" y="171"/>
                  </a:cubicBezTo>
                  <a:cubicBezTo>
                    <a:pt x="250" y="163"/>
                    <a:pt x="262" y="158"/>
                    <a:pt x="274" y="158"/>
                  </a:cubicBezTo>
                  <a:cubicBezTo>
                    <a:pt x="286" y="158"/>
                    <a:pt x="297" y="163"/>
                    <a:pt x="306" y="171"/>
                  </a:cubicBezTo>
                  <a:cubicBezTo>
                    <a:pt x="314" y="179"/>
                    <a:pt x="319" y="190"/>
                    <a:pt x="319" y="203"/>
                  </a:cubicBezTo>
                  <a:cubicBezTo>
                    <a:pt x="319" y="208"/>
                    <a:pt x="318" y="213"/>
                    <a:pt x="316" y="218"/>
                  </a:cubicBezTo>
                  <a:cubicBezTo>
                    <a:pt x="339" y="218"/>
                    <a:pt x="339" y="218"/>
                    <a:pt x="339" y="218"/>
                  </a:cubicBezTo>
                  <a:cubicBezTo>
                    <a:pt x="339" y="78"/>
                    <a:pt x="339" y="78"/>
                    <a:pt x="339" y="78"/>
                  </a:cubicBezTo>
                  <a:cubicBezTo>
                    <a:pt x="289" y="80"/>
                    <a:pt x="289" y="80"/>
                    <a:pt x="289" y="80"/>
                  </a:cubicBezTo>
                  <a:cubicBezTo>
                    <a:pt x="281" y="80"/>
                    <a:pt x="281" y="80"/>
                    <a:pt x="281" y="80"/>
                  </a:cubicBezTo>
                  <a:cubicBezTo>
                    <a:pt x="282" y="72"/>
                    <a:pt x="282" y="72"/>
                    <a:pt x="282" y="72"/>
                  </a:cubicBezTo>
                  <a:cubicBezTo>
                    <a:pt x="286" y="28"/>
                    <a:pt x="286" y="28"/>
                    <a:pt x="286" y="28"/>
                  </a:cubicBezTo>
                  <a:cubicBezTo>
                    <a:pt x="200" y="28"/>
                    <a:pt x="114" y="28"/>
                    <a:pt x="29" y="28"/>
                  </a:cubicBezTo>
                  <a:cubicBezTo>
                    <a:pt x="29" y="218"/>
                    <a:pt x="29" y="218"/>
                    <a:pt x="29" y="218"/>
                  </a:cubicBezTo>
                  <a:close/>
                  <a:moveTo>
                    <a:pt x="0" y="0"/>
                  </a:moveTo>
                  <a:cubicBezTo>
                    <a:pt x="100" y="0"/>
                    <a:pt x="200" y="0"/>
                    <a:pt x="300" y="0"/>
                  </a:cubicBezTo>
                  <a:cubicBezTo>
                    <a:pt x="306" y="0"/>
                    <a:pt x="306" y="0"/>
                    <a:pt x="306" y="0"/>
                  </a:cubicBezTo>
                  <a:cubicBezTo>
                    <a:pt x="310" y="4"/>
                    <a:pt x="310" y="4"/>
                    <a:pt x="310" y="4"/>
                  </a:cubicBezTo>
                  <a:cubicBezTo>
                    <a:pt x="363" y="55"/>
                    <a:pt x="363" y="55"/>
                    <a:pt x="363" y="55"/>
                  </a:cubicBezTo>
                  <a:cubicBezTo>
                    <a:pt x="367" y="59"/>
                    <a:pt x="367" y="59"/>
                    <a:pt x="367" y="59"/>
                  </a:cubicBezTo>
                  <a:cubicBezTo>
                    <a:pt x="367" y="65"/>
                    <a:pt x="367" y="65"/>
                    <a:pt x="367" y="65"/>
                  </a:cubicBezTo>
                  <a:cubicBezTo>
                    <a:pt x="367" y="232"/>
                    <a:pt x="367" y="232"/>
                    <a:pt x="367" y="232"/>
                  </a:cubicBezTo>
                  <a:cubicBezTo>
                    <a:pt x="367" y="246"/>
                    <a:pt x="367" y="246"/>
                    <a:pt x="367" y="246"/>
                  </a:cubicBezTo>
                  <a:cubicBezTo>
                    <a:pt x="353" y="246"/>
                    <a:pt x="353" y="246"/>
                    <a:pt x="353" y="246"/>
                  </a:cubicBezTo>
                  <a:cubicBezTo>
                    <a:pt x="306" y="246"/>
                    <a:pt x="306" y="246"/>
                    <a:pt x="306" y="246"/>
                  </a:cubicBezTo>
                  <a:cubicBezTo>
                    <a:pt x="315" y="272"/>
                    <a:pt x="315" y="272"/>
                    <a:pt x="315" y="272"/>
                  </a:cubicBezTo>
                  <a:cubicBezTo>
                    <a:pt x="299" y="272"/>
                    <a:pt x="299" y="272"/>
                    <a:pt x="299" y="272"/>
                  </a:cubicBezTo>
                  <a:cubicBezTo>
                    <a:pt x="290" y="282"/>
                    <a:pt x="290" y="282"/>
                    <a:pt x="290" y="282"/>
                  </a:cubicBezTo>
                  <a:cubicBezTo>
                    <a:pt x="274" y="247"/>
                    <a:pt x="274" y="247"/>
                    <a:pt x="274" y="247"/>
                  </a:cubicBezTo>
                  <a:cubicBezTo>
                    <a:pt x="274" y="247"/>
                    <a:pt x="274" y="247"/>
                    <a:pt x="274" y="247"/>
                  </a:cubicBezTo>
                  <a:cubicBezTo>
                    <a:pt x="274" y="247"/>
                    <a:pt x="274" y="247"/>
                    <a:pt x="274" y="247"/>
                  </a:cubicBezTo>
                  <a:cubicBezTo>
                    <a:pt x="258" y="282"/>
                    <a:pt x="258" y="282"/>
                    <a:pt x="258" y="282"/>
                  </a:cubicBezTo>
                  <a:cubicBezTo>
                    <a:pt x="249" y="272"/>
                    <a:pt x="249" y="272"/>
                    <a:pt x="249" y="272"/>
                  </a:cubicBezTo>
                  <a:cubicBezTo>
                    <a:pt x="232" y="272"/>
                    <a:pt x="232" y="272"/>
                    <a:pt x="232" y="272"/>
                  </a:cubicBezTo>
                  <a:cubicBezTo>
                    <a:pt x="242" y="246"/>
                    <a:pt x="242" y="246"/>
                    <a:pt x="242" y="246"/>
                  </a:cubicBezTo>
                  <a:cubicBezTo>
                    <a:pt x="146" y="246"/>
                    <a:pt x="146" y="246"/>
                    <a:pt x="146" y="246"/>
                  </a:cubicBezTo>
                  <a:cubicBezTo>
                    <a:pt x="97" y="246"/>
                    <a:pt x="49" y="246"/>
                    <a:pt x="0" y="246"/>
                  </a:cubicBezTo>
                  <a:cubicBezTo>
                    <a:pt x="0" y="0"/>
                    <a:pt x="0" y="0"/>
                    <a:pt x="0" y="0"/>
                  </a:cubicBezTo>
                  <a:close/>
                  <a:moveTo>
                    <a:pt x="332" y="64"/>
                  </a:moveTo>
                  <a:cubicBezTo>
                    <a:pt x="297" y="65"/>
                    <a:pt x="297" y="65"/>
                    <a:pt x="297" y="65"/>
                  </a:cubicBezTo>
                  <a:cubicBezTo>
                    <a:pt x="300" y="33"/>
                    <a:pt x="300" y="33"/>
                    <a:pt x="300" y="33"/>
                  </a:cubicBezTo>
                  <a:cubicBezTo>
                    <a:pt x="332" y="64"/>
                    <a:pt x="332" y="64"/>
                    <a:pt x="332" y="64"/>
                  </a:cubicBezTo>
                  <a:close/>
                  <a:moveTo>
                    <a:pt x="290" y="186"/>
                  </a:moveTo>
                  <a:cubicBezTo>
                    <a:pt x="295" y="190"/>
                    <a:pt x="297" y="196"/>
                    <a:pt x="297" y="203"/>
                  </a:cubicBezTo>
                  <a:cubicBezTo>
                    <a:pt x="297" y="209"/>
                    <a:pt x="295" y="215"/>
                    <a:pt x="290" y="219"/>
                  </a:cubicBezTo>
                  <a:cubicBezTo>
                    <a:pt x="286" y="224"/>
                    <a:pt x="280" y="226"/>
                    <a:pt x="274" y="226"/>
                  </a:cubicBezTo>
                  <a:cubicBezTo>
                    <a:pt x="267" y="226"/>
                    <a:pt x="262" y="224"/>
                    <a:pt x="257" y="219"/>
                  </a:cubicBezTo>
                  <a:cubicBezTo>
                    <a:pt x="253" y="215"/>
                    <a:pt x="251" y="209"/>
                    <a:pt x="251" y="203"/>
                  </a:cubicBezTo>
                  <a:cubicBezTo>
                    <a:pt x="251" y="196"/>
                    <a:pt x="253" y="190"/>
                    <a:pt x="257" y="186"/>
                  </a:cubicBezTo>
                  <a:cubicBezTo>
                    <a:pt x="262" y="182"/>
                    <a:pt x="267" y="179"/>
                    <a:pt x="274" y="179"/>
                  </a:cubicBezTo>
                  <a:cubicBezTo>
                    <a:pt x="280" y="179"/>
                    <a:pt x="286" y="182"/>
                    <a:pt x="290" y="186"/>
                  </a:cubicBezTo>
                  <a:close/>
                  <a:moveTo>
                    <a:pt x="57" y="136"/>
                  </a:moveTo>
                  <a:cubicBezTo>
                    <a:pt x="210" y="136"/>
                    <a:pt x="210" y="136"/>
                    <a:pt x="210" y="136"/>
                  </a:cubicBezTo>
                  <a:cubicBezTo>
                    <a:pt x="210" y="146"/>
                    <a:pt x="210" y="146"/>
                    <a:pt x="210" y="146"/>
                  </a:cubicBezTo>
                  <a:cubicBezTo>
                    <a:pt x="57" y="146"/>
                    <a:pt x="57" y="146"/>
                    <a:pt x="57" y="146"/>
                  </a:cubicBezTo>
                  <a:cubicBezTo>
                    <a:pt x="57" y="136"/>
                    <a:pt x="57" y="136"/>
                    <a:pt x="57" y="136"/>
                  </a:cubicBezTo>
                  <a:close/>
                  <a:moveTo>
                    <a:pt x="57" y="95"/>
                  </a:moveTo>
                  <a:cubicBezTo>
                    <a:pt x="237" y="95"/>
                    <a:pt x="237" y="95"/>
                    <a:pt x="237" y="95"/>
                  </a:cubicBezTo>
                  <a:cubicBezTo>
                    <a:pt x="237" y="106"/>
                    <a:pt x="237" y="106"/>
                    <a:pt x="237" y="106"/>
                  </a:cubicBezTo>
                  <a:cubicBezTo>
                    <a:pt x="57" y="106"/>
                    <a:pt x="57" y="106"/>
                    <a:pt x="57" y="106"/>
                  </a:cubicBezTo>
                  <a:cubicBezTo>
                    <a:pt x="57" y="95"/>
                    <a:pt x="57" y="95"/>
                    <a:pt x="57" y="95"/>
                  </a:cubicBezTo>
                  <a:close/>
                  <a:moveTo>
                    <a:pt x="57" y="54"/>
                  </a:moveTo>
                  <a:cubicBezTo>
                    <a:pt x="237" y="54"/>
                    <a:pt x="237" y="54"/>
                    <a:pt x="237" y="54"/>
                  </a:cubicBezTo>
                  <a:cubicBezTo>
                    <a:pt x="237" y="65"/>
                    <a:pt x="237" y="65"/>
                    <a:pt x="237" y="65"/>
                  </a:cubicBezTo>
                  <a:cubicBezTo>
                    <a:pt x="57" y="65"/>
                    <a:pt x="57" y="65"/>
                    <a:pt x="57" y="65"/>
                  </a:cubicBezTo>
                  <a:lnTo>
                    <a:pt x="57" y="54"/>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6" name="组合 5">
            <a:extLst>
              <a:ext uri="{FF2B5EF4-FFF2-40B4-BE49-F238E27FC236}">
                <a16:creationId xmlns:a16="http://schemas.microsoft.com/office/drawing/2014/main" id="{9E44FE81-3E17-4C93-9C28-734A8A6CF804}"/>
              </a:ext>
            </a:extLst>
          </p:cNvPr>
          <p:cNvGrpSpPr/>
          <p:nvPr/>
        </p:nvGrpSpPr>
        <p:grpSpPr>
          <a:xfrm>
            <a:off x="5735070" y="2464842"/>
            <a:ext cx="482275" cy="482287"/>
            <a:chOff x="5733043" y="1959209"/>
            <a:chExt cx="482275" cy="482287"/>
          </a:xfrm>
        </p:grpSpPr>
        <p:sp>
          <p:nvSpPr>
            <p:cNvPr id="138" name="椭圆 7">
              <a:extLst>
                <a:ext uri="{FF2B5EF4-FFF2-40B4-BE49-F238E27FC236}">
                  <a16:creationId xmlns:a16="http://schemas.microsoft.com/office/drawing/2014/main" id="{F38335AC-0979-4F73-BF31-C98A09E0988E}"/>
                </a:ext>
              </a:extLst>
            </p:cNvPr>
            <p:cNvSpPr>
              <a:spLocks noChangeArrowheads="1"/>
            </p:cNvSpPr>
            <p:nvPr/>
          </p:nvSpPr>
          <p:spPr bwMode="auto">
            <a:xfrm>
              <a:off x="5733043" y="1959209"/>
              <a:ext cx="482275" cy="482287"/>
            </a:xfrm>
            <a:prstGeom prst="ellipse">
              <a:avLst/>
            </a:prstGeom>
            <a:solidFill>
              <a:srgbClr val="004D73"/>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dirty="0">
                <a:solidFill>
                  <a:srgbClr val="FFFFFF"/>
                </a:solidFill>
                <a:latin typeface="Aparajita" panose="020B0604020202020204" pitchFamily="34" charset="0"/>
                <a:sym typeface="Aparajita" panose="020B0604020202020204" pitchFamily="34" charset="0"/>
              </a:endParaRPr>
            </a:p>
          </p:txBody>
        </p:sp>
        <p:sp>
          <p:nvSpPr>
            <p:cNvPr id="141" name="Freeform 16">
              <a:extLst>
                <a:ext uri="{FF2B5EF4-FFF2-40B4-BE49-F238E27FC236}">
                  <a16:creationId xmlns:a16="http://schemas.microsoft.com/office/drawing/2014/main" id="{9DE3B96C-E7A0-446E-9473-D8E19394375F}"/>
                </a:ext>
              </a:extLst>
            </p:cNvPr>
            <p:cNvSpPr>
              <a:spLocks noEditPoints="1" noChangeArrowheads="1"/>
            </p:cNvSpPr>
            <p:nvPr/>
          </p:nvSpPr>
          <p:spPr bwMode="auto">
            <a:xfrm>
              <a:off x="5824186" y="2058369"/>
              <a:ext cx="299988" cy="278712"/>
            </a:xfrm>
            <a:custGeom>
              <a:avLst/>
              <a:gdLst>
                <a:gd name="T0" fmla="*/ 2147483646 w 373"/>
                <a:gd name="T1" fmla="*/ 2147483646 h 346"/>
                <a:gd name="T2" fmla="*/ 2147483646 w 373"/>
                <a:gd name="T3" fmla="*/ 2147483646 h 346"/>
                <a:gd name="T4" fmla="*/ 2147483646 w 373"/>
                <a:gd name="T5" fmla="*/ 2147483646 h 346"/>
                <a:gd name="T6" fmla="*/ 2147483646 w 373"/>
                <a:gd name="T7" fmla="*/ 2147483646 h 346"/>
                <a:gd name="T8" fmla="*/ 0 w 373"/>
                <a:gd name="T9" fmla="*/ 2147483646 h 346"/>
                <a:gd name="T10" fmla="*/ 2147483646 w 373"/>
                <a:gd name="T11" fmla="*/ 2147483646 h 346"/>
                <a:gd name="T12" fmla="*/ 2147483646 w 373"/>
                <a:gd name="T13" fmla="*/ 2147483646 h 346"/>
                <a:gd name="T14" fmla="*/ 2147483646 w 373"/>
                <a:gd name="T15" fmla="*/ 2147483646 h 346"/>
                <a:gd name="T16" fmla="*/ 2147483646 w 373"/>
                <a:gd name="T17" fmla="*/ 2147483646 h 346"/>
                <a:gd name="T18" fmla="*/ 2147483646 w 373"/>
                <a:gd name="T19" fmla="*/ 2147483646 h 346"/>
                <a:gd name="T20" fmla="*/ 2147483646 w 373"/>
                <a:gd name="T21" fmla="*/ 2147483646 h 346"/>
                <a:gd name="T22" fmla="*/ 2147483646 w 373"/>
                <a:gd name="T23" fmla="*/ 2147483646 h 346"/>
                <a:gd name="T24" fmla="*/ 2147483646 w 373"/>
                <a:gd name="T25" fmla="*/ 2147483646 h 346"/>
                <a:gd name="T26" fmla="*/ 2147483646 w 373"/>
                <a:gd name="T27" fmla="*/ 2147483646 h 346"/>
                <a:gd name="T28" fmla="*/ 2147483646 w 373"/>
                <a:gd name="T29" fmla="*/ 2147483646 h 346"/>
                <a:gd name="T30" fmla="*/ 2147483646 w 373"/>
                <a:gd name="T31" fmla="*/ 2147483646 h 346"/>
                <a:gd name="T32" fmla="*/ 2147483646 w 373"/>
                <a:gd name="T33" fmla="*/ 2147483646 h 346"/>
                <a:gd name="T34" fmla="*/ 2147483646 w 373"/>
                <a:gd name="T35" fmla="*/ 2147483646 h 346"/>
                <a:gd name="T36" fmla="*/ 2147483646 w 373"/>
                <a:gd name="T37" fmla="*/ 2147483646 h 346"/>
                <a:gd name="T38" fmla="*/ 2147483646 w 373"/>
                <a:gd name="T39" fmla="*/ 2147483646 h 346"/>
                <a:gd name="T40" fmla="*/ 2147483646 w 373"/>
                <a:gd name="T41" fmla="*/ 2147483646 h 346"/>
                <a:gd name="T42" fmla="*/ 2147483646 w 373"/>
                <a:gd name="T43" fmla="*/ 2147483646 h 346"/>
                <a:gd name="T44" fmla="*/ 2147483646 w 373"/>
                <a:gd name="T45" fmla="*/ 2147483646 h 346"/>
                <a:gd name="T46" fmla="*/ 2147483646 w 373"/>
                <a:gd name="T47" fmla="*/ 2147483646 h 346"/>
                <a:gd name="T48" fmla="*/ 2147483646 w 373"/>
                <a:gd name="T49" fmla="*/ 2147483646 h 346"/>
                <a:gd name="T50" fmla="*/ 2147483646 w 373"/>
                <a:gd name="T51" fmla="*/ 2147483646 h 346"/>
                <a:gd name="T52" fmla="*/ 2147483646 w 373"/>
                <a:gd name="T53" fmla="*/ 2147483646 h 346"/>
                <a:gd name="T54" fmla="*/ 2147483646 w 373"/>
                <a:gd name="T55" fmla="*/ 2147483646 h 346"/>
                <a:gd name="T56" fmla="*/ 2147483646 w 373"/>
                <a:gd name="T57" fmla="*/ 2147483646 h 346"/>
                <a:gd name="T58" fmla="*/ 2147483646 w 373"/>
                <a:gd name="T59" fmla="*/ 2147483646 h 346"/>
                <a:gd name="T60" fmla="*/ 2147483646 w 373"/>
                <a:gd name="T61" fmla="*/ 2147483646 h 346"/>
                <a:gd name="T62" fmla="*/ 2147483646 w 373"/>
                <a:gd name="T63" fmla="*/ 2147483646 h 346"/>
                <a:gd name="T64" fmla="*/ 2147483646 w 373"/>
                <a:gd name="T65" fmla="*/ 2147483646 h 346"/>
                <a:gd name="T66" fmla="*/ 2147483646 w 373"/>
                <a:gd name="T67" fmla="*/ 2147483646 h 346"/>
                <a:gd name="T68" fmla="*/ 2147483646 w 373"/>
                <a:gd name="T69" fmla="*/ 2147483646 h 346"/>
                <a:gd name="T70" fmla="*/ 2147483646 w 373"/>
                <a:gd name="T71" fmla="*/ 2147483646 h 346"/>
                <a:gd name="T72" fmla="*/ 2147483646 w 373"/>
                <a:gd name="T73" fmla="*/ 2147483646 h 346"/>
                <a:gd name="T74" fmla="*/ 2147483646 w 373"/>
                <a:gd name="T75" fmla="*/ 2147483646 h 346"/>
                <a:gd name="T76" fmla="*/ 2147483646 w 373"/>
                <a:gd name="T77" fmla="*/ 2147483646 h 3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3"/>
                <a:gd name="T118" fmla="*/ 0 h 346"/>
                <a:gd name="T119" fmla="*/ 373 w 373"/>
                <a:gd name="T120" fmla="*/ 346 h 3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3" h="346">
                  <a:moveTo>
                    <a:pt x="56" y="104"/>
                  </a:moveTo>
                  <a:cubicBezTo>
                    <a:pt x="74" y="104"/>
                    <a:pt x="74" y="104"/>
                    <a:pt x="74" y="104"/>
                  </a:cubicBezTo>
                  <a:cubicBezTo>
                    <a:pt x="74" y="75"/>
                    <a:pt x="74" y="75"/>
                    <a:pt x="74" y="75"/>
                  </a:cubicBezTo>
                  <a:cubicBezTo>
                    <a:pt x="57" y="75"/>
                    <a:pt x="57" y="75"/>
                    <a:pt x="57" y="75"/>
                  </a:cubicBezTo>
                  <a:cubicBezTo>
                    <a:pt x="42" y="75"/>
                    <a:pt x="30" y="87"/>
                    <a:pt x="30" y="102"/>
                  </a:cubicBezTo>
                  <a:cubicBezTo>
                    <a:pt x="30" y="257"/>
                    <a:pt x="30" y="257"/>
                    <a:pt x="30" y="257"/>
                  </a:cubicBezTo>
                  <a:cubicBezTo>
                    <a:pt x="30" y="269"/>
                    <a:pt x="38" y="280"/>
                    <a:pt x="50" y="283"/>
                  </a:cubicBezTo>
                  <a:cubicBezTo>
                    <a:pt x="50" y="283"/>
                    <a:pt x="50" y="283"/>
                    <a:pt x="50" y="283"/>
                  </a:cubicBezTo>
                  <a:cubicBezTo>
                    <a:pt x="0" y="322"/>
                    <a:pt x="0" y="322"/>
                    <a:pt x="0" y="322"/>
                  </a:cubicBezTo>
                  <a:cubicBezTo>
                    <a:pt x="0" y="346"/>
                    <a:pt x="0" y="346"/>
                    <a:pt x="0" y="346"/>
                  </a:cubicBezTo>
                  <a:cubicBezTo>
                    <a:pt x="373" y="346"/>
                    <a:pt x="373" y="346"/>
                    <a:pt x="373" y="346"/>
                  </a:cubicBezTo>
                  <a:cubicBezTo>
                    <a:pt x="373" y="322"/>
                    <a:pt x="373" y="322"/>
                    <a:pt x="373" y="322"/>
                  </a:cubicBezTo>
                  <a:cubicBezTo>
                    <a:pt x="320" y="284"/>
                    <a:pt x="320" y="284"/>
                    <a:pt x="320" y="284"/>
                  </a:cubicBezTo>
                  <a:cubicBezTo>
                    <a:pt x="332" y="281"/>
                    <a:pt x="342" y="270"/>
                    <a:pt x="342" y="257"/>
                  </a:cubicBezTo>
                  <a:cubicBezTo>
                    <a:pt x="342" y="102"/>
                    <a:pt x="342" y="102"/>
                    <a:pt x="342" y="102"/>
                  </a:cubicBezTo>
                  <a:cubicBezTo>
                    <a:pt x="342" y="87"/>
                    <a:pt x="329" y="75"/>
                    <a:pt x="314" y="75"/>
                  </a:cubicBezTo>
                  <a:cubicBezTo>
                    <a:pt x="298" y="75"/>
                    <a:pt x="298" y="75"/>
                    <a:pt x="298" y="75"/>
                  </a:cubicBezTo>
                  <a:cubicBezTo>
                    <a:pt x="298" y="104"/>
                    <a:pt x="298" y="104"/>
                    <a:pt x="298" y="104"/>
                  </a:cubicBezTo>
                  <a:cubicBezTo>
                    <a:pt x="315" y="104"/>
                    <a:pt x="315" y="104"/>
                    <a:pt x="315" y="104"/>
                  </a:cubicBezTo>
                  <a:cubicBezTo>
                    <a:pt x="315" y="261"/>
                    <a:pt x="315" y="261"/>
                    <a:pt x="315" y="261"/>
                  </a:cubicBezTo>
                  <a:cubicBezTo>
                    <a:pt x="56" y="261"/>
                    <a:pt x="56" y="261"/>
                    <a:pt x="56" y="261"/>
                  </a:cubicBezTo>
                  <a:cubicBezTo>
                    <a:pt x="56" y="104"/>
                    <a:pt x="56" y="104"/>
                    <a:pt x="56" y="104"/>
                  </a:cubicBezTo>
                  <a:close/>
                  <a:moveTo>
                    <a:pt x="122" y="31"/>
                  </a:moveTo>
                  <a:cubicBezTo>
                    <a:pt x="212" y="19"/>
                    <a:pt x="212" y="19"/>
                    <a:pt x="212" y="19"/>
                  </a:cubicBezTo>
                  <a:cubicBezTo>
                    <a:pt x="219" y="18"/>
                    <a:pt x="226" y="24"/>
                    <a:pt x="226" y="31"/>
                  </a:cubicBezTo>
                  <a:cubicBezTo>
                    <a:pt x="226" y="35"/>
                    <a:pt x="226" y="35"/>
                    <a:pt x="226" y="35"/>
                  </a:cubicBezTo>
                  <a:cubicBezTo>
                    <a:pt x="141" y="46"/>
                    <a:pt x="141" y="46"/>
                    <a:pt x="141" y="46"/>
                  </a:cubicBezTo>
                  <a:cubicBezTo>
                    <a:pt x="135" y="47"/>
                    <a:pt x="132" y="51"/>
                    <a:pt x="132" y="59"/>
                  </a:cubicBezTo>
                  <a:cubicBezTo>
                    <a:pt x="132" y="184"/>
                    <a:pt x="132" y="184"/>
                    <a:pt x="132" y="184"/>
                  </a:cubicBezTo>
                  <a:cubicBezTo>
                    <a:pt x="122" y="186"/>
                    <a:pt x="122" y="186"/>
                    <a:pt x="122" y="186"/>
                  </a:cubicBezTo>
                  <a:cubicBezTo>
                    <a:pt x="122" y="31"/>
                    <a:pt x="122" y="31"/>
                    <a:pt x="122" y="31"/>
                  </a:cubicBezTo>
                  <a:close/>
                  <a:moveTo>
                    <a:pt x="195" y="101"/>
                  </a:moveTo>
                  <a:cubicBezTo>
                    <a:pt x="265" y="92"/>
                    <a:pt x="265" y="92"/>
                    <a:pt x="265" y="92"/>
                  </a:cubicBezTo>
                  <a:cubicBezTo>
                    <a:pt x="265" y="123"/>
                    <a:pt x="265" y="123"/>
                    <a:pt x="265" y="123"/>
                  </a:cubicBezTo>
                  <a:cubicBezTo>
                    <a:pt x="195" y="132"/>
                    <a:pt x="195" y="132"/>
                    <a:pt x="195" y="132"/>
                  </a:cubicBezTo>
                  <a:cubicBezTo>
                    <a:pt x="195" y="101"/>
                    <a:pt x="195" y="101"/>
                    <a:pt x="195" y="101"/>
                  </a:cubicBezTo>
                  <a:close/>
                  <a:moveTo>
                    <a:pt x="178" y="80"/>
                  </a:moveTo>
                  <a:cubicBezTo>
                    <a:pt x="267" y="68"/>
                    <a:pt x="267" y="68"/>
                    <a:pt x="267" y="68"/>
                  </a:cubicBezTo>
                  <a:cubicBezTo>
                    <a:pt x="275" y="67"/>
                    <a:pt x="281" y="72"/>
                    <a:pt x="281" y="80"/>
                  </a:cubicBezTo>
                  <a:cubicBezTo>
                    <a:pt x="281" y="208"/>
                    <a:pt x="281" y="208"/>
                    <a:pt x="281" y="208"/>
                  </a:cubicBezTo>
                  <a:cubicBezTo>
                    <a:pt x="281" y="215"/>
                    <a:pt x="275" y="222"/>
                    <a:pt x="267" y="223"/>
                  </a:cubicBezTo>
                  <a:cubicBezTo>
                    <a:pt x="178" y="235"/>
                    <a:pt x="178" y="235"/>
                    <a:pt x="178" y="235"/>
                  </a:cubicBezTo>
                  <a:cubicBezTo>
                    <a:pt x="178" y="80"/>
                    <a:pt x="178" y="80"/>
                    <a:pt x="178" y="80"/>
                  </a:cubicBezTo>
                  <a:close/>
                  <a:moveTo>
                    <a:pt x="149" y="63"/>
                  </a:moveTo>
                  <a:cubicBezTo>
                    <a:pt x="165" y="73"/>
                    <a:pt x="165" y="73"/>
                    <a:pt x="165" y="73"/>
                  </a:cubicBezTo>
                  <a:cubicBezTo>
                    <a:pt x="168" y="75"/>
                    <a:pt x="170" y="79"/>
                    <a:pt x="170" y="83"/>
                  </a:cubicBezTo>
                  <a:cubicBezTo>
                    <a:pt x="170" y="232"/>
                    <a:pt x="170" y="232"/>
                    <a:pt x="170" y="232"/>
                  </a:cubicBezTo>
                  <a:cubicBezTo>
                    <a:pt x="170" y="236"/>
                    <a:pt x="168" y="238"/>
                    <a:pt x="165" y="236"/>
                  </a:cubicBezTo>
                  <a:cubicBezTo>
                    <a:pt x="149" y="226"/>
                    <a:pt x="149" y="226"/>
                    <a:pt x="149" y="226"/>
                  </a:cubicBezTo>
                  <a:cubicBezTo>
                    <a:pt x="147" y="224"/>
                    <a:pt x="145" y="220"/>
                    <a:pt x="145" y="216"/>
                  </a:cubicBezTo>
                  <a:cubicBezTo>
                    <a:pt x="145" y="67"/>
                    <a:pt x="145" y="67"/>
                    <a:pt x="145" y="67"/>
                  </a:cubicBezTo>
                  <a:cubicBezTo>
                    <a:pt x="145" y="63"/>
                    <a:pt x="147" y="61"/>
                    <a:pt x="149" y="63"/>
                  </a:cubicBezTo>
                  <a:close/>
                  <a:moveTo>
                    <a:pt x="160" y="60"/>
                  </a:moveTo>
                  <a:cubicBezTo>
                    <a:pt x="170" y="66"/>
                    <a:pt x="170" y="66"/>
                    <a:pt x="170" y="66"/>
                  </a:cubicBezTo>
                  <a:cubicBezTo>
                    <a:pt x="171" y="67"/>
                    <a:pt x="171" y="67"/>
                    <a:pt x="171" y="67"/>
                  </a:cubicBezTo>
                  <a:cubicBezTo>
                    <a:pt x="257" y="56"/>
                    <a:pt x="257" y="56"/>
                    <a:pt x="257" y="56"/>
                  </a:cubicBezTo>
                  <a:cubicBezTo>
                    <a:pt x="255" y="52"/>
                    <a:pt x="250" y="49"/>
                    <a:pt x="244" y="50"/>
                  </a:cubicBezTo>
                  <a:cubicBezTo>
                    <a:pt x="160" y="60"/>
                    <a:pt x="160" y="60"/>
                    <a:pt x="160" y="60"/>
                  </a:cubicBezTo>
                  <a:close/>
                  <a:moveTo>
                    <a:pt x="93" y="14"/>
                  </a:moveTo>
                  <a:cubicBezTo>
                    <a:pt x="110" y="24"/>
                    <a:pt x="110" y="24"/>
                    <a:pt x="110" y="24"/>
                  </a:cubicBezTo>
                  <a:cubicBezTo>
                    <a:pt x="112" y="26"/>
                    <a:pt x="114" y="30"/>
                    <a:pt x="114" y="34"/>
                  </a:cubicBezTo>
                  <a:cubicBezTo>
                    <a:pt x="114" y="183"/>
                    <a:pt x="114" y="183"/>
                    <a:pt x="114" y="183"/>
                  </a:cubicBezTo>
                  <a:cubicBezTo>
                    <a:pt x="114" y="187"/>
                    <a:pt x="112" y="189"/>
                    <a:pt x="110" y="187"/>
                  </a:cubicBezTo>
                  <a:cubicBezTo>
                    <a:pt x="93" y="177"/>
                    <a:pt x="93" y="177"/>
                    <a:pt x="93" y="177"/>
                  </a:cubicBezTo>
                  <a:cubicBezTo>
                    <a:pt x="91" y="175"/>
                    <a:pt x="89" y="171"/>
                    <a:pt x="89" y="167"/>
                  </a:cubicBezTo>
                  <a:cubicBezTo>
                    <a:pt x="89" y="18"/>
                    <a:pt x="89" y="18"/>
                    <a:pt x="89" y="18"/>
                  </a:cubicBezTo>
                  <a:cubicBezTo>
                    <a:pt x="89" y="14"/>
                    <a:pt x="91" y="13"/>
                    <a:pt x="93" y="14"/>
                  </a:cubicBezTo>
                  <a:close/>
                  <a:moveTo>
                    <a:pt x="105" y="12"/>
                  </a:moveTo>
                  <a:cubicBezTo>
                    <a:pt x="114" y="18"/>
                    <a:pt x="114" y="18"/>
                    <a:pt x="114" y="18"/>
                  </a:cubicBezTo>
                  <a:cubicBezTo>
                    <a:pt x="115" y="18"/>
                    <a:pt x="115" y="18"/>
                    <a:pt x="116" y="19"/>
                  </a:cubicBezTo>
                  <a:cubicBezTo>
                    <a:pt x="202" y="8"/>
                    <a:pt x="202" y="8"/>
                    <a:pt x="202" y="8"/>
                  </a:cubicBezTo>
                  <a:cubicBezTo>
                    <a:pt x="199" y="3"/>
                    <a:pt x="194" y="0"/>
                    <a:pt x="188" y="1"/>
                  </a:cubicBezTo>
                  <a:cubicBezTo>
                    <a:pt x="105" y="12"/>
                    <a:pt x="105" y="12"/>
                    <a:pt x="105" y="12"/>
                  </a:cubicBezTo>
                  <a:close/>
                  <a:moveTo>
                    <a:pt x="166" y="303"/>
                  </a:moveTo>
                  <a:cubicBezTo>
                    <a:pt x="206" y="303"/>
                    <a:pt x="206" y="303"/>
                    <a:pt x="206" y="303"/>
                  </a:cubicBezTo>
                  <a:cubicBezTo>
                    <a:pt x="219" y="326"/>
                    <a:pt x="219" y="326"/>
                    <a:pt x="219" y="326"/>
                  </a:cubicBezTo>
                  <a:cubicBezTo>
                    <a:pt x="154" y="326"/>
                    <a:pt x="154" y="326"/>
                    <a:pt x="154" y="326"/>
                  </a:cubicBezTo>
                  <a:lnTo>
                    <a:pt x="166" y="30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5" name="组合 4">
            <a:extLst>
              <a:ext uri="{FF2B5EF4-FFF2-40B4-BE49-F238E27FC236}">
                <a16:creationId xmlns:a16="http://schemas.microsoft.com/office/drawing/2014/main" id="{BEB3A669-A721-43DB-95ED-C7C74FB6E8A0}"/>
              </a:ext>
            </a:extLst>
          </p:cNvPr>
          <p:cNvGrpSpPr/>
          <p:nvPr/>
        </p:nvGrpSpPr>
        <p:grpSpPr>
          <a:xfrm>
            <a:off x="5735072" y="3262973"/>
            <a:ext cx="482275" cy="482287"/>
            <a:chOff x="5733043" y="2838069"/>
            <a:chExt cx="482275" cy="482287"/>
          </a:xfrm>
        </p:grpSpPr>
        <p:sp>
          <p:nvSpPr>
            <p:cNvPr id="133" name="椭圆 13">
              <a:extLst>
                <a:ext uri="{FF2B5EF4-FFF2-40B4-BE49-F238E27FC236}">
                  <a16:creationId xmlns:a16="http://schemas.microsoft.com/office/drawing/2014/main" id="{F00D3212-68E8-4521-9306-98704E7FB86D}"/>
                </a:ext>
              </a:extLst>
            </p:cNvPr>
            <p:cNvSpPr>
              <a:spLocks noChangeArrowheads="1"/>
            </p:cNvSpPr>
            <p:nvPr/>
          </p:nvSpPr>
          <p:spPr bwMode="auto">
            <a:xfrm>
              <a:off x="5733043" y="2838069"/>
              <a:ext cx="482275" cy="482287"/>
            </a:xfrm>
            <a:prstGeom prst="ellipse">
              <a:avLst/>
            </a:prstGeom>
            <a:solidFill>
              <a:srgbClr val="004D73"/>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p>
              <a:pPr algn="ctr">
                <a:spcBef>
                  <a:spcPct val="0"/>
                </a:spcBef>
                <a:buFont typeface="Arial" panose="020B0604020202020204" pitchFamily="34" charset="0"/>
                <a:buNone/>
              </a:pPr>
              <a:endParaRPr lang="zh-CN" altLang="zh-CN" sz="2400">
                <a:solidFill>
                  <a:srgbClr val="FFFFFF"/>
                </a:solidFill>
                <a:latin typeface="Aparajita" panose="020B0604020202020204" pitchFamily="34" charset="0"/>
                <a:ea typeface="宋体" panose="02010600030101010101" pitchFamily="2" charset="-122"/>
                <a:sym typeface="Aparajita" panose="020B0604020202020204" pitchFamily="34" charset="0"/>
              </a:endParaRPr>
            </a:p>
          </p:txBody>
        </p:sp>
        <p:sp>
          <p:nvSpPr>
            <p:cNvPr id="135" name="Freeform 20">
              <a:extLst>
                <a:ext uri="{FF2B5EF4-FFF2-40B4-BE49-F238E27FC236}">
                  <a16:creationId xmlns:a16="http://schemas.microsoft.com/office/drawing/2014/main" id="{20471788-BF4A-4E12-B8AF-8212B5F0F9FA}"/>
                </a:ext>
              </a:extLst>
            </p:cNvPr>
            <p:cNvSpPr>
              <a:spLocks noEditPoints="1" noChangeArrowheads="1"/>
            </p:cNvSpPr>
            <p:nvPr/>
          </p:nvSpPr>
          <p:spPr bwMode="auto">
            <a:xfrm>
              <a:off x="5817126" y="2921837"/>
              <a:ext cx="314106" cy="318142"/>
            </a:xfrm>
            <a:custGeom>
              <a:avLst/>
              <a:gdLst>
                <a:gd name="T0" fmla="*/ 2147483646 w 321"/>
                <a:gd name="T1" fmla="*/ 2147483646 h 325"/>
                <a:gd name="T2" fmla="*/ 2147483646 w 321"/>
                <a:gd name="T3" fmla="*/ 0 h 325"/>
                <a:gd name="T4" fmla="*/ 2147483646 w 321"/>
                <a:gd name="T5" fmla="*/ 2147483646 h 325"/>
                <a:gd name="T6" fmla="*/ 2147483646 w 321"/>
                <a:gd name="T7" fmla="*/ 2147483646 h 325"/>
                <a:gd name="T8" fmla="*/ 2147483646 w 321"/>
                <a:gd name="T9" fmla="*/ 2147483646 h 325"/>
                <a:gd name="T10" fmla="*/ 2147483646 w 321"/>
                <a:gd name="T11" fmla="*/ 2147483646 h 325"/>
                <a:gd name="T12" fmla="*/ 2147483646 w 321"/>
                <a:gd name="T13" fmla="*/ 2147483646 h 325"/>
                <a:gd name="T14" fmla="*/ 2147483646 w 321"/>
                <a:gd name="T15" fmla="*/ 2147483646 h 325"/>
                <a:gd name="T16" fmla="*/ 2147483646 w 321"/>
                <a:gd name="T17" fmla="*/ 2147483646 h 325"/>
                <a:gd name="T18" fmla="*/ 2147483646 w 321"/>
                <a:gd name="T19" fmla="*/ 2147483646 h 325"/>
                <a:gd name="T20" fmla="*/ 2147483646 w 321"/>
                <a:gd name="T21" fmla="*/ 2147483646 h 325"/>
                <a:gd name="T22" fmla="*/ 2147483646 w 321"/>
                <a:gd name="T23" fmla="*/ 2147483646 h 325"/>
                <a:gd name="T24" fmla="*/ 2147483646 w 321"/>
                <a:gd name="T25" fmla="*/ 2147483646 h 325"/>
                <a:gd name="T26" fmla="*/ 2147483646 w 321"/>
                <a:gd name="T27" fmla="*/ 2147483646 h 325"/>
                <a:gd name="T28" fmla="*/ 2147483646 w 321"/>
                <a:gd name="T29" fmla="*/ 2147483646 h 325"/>
                <a:gd name="T30" fmla="*/ 2147483646 w 321"/>
                <a:gd name="T31" fmla="*/ 2147483646 h 325"/>
                <a:gd name="T32" fmla="*/ 2147483646 w 321"/>
                <a:gd name="T33" fmla="*/ 2147483646 h 325"/>
                <a:gd name="T34" fmla="*/ 2147483646 w 321"/>
                <a:gd name="T35" fmla="*/ 2147483646 h 325"/>
                <a:gd name="T36" fmla="*/ 2147483646 w 321"/>
                <a:gd name="T37" fmla="*/ 2147483646 h 325"/>
                <a:gd name="T38" fmla="*/ 2147483646 w 321"/>
                <a:gd name="T39" fmla="*/ 2147483646 h 325"/>
                <a:gd name="T40" fmla="*/ 2147483646 w 321"/>
                <a:gd name="T41" fmla="*/ 2147483646 h 325"/>
                <a:gd name="T42" fmla="*/ 2147483646 w 321"/>
                <a:gd name="T43" fmla="*/ 2147483646 h 325"/>
                <a:gd name="T44" fmla="*/ 2147483646 w 321"/>
                <a:gd name="T45" fmla="*/ 2147483646 h 325"/>
                <a:gd name="T46" fmla="*/ 2147483646 w 321"/>
                <a:gd name="T47" fmla="*/ 2147483646 h 325"/>
                <a:gd name="T48" fmla="*/ 2147483646 w 321"/>
                <a:gd name="T49" fmla="*/ 2147483646 h 325"/>
                <a:gd name="T50" fmla="*/ 2147483646 w 321"/>
                <a:gd name="T51" fmla="*/ 2147483646 h 325"/>
                <a:gd name="T52" fmla="*/ 2147483646 w 321"/>
                <a:gd name="T53" fmla="*/ 2147483646 h 325"/>
                <a:gd name="T54" fmla="*/ 2147483646 w 321"/>
                <a:gd name="T55" fmla="*/ 2147483646 h 325"/>
                <a:gd name="T56" fmla="*/ 2147483646 w 321"/>
                <a:gd name="T57" fmla="*/ 2147483646 h 325"/>
                <a:gd name="T58" fmla="*/ 2147483646 w 321"/>
                <a:gd name="T59" fmla="*/ 2147483646 h 325"/>
                <a:gd name="T60" fmla="*/ 2147483646 w 321"/>
                <a:gd name="T61" fmla="*/ 2147483646 h 325"/>
                <a:gd name="T62" fmla="*/ 2147483646 w 321"/>
                <a:gd name="T63" fmla="*/ 2147483646 h 325"/>
                <a:gd name="T64" fmla="*/ 2147483646 w 321"/>
                <a:gd name="T65" fmla="*/ 2147483646 h 325"/>
                <a:gd name="T66" fmla="*/ 2147483646 w 321"/>
                <a:gd name="T67" fmla="*/ 2147483646 h 325"/>
                <a:gd name="T68" fmla="*/ 2147483646 w 321"/>
                <a:gd name="T69" fmla="*/ 2147483646 h 325"/>
                <a:gd name="T70" fmla="*/ 2147483646 w 321"/>
                <a:gd name="T71" fmla="*/ 2147483646 h 325"/>
                <a:gd name="T72" fmla="*/ 2147483646 w 321"/>
                <a:gd name="T73" fmla="*/ 2147483646 h 325"/>
                <a:gd name="T74" fmla="*/ 2147483646 w 321"/>
                <a:gd name="T75" fmla="*/ 2147483646 h 325"/>
                <a:gd name="T76" fmla="*/ 2147483646 w 321"/>
                <a:gd name="T77" fmla="*/ 2147483646 h 325"/>
                <a:gd name="T78" fmla="*/ 2147483646 w 321"/>
                <a:gd name="T79" fmla="*/ 2147483646 h 325"/>
                <a:gd name="T80" fmla="*/ 2147483646 w 321"/>
                <a:gd name="T81" fmla="*/ 2147483646 h 325"/>
                <a:gd name="T82" fmla="*/ 2147483646 w 321"/>
                <a:gd name="T83" fmla="*/ 2147483646 h 325"/>
                <a:gd name="T84" fmla="*/ 2147483646 w 321"/>
                <a:gd name="T85" fmla="*/ 2147483646 h 325"/>
                <a:gd name="T86" fmla="*/ 2147483646 w 321"/>
                <a:gd name="T87" fmla="*/ 2147483646 h 325"/>
                <a:gd name="T88" fmla="*/ 2147483646 w 321"/>
                <a:gd name="T89" fmla="*/ 2147483646 h 325"/>
                <a:gd name="T90" fmla="*/ 2147483646 w 321"/>
                <a:gd name="T91" fmla="*/ 2147483646 h 325"/>
                <a:gd name="T92" fmla="*/ 2147483646 w 321"/>
                <a:gd name="T93" fmla="*/ 2147483646 h 325"/>
                <a:gd name="T94" fmla="*/ 2147483646 w 321"/>
                <a:gd name="T95" fmla="*/ 2147483646 h 325"/>
                <a:gd name="T96" fmla="*/ 2147483646 w 321"/>
                <a:gd name="T97" fmla="*/ 2147483646 h 325"/>
                <a:gd name="T98" fmla="*/ 2147483646 w 321"/>
                <a:gd name="T99" fmla="*/ 2147483646 h 325"/>
                <a:gd name="T100" fmla="*/ 2147483646 w 321"/>
                <a:gd name="T101" fmla="*/ 2147483646 h 325"/>
                <a:gd name="T102" fmla="*/ 2147483646 w 321"/>
                <a:gd name="T103" fmla="*/ 2147483646 h 325"/>
                <a:gd name="T104" fmla="*/ 2147483646 w 321"/>
                <a:gd name="T105" fmla="*/ 2147483646 h 325"/>
                <a:gd name="T106" fmla="*/ 2147483646 w 321"/>
                <a:gd name="T107" fmla="*/ 2147483646 h 3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325"/>
                <a:gd name="T164" fmla="*/ 321 w 321"/>
                <a:gd name="T165" fmla="*/ 325 h 3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325">
                  <a:moveTo>
                    <a:pt x="154" y="40"/>
                  </a:moveTo>
                  <a:cubicBezTo>
                    <a:pt x="154" y="30"/>
                    <a:pt x="156" y="23"/>
                    <a:pt x="159" y="18"/>
                  </a:cubicBezTo>
                  <a:cubicBezTo>
                    <a:pt x="164" y="10"/>
                    <a:pt x="171" y="7"/>
                    <a:pt x="180" y="6"/>
                  </a:cubicBezTo>
                  <a:cubicBezTo>
                    <a:pt x="186" y="6"/>
                    <a:pt x="193" y="7"/>
                    <a:pt x="201" y="9"/>
                  </a:cubicBezTo>
                  <a:cubicBezTo>
                    <a:pt x="208" y="12"/>
                    <a:pt x="216" y="15"/>
                    <a:pt x="224" y="18"/>
                  </a:cubicBezTo>
                  <a:cubicBezTo>
                    <a:pt x="234" y="22"/>
                    <a:pt x="243" y="26"/>
                    <a:pt x="253" y="29"/>
                  </a:cubicBezTo>
                  <a:cubicBezTo>
                    <a:pt x="264" y="32"/>
                    <a:pt x="274" y="33"/>
                    <a:pt x="283" y="30"/>
                  </a:cubicBezTo>
                  <a:cubicBezTo>
                    <a:pt x="283" y="30"/>
                    <a:pt x="283" y="30"/>
                    <a:pt x="283" y="30"/>
                  </a:cubicBezTo>
                  <a:cubicBezTo>
                    <a:pt x="292" y="27"/>
                    <a:pt x="299" y="19"/>
                    <a:pt x="303" y="4"/>
                  </a:cubicBezTo>
                  <a:cubicBezTo>
                    <a:pt x="305" y="0"/>
                    <a:pt x="305" y="0"/>
                    <a:pt x="305" y="0"/>
                  </a:cubicBezTo>
                  <a:cubicBezTo>
                    <a:pt x="309" y="1"/>
                    <a:pt x="309" y="1"/>
                    <a:pt x="309" y="1"/>
                  </a:cubicBezTo>
                  <a:cubicBezTo>
                    <a:pt x="317" y="3"/>
                    <a:pt x="317" y="3"/>
                    <a:pt x="317" y="3"/>
                  </a:cubicBezTo>
                  <a:cubicBezTo>
                    <a:pt x="321" y="4"/>
                    <a:pt x="321" y="4"/>
                    <a:pt x="321" y="4"/>
                  </a:cubicBezTo>
                  <a:cubicBezTo>
                    <a:pt x="319" y="9"/>
                    <a:pt x="319" y="9"/>
                    <a:pt x="319" y="9"/>
                  </a:cubicBezTo>
                  <a:cubicBezTo>
                    <a:pt x="313" y="30"/>
                    <a:pt x="303" y="41"/>
                    <a:pt x="290" y="46"/>
                  </a:cubicBezTo>
                  <a:cubicBezTo>
                    <a:pt x="277" y="51"/>
                    <a:pt x="263" y="49"/>
                    <a:pt x="248" y="45"/>
                  </a:cubicBezTo>
                  <a:cubicBezTo>
                    <a:pt x="243" y="43"/>
                    <a:pt x="238" y="42"/>
                    <a:pt x="233" y="40"/>
                  </a:cubicBezTo>
                  <a:cubicBezTo>
                    <a:pt x="228" y="38"/>
                    <a:pt x="223" y="36"/>
                    <a:pt x="218" y="34"/>
                  </a:cubicBezTo>
                  <a:cubicBezTo>
                    <a:pt x="218" y="34"/>
                    <a:pt x="218" y="34"/>
                    <a:pt x="218" y="34"/>
                  </a:cubicBezTo>
                  <a:cubicBezTo>
                    <a:pt x="218" y="34"/>
                    <a:pt x="218" y="34"/>
                    <a:pt x="218" y="34"/>
                  </a:cubicBezTo>
                  <a:cubicBezTo>
                    <a:pt x="218" y="34"/>
                    <a:pt x="218" y="34"/>
                    <a:pt x="218" y="34"/>
                  </a:cubicBezTo>
                  <a:cubicBezTo>
                    <a:pt x="203" y="28"/>
                    <a:pt x="190" y="22"/>
                    <a:pt x="181" y="23"/>
                  </a:cubicBezTo>
                  <a:cubicBezTo>
                    <a:pt x="177" y="23"/>
                    <a:pt x="175" y="24"/>
                    <a:pt x="173" y="28"/>
                  </a:cubicBezTo>
                  <a:cubicBezTo>
                    <a:pt x="172" y="31"/>
                    <a:pt x="171" y="35"/>
                    <a:pt x="171" y="40"/>
                  </a:cubicBezTo>
                  <a:cubicBezTo>
                    <a:pt x="175" y="40"/>
                    <a:pt x="175" y="40"/>
                    <a:pt x="175" y="40"/>
                  </a:cubicBezTo>
                  <a:cubicBezTo>
                    <a:pt x="180" y="68"/>
                    <a:pt x="180" y="68"/>
                    <a:pt x="180" y="68"/>
                  </a:cubicBezTo>
                  <a:cubicBezTo>
                    <a:pt x="144" y="68"/>
                    <a:pt x="144" y="68"/>
                    <a:pt x="144" y="68"/>
                  </a:cubicBezTo>
                  <a:cubicBezTo>
                    <a:pt x="150" y="40"/>
                    <a:pt x="150" y="40"/>
                    <a:pt x="150" y="40"/>
                  </a:cubicBezTo>
                  <a:cubicBezTo>
                    <a:pt x="154" y="40"/>
                    <a:pt x="154" y="40"/>
                    <a:pt x="154" y="40"/>
                  </a:cubicBezTo>
                  <a:close/>
                  <a:moveTo>
                    <a:pt x="39" y="80"/>
                  </a:moveTo>
                  <a:cubicBezTo>
                    <a:pt x="272" y="80"/>
                    <a:pt x="272" y="80"/>
                    <a:pt x="272" y="80"/>
                  </a:cubicBezTo>
                  <a:cubicBezTo>
                    <a:pt x="294" y="80"/>
                    <a:pt x="311" y="98"/>
                    <a:pt x="311" y="119"/>
                  </a:cubicBezTo>
                  <a:cubicBezTo>
                    <a:pt x="311" y="286"/>
                    <a:pt x="311" y="286"/>
                    <a:pt x="311" y="286"/>
                  </a:cubicBezTo>
                  <a:cubicBezTo>
                    <a:pt x="311" y="308"/>
                    <a:pt x="294" y="325"/>
                    <a:pt x="272" y="325"/>
                  </a:cubicBezTo>
                  <a:cubicBezTo>
                    <a:pt x="39" y="325"/>
                    <a:pt x="39" y="325"/>
                    <a:pt x="39" y="325"/>
                  </a:cubicBezTo>
                  <a:cubicBezTo>
                    <a:pt x="17" y="325"/>
                    <a:pt x="0" y="308"/>
                    <a:pt x="0" y="286"/>
                  </a:cubicBezTo>
                  <a:cubicBezTo>
                    <a:pt x="0" y="119"/>
                    <a:pt x="0" y="119"/>
                    <a:pt x="0" y="119"/>
                  </a:cubicBezTo>
                  <a:cubicBezTo>
                    <a:pt x="0" y="98"/>
                    <a:pt x="17" y="80"/>
                    <a:pt x="39" y="80"/>
                  </a:cubicBezTo>
                  <a:close/>
                  <a:moveTo>
                    <a:pt x="234" y="256"/>
                  </a:moveTo>
                  <a:cubicBezTo>
                    <a:pt x="230" y="256"/>
                    <a:pt x="228" y="259"/>
                    <a:pt x="228" y="263"/>
                  </a:cubicBezTo>
                  <a:cubicBezTo>
                    <a:pt x="228" y="281"/>
                    <a:pt x="228" y="281"/>
                    <a:pt x="228" y="281"/>
                  </a:cubicBezTo>
                  <a:cubicBezTo>
                    <a:pt x="228" y="284"/>
                    <a:pt x="230" y="287"/>
                    <a:pt x="234" y="287"/>
                  </a:cubicBezTo>
                  <a:cubicBezTo>
                    <a:pt x="261" y="287"/>
                    <a:pt x="261" y="287"/>
                    <a:pt x="261" y="287"/>
                  </a:cubicBezTo>
                  <a:cubicBezTo>
                    <a:pt x="264" y="287"/>
                    <a:pt x="267" y="284"/>
                    <a:pt x="267" y="281"/>
                  </a:cubicBezTo>
                  <a:cubicBezTo>
                    <a:pt x="267" y="263"/>
                    <a:pt x="267" y="263"/>
                    <a:pt x="267" y="263"/>
                  </a:cubicBezTo>
                  <a:cubicBezTo>
                    <a:pt x="267" y="259"/>
                    <a:pt x="264" y="256"/>
                    <a:pt x="261" y="256"/>
                  </a:cubicBezTo>
                  <a:cubicBezTo>
                    <a:pt x="234" y="256"/>
                    <a:pt x="234" y="256"/>
                    <a:pt x="234" y="256"/>
                  </a:cubicBezTo>
                  <a:close/>
                  <a:moveTo>
                    <a:pt x="102" y="256"/>
                  </a:moveTo>
                  <a:cubicBezTo>
                    <a:pt x="97" y="256"/>
                    <a:pt x="93" y="260"/>
                    <a:pt x="93" y="265"/>
                  </a:cubicBezTo>
                  <a:cubicBezTo>
                    <a:pt x="93" y="279"/>
                    <a:pt x="93" y="279"/>
                    <a:pt x="93" y="279"/>
                  </a:cubicBezTo>
                  <a:cubicBezTo>
                    <a:pt x="93" y="283"/>
                    <a:pt x="97" y="287"/>
                    <a:pt x="102" y="287"/>
                  </a:cubicBezTo>
                  <a:cubicBezTo>
                    <a:pt x="206" y="287"/>
                    <a:pt x="206" y="287"/>
                    <a:pt x="206" y="287"/>
                  </a:cubicBezTo>
                  <a:cubicBezTo>
                    <a:pt x="210" y="287"/>
                    <a:pt x="214" y="283"/>
                    <a:pt x="214" y="279"/>
                  </a:cubicBezTo>
                  <a:cubicBezTo>
                    <a:pt x="214" y="265"/>
                    <a:pt x="214" y="265"/>
                    <a:pt x="214" y="265"/>
                  </a:cubicBezTo>
                  <a:cubicBezTo>
                    <a:pt x="214" y="260"/>
                    <a:pt x="210" y="256"/>
                    <a:pt x="206" y="256"/>
                  </a:cubicBezTo>
                  <a:cubicBezTo>
                    <a:pt x="102" y="256"/>
                    <a:pt x="102" y="256"/>
                    <a:pt x="102" y="256"/>
                  </a:cubicBezTo>
                  <a:close/>
                  <a:moveTo>
                    <a:pt x="189" y="128"/>
                  </a:moveTo>
                  <a:cubicBezTo>
                    <a:pt x="186" y="128"/>
                    <a:pt x="183" y="131"/>
                    <a:pt x="183" y="134"/>
                  </a:cubicBezTo>
                  <a:cubicBezTo>
                    <a:pt x="183" y="152"/>
                    <a:pt x="183" y="152"/>
                    <a:pt x="183" y="152"/>
                  </a:cubicBezTo>
                  <a:cubicBezTo>
                    <a:pt x="183" y="156"/>
                    <a:pt x="186" y="159"/>
                    <a:pt x="189" y="159"/>
                  </a:cubicBezTo>
                  <a:cubicBezTo>
                    <a:pt x="216" y="159"/>
                    <a:pt x="216" y="159"/>
                    <a:pt x="216" y="159"/>
                  </a:cubicBezTo>
                  <a:cubicBezTo>
                    <a:pt x="219" y="159"/>
                    <a:pt x="222" y="156"/>
                    <a:pt x="222" y="152"/>
                  </a:cubicBezTo>
                  <a:cubicBezTo>
                    <a:pt x="222" y="134"/>
                    <a:pt x="222" y="134"/>
                    <a:pt x="222" y="134"/>
                  </a:cubicBezTo>
                  <a:cubicBezTo>
                    <a:pt x="222" y="131"/>
                    <a:pt x="219" y="128"/>
                    <a:pt x="216" y="128"/>
                  </a:cubicBezTo>
                  <a:cubicBezTo>
                    <a:pt x="189" y="128"/>
                    <a:pt x="189" y="128"/>
                    <a:pt x="189" y="128"/>
                  </a:cubicBezTo>
                  <a:close/>
                  <a:moveTo>
                    <a:pt x="137" y="128"/>
                  </a:moveTo>
                  <a:cubicBezTo>
                    <a:pt x="134" y="128"/>
                    <a:pt x="131" y="131"/>
                    <a:pt x="131" y="134"/>
                  </a:cubicBezTo>
                  <a:cubicBezTo>
                    <a:pt x="131" y="152"/>
                    <a:pt x="131" y="152"/>
                    <a:pt x="131" y="152"/>
                  </a:cubicBezTo>
                  <a:cubicBezTo>
                    <a:pt x="131" y="156"/>
                    <a:pt x="134" y="159"/>
                    <a:pt x="137" y="159"/>
                  </a:cubicBezTo>
                  <a:cubicBezTo>
                    <a:pt x="164" y="159"/>
                    <a:pt x="164" y="159"/>
                    <a:pt x="164" y="159"/>
                  </a:cubicBezTo>
                  <a:cubicBezTo>
                    <a:pt x="168" y="159"/>
                    <a:pt x="171" y="156"/>
                    <a:pt x="171" y="152"/>
                  </a:cubicBezTo>
                  <a:cubicBezTo>
                    <a:pt x="171" y="134"/>
                    <a:pt x="171" y="134"/>
                    <a:pt x="171" y="134"/>
                  </a:cubicBezTo>
                  <a:cubicBezTo>
                    <a:pt x="171" y="131"/>
                    <a:pt x="168" y="128"/>
                    <a:pt x="164" y="128"/>
                  </a:cubicBezTo>
                  <a:cubicBezTo>
                    <a:pt x="137" y="128"/>
                    <a:pt x="137" y="128"/>
                    <a:pt x="137" y="128"/>
                  </a:cubicBezTo>
                  <a:close/>
                  <a:moveTo>
                    <a:pt x="52" y="128"/>
                  </a:moveTo>
                  <a:cubicBezTo>
                    <a:pt x="48" y="128"/>
                    <a:pt x="46" y="131"/>
                    <a:pt x="46" y="134"/>
                  </a:cubicBezTo>
                  <a:cubicBezTo>
                    <a:pt x="46" y="152"/>
                    <a:pt x="46" y="152"/>
                    <a:pt x="46" y="152"/>
                  </a:cubicBezTo>
                  <a:cubicBezTo>
                    <a:pt x="46" y="156"/>
                    <a:pt x="48" y="159"/>
                    <a:pt x="52" y="159"/>
                  </a:cubicBezTo>
                  <a:cubicBezTo>
                    <a:pt x="116" y="159"/>
                    <a:pt x="116" y="159"/>
                    <a:pt x="116" y="159"/>
                  </a:cubicBezTo>
                  <a:cubicBezTo>
                    <a:pt x="120" y="159"/>
                    <a:pt x="123" y="156"/>
                    <a:pt x="123" y="152"/>
                  </a:cubicBezTo>
                  <a:cubicBezTo>
                    <a:pt x="123" y="134"/>
                    <a:pt x="123" y="134"/>
                    <a:pt x="123" y="134"/>
                  </a:cubicBezTo>
                  <a:cubicBezTo>
                    <a:pt x="123" y="131"/>
                    <a:pt x="120" y="128"/>
                    <a:pt x="116" y="128"/>
                  </a:cubicBezTo>
                  <a:cubicBezTo>
                    <a:pt x="52" y="128"/>
                    <a:pt x="52" y="128"/>
                    <a:pt x="52" y="128"/>
                  </a:cubicBezTo>
                  <a:close/>
                  <a:moveTo>
                    <a:pt x="148" y="171"/>
                  </a:moveTo>
                  <a:cubicBezTo>
                    <a:pt x="144" y="171"/>
                    <a:pt x="142" y="174"/>
                    <a:pt x="142" y="177"/>
                  </a:cubicBezTo>
                  <a:cubicBezTo>
                    <a:pt x="142" y="196"/>
                    <a:pt x="142" y="196"/>
                    <a:pt x="142" y="196"/>
                  </a:cubicBezTo>
                  <a:cubicBezTo>
                    <a:pt x="142" y="199"/>
                    <a:pt x="144" y="202"/>
                    <a:pt x="148" y="202"/>
                  </a:cubicBezTo>
                  <a:cubicBezTo>
                    <a:pt x="175" y="202"/>
                    <a:pt x="175" y="202"/>
                    <a:pt x="175" y="202"/>
                  </a:cubicBezTo>
                  <a:cubicBezTo>
                    <a:pt x="178" y="202"/>
                    <a:pt x="181" y="199"/>
                    <a:pt x="181" y="196"/>
                  </a:cubicBezTo>
                  <a:cubicBezTo>
                    <a:pt x="181" y="177"/>
                    <a:pt x="181" y="177"/>
                    <a:pt x="181" y="177"/>
                  </a:cubicBezTo>
                  <a:cubicBezTo>
                    <a:pt x="181" y="174"/>
                    <a:pt x="178" y="171"/>
                    <a:pt x="175" y="171"/>
                  </a:cubicBezTo>
                  <a:cubicBezTo>
                    <a:pt x="148" y="171"/>
                    <a:pt x="148" y="171"/>
                    <a:pt x="148" y="171"/>
                  </a:cubicBezTo>
                  <a:close/>
                  <a:moveTo>
                    <a:pt x="99" y="171"/>
                  </a:moveTo>
                  <a:cubicBezTo>
                    <a:pt x="95" y="171"/>
                    <a:pt x="92" y="174"/>
                    <a:pt x="92" y="177"/>
                  </a:cubicBezTo>
                  <a:cubicBezTo>
                    <a:pt x="92" y="196"/>
                    <a:pt x="92" y="196"/>
                    <a:pt x="92" y="196"/>
                  </a:cubicBezTo>
                  <a:cubicBezTo>
                    <a:pt x="92" y="199"/>
                    <a:pt x="95" y="202"/>
                    <a:pt x="99" y="202"/>
                  </a:cubicBezTo>
                  <a:cubicBezTo>
                    <a:pt x="125" y="202"/>
                    <a:pt x="125" y="202"/>
                    <a:pt x="125" y="202"/>
                  </a:cubicBezTo>
                  <a:cubicBezTo>
                    <a:pt x="129" y="202"/>
                    <a:pt x="132" y="199"/>
                    <a:pt x="132" y="196"/>
                  </a:cubicBezTo>
                  <a:cubicBezTo>
                    <a:pt x="132" y="177"/>
                    <a:pt x="132" y="177"/>
                    <a:pt x="132" y="177"/>
                  </a:cubicBezTo>
                  <a:cubicBezTo>
                    <a:pt x="132" y="174"/>
                    <a:pt x="129" y="171"/>
                    <a:pt x="125" y="171"/>
                  </a:cubicBezTo>
                  <a:cubicBezTo>
                    <a:pt x="99" y="171"/>
                    <a:pt x="99" y="171"/>
                    <a:pt x="99" y="171"/>
                  </a:cubicBezTo>
                  <a:close/>
                  <a:moveTo>
                    <a:pt x="51" y="171"/>
                  </a:moveTo>
                  <a:cubicBezTo>
                    <a:pt x="47" y="171"/>
                    <a:pt x="44" y="174"/>
                    <a:pt x="44" y="177"/>
                  </a:cubicBezTo>
                  <a:cubicBezTo>
                    <a:pt x="44" y="196"/>
                    <a:pt x="44" y="196"/>
                    <a:pt x="44" y="196"/>
                  </a:cubicBezTo>
                  <a:cubicBezTo>
                    <a:pt x="44" y="199"/>
                    <a:pt x="47" y="202"/>
                    <a:pt x="51" y="202"/>
                  </a:cubicBezTo>
                  <a:cubicBezTo>
                    <a:pt x="77" y="202"/>
                    <a:pt x="77" y="202"/>
                    <a:pt x="77" y="202"/>
                  </a:cubicBezTo>
                  <a:cubicBezTo>
                    <a:pt x="81" y="202"/>
                    <a:pt x="84" y="199"/>
                    <a:pt x="84" y="196"/>
                  </a:cubicBezTo>
                  <a:cubicBezTo>
                    <a:pt x="84" y="177"/>
                    <a:pt x="84" y="177"/>
                    <a:pt x="84" y="177"/>
                  </a:cubicBezTo>
                  <a:cubicBezTo>
                    <a:pt x="84" y="174"/>
                    <a:pt x="81" y="171"/>
                    <a:pt x="77" y="171"/>
                  </a:cubicBezTo>
                  <a:cubicBezTo>
                    <a:pt x="51" y="171"/>
                    <a:pt x="51" y="171"/>
                    <a:pt x="51" y="171"/>
                  </a:cubicBezTo>
                  <a:close/>
                  <a:moveTo>
                    <a:pt x="184" y="212"/>
                  </a:moveTo>
                  <a:cubicBezTo>
                    <a:pt x="181" y="212"/>
                    <a:pt x="178" y="215"/>
                    <a:pt x="178" y="219"/>
                  </a:cubicBezTo>
                  <a:cubicBezTo>
                    <a:pt x="178" y="237"/>
                    <a:pt x="178" y="237"/>
                    <a:pt x="178" y="237"/>
                  </a:cubicBezTo>
                  <a:cubicBezTo>
                    <a:pt x="178" y="240"/>
                    <a:pt x="181" y="243"/>
                    <a:pt x="184" y="243"/>
                  </a:cubicBezTo>
                  <a:cubicBezTo>
                    <a:pt x="211" y="243"/>
                    <a:pt x="211" y="243"/>
                    <a:pt x="211" y="243"/>
                  </a:cubicBezTo>
                  <a:cubicBezTo>
                    <a:pt x="214" y="243"/>
                    <a:pt x="217" y="240"/>
                    <a:pt x="217" y="237"/>
                  </a:cubicBezTo>
                  <a:cubicBezTo>
                    <a:pt x="217" y="219"/>
                    <a:pt x="217" y="219"/>
                    <a:pt x="217" y="219"/>
                  </a:cubicBezTo>
                  <a:cubicBezTo>
                    <a:pt x="217" y="215"/>
                    <a:pt x="214" y="212"/>
                    <a:pt x="211" y="212"/>
                  </a:cubicBezTo>
                  <a:cubicBezTo>
                    <a:pt x="184" y="212"/>
                    <a:pt x="184" y="212"/>
                    <a:pt x="184" y="212"/>
                  </a:cubicBezTo>
                  <a:close/>
                  <a:moveTo>
                    <a:pt x="135" y="212"/>
                  </a:moveTo>
                  <a:cubicBezTo>
                    <a:pt x="131" y="212"/>
                    <a:pt x="128" y="215"/>
                    <a:pt x="128" y="219"/>
                  </a:cubicBezTo>
                  <a:cubicBezTo>
                    <a:pt x="128" y="237"/>
                    <a:pt x="128" y="237"/>
                    <a:pt x="128" y="237"/>
                  </a:cubicBezTo>
                  <a:cubicBezTo>
                    <a:pt x="128" y="240"/>
                    <a:pt x="131" y="243"/>
                    <a:pt x="135" y="243"/>
                  </a:cubicBezTo>
                  <a:cubicBezTo>
                    <a:pt x="161" y="243"/>
                    <a:pt x="161" y="243"/>
                    <a:pt x="161" y="243"/>
                  </a:cubicBezTo>
                  <a:cubicBezTo>
                    <a:pt x="165" y="243"/>
                    <a:pt x="168" y="240"/>
                    <a:pt x="168" y="237"/>
                  </a:cubicBezTo>
                  <a:cubicBezTo>
                    <a:pt x="168" y="219"/>
                    <a:pt x="168" y="219"/>
                    <a:pt x="168" y="219"/>
                  </a:cubicBezTo>
                  <a:cubicBezTo>
                    <a:pt x="168" y="215"/>
                    <a:pt x="165" y="212"/>
                    <a:pt x="161" y="212"/>
                  </a:cubicBezTo>
                  <a:cubicBezTo>
                    <a:pt x="135" y="212"/>
                    <a:pt x="135" y="212"/>
                    <a:pt x="135" y="212"/>
                  </a:cubicBezTo>
                  <a:close/>
                  <a:moveTo>
                    <a:pt x="50" y="212"/>
                  </a:moveTo>
                  <a:cubicBezTo>
                    <a:pt x="47" y="212"/>
                    <a:pt x="44" y="215"/>
                    <a:pt x="44" y="219"/>
                  </a:cubicBezTo>
                  <a:cubicBezTo>
                    <a:pt x="44" y="237"/>
                    <a:pt x="44" y="237"/>
                    <a:pt x="44" y="237"/>
                  </a:cubicBezTo>
                  <a:cubicBezTo>
                    <a:pt x="44" y="240"/>
                    <a:pt x="47" y="243"/>
                    <a:pt x="50" y="243"/>
                  </a:cubicBezTo>
                  <a:cubicBezTo>
                    <a:pt x="112" y="243"/>
                    <a:pt x="112" y="243"/>
                    <a:pt x="112" y="243"/>
                  </a:cubicBezTo>
                  <a:cubicBezTo>
                    <a:pt x="115" y="243"/>
                    <a:pt x="118" y="240"/>
                    <a:pt x="118" y="237"/>
                  </a:cubicBezTo>
                  <a:cubicBezTo>
                    <a:pt x="118" y="219"/>
                    <a:pt x="118" y="219"/>
                    <a:pt x="118" y="219"/>
                  </a:cubicBezTo>
                  <a:cubicBezTo>
                    <a:pt x="118" y="215"/>
                    <a:pt x="115" y="212"/>
                    <a:pt x="112" y="212"/>
                  </a:cubicBezTo>
                  <a:cubicBezTo>
                    <a:pt x="50" y="212"/>
                    <a:pt x="50" y="212"/>
                    <a:pt x="50" y="212"/>
                  </a:cubicBezTo>
                  <a:close/>
                  <a:moveTo>
                    <a:pt x="50" y="256"/>
                  </a:moveTo>
                  <a:cubicBezTo>
                    <a:pt x="47" y="256"/>
                    <a:pt x="44" y="259"/>
                    <a:pt x="44" y="263"/>
                  </a:cubicBezTo>
                  <a:cubicBezTo>
                    <a:pt x="44" y="281"/>
                    <a:pt x="44" y="281"/>
                    <a:pt x="44" y="281"/>
                  </a:cubicBezTo>
                  <a:cubicBezTo>
                    <a:pt x="44" y="284"/>
                    <a:pt x="47" y="287"/>
                    <a:pt x="50" y="287"/>
                  </a:cubicBezTo>
                  <a:cubicBezTo>
                    <a:pt x="77" y="287"/>
                    <a:pt x="77" y="287"/>
                    <a:pt x="77" y="287"/>
                  </a:cubicBezTo>
                  <a:cubicBezTo>
                    <a:pt x="80" y="287"/>
                    <a:pt x="83" y="284"/>
                    <a:pt x="83" y="281"/>
                  </a:cubicBezTo>
                  <a:cubicBezTo>
                    <a:pt x="83" y="263"/>
                    <a:pt x="83" y="263"/>
                    <a:pt x="83" y="263"/>
                  </a:cubicBezTo>
                  <a:cubicBezTo>
                    <a:pt x="83" y="259"/>
                    <a:pt x="80" y="256"/>
                    <a:pt x="77" y="256"/>
                  </a:cubicBezTo>
                  <a:cubicBezTo>
                    <a:pt x="50" y="256"/>
                    <a:pt x="50" y="256"/>
                    <a:pt x="50" y="256"/>
                  </a:cubicBezTo>
                  <a:close/>
                  <a:moveTo>
                    <a:pt x="202" y="171"/>
                  </a:moveTo>
                  <a:cubicBezTo>
                    <a:pt x="198" y="171"/>
                    <a:pt x="196" y="174"/>
                    <a:pt x="196" y="177"/>
                  </a:cubicBezTo>
                  <a:cubicBezTo>
                    <a:pt x="196" y="196"/>
                    <a:pt x="196" y="196"/>
                    <a:pt x="196" y="196"/>
                  </a:cubicBezTo>
                  <a:cubicBezTo>
                    <a:pt x="196" y="199"/>
                    <a:pt x="198" y="202"/>
                    <a:pt x="202" y="202"/>
                  </a:cubicBezTo>
                  <a:cubicBezTo>
                    <a:pt x="241" y="202"/>
                    <a:pt x="241" y="202"/>
                    <a:pt x="241" y="202"/>
                  </a:cubicBezTo>
                  <a:cubicBezTo>
                    <a:pt x="259" y="202"/>
                    <a:pt x="259" y="202"/>
                    <a:pt x="259" y="202"/>
                  </a:cubicBezTo>
                  <a:cubicBezTo>
                    <a:pt x="260" y="202"/>
                    <a:pt x="260" y="202"/>
                    <a:pt x="260" y="202"/>
                  </a:cubicBezTo>
                  <a:cubicBezTo>
                    <a:pt x="260" y="202"/>
                    <a:pt x="260" y="202"/>
                    <a:pt x="260" y="202"/>
                  </a:cubicBezTo>
                  <a:cubicBezTo>
                    <a:pt x="260" y="202"/>
                    <a:pt x="260" y="202"/>
                    <a:pt x="260" y="202"/>
                  </a:cubicBezTo>
                  <a:cubicBezTo>
                    <a:pt x="260" y="202"/>
                    <a:pt x="260" y="202"/>
                    <a:pt x="260" y="202"/>
                  </a:cubicBezTo>
                  <a:cubicBezTo>
                    <a:pt x="260" y="202"/>
                    <a:pt x="260" y="202"/>
                    <a:pt x="260" y="202"/>
                  </a:cubicBezTo>
                  <a:cubicBezTo>
                    <a:pt x="260" y="202"/>
                    <a:pt x="260" y="202"/>
                    <a:pt x="260" y="202"/>
                  </a:cubicBezTo>
                  <a:cubicBezTo>
                    <a:pt x="260" y="202"/>
                    <a:pt x="260" y="202"/>
                    <a:pt x="260" y="202"/>
                  </a:cubicBezTo>
                  <a:cubicBezTo>
                    <a:pt x="260" y="202"/>
                    <a:pt x="260" y="202"/>
                    <a:pt x="260" y="202"/>
                  </a:cubicBezTo>
                  <a:cubicBezTo>
                    <a:pt x="260" y="202"/>
                    <a:pt x="260" y="202"/>
                    <a:pt x="260"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2" y="202"/>
                    <a:pt x="262" y="202"/>
                    <a:pt x="262" y="202"/>
                  </a:cubicBezTo>
                  <a:cubicBezTo>
                    <a:pt x="262" y="202"/>
                    <a:pt x="262" y="202"/>
                    <a:pt x="262" y="202"/>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3" y="201"/>
                    <a:pt x="263" y="201"/>
                    <a:pt x="263" y="201"/>
                  </a:cubicBezTo>
                  <a:cubicBezTo>
                    <a:pt x="263" y="201"/>
                    <a:pt x="263" y="201"/>
                    <a:pt x="263" y="201"/>
                  </a:cubicBezTo>
                  <a:cubicBezTo>
                    <a:pt x="263" y="201"/>
                    <a:pt x="263" y="201"/>
                    <a:pt x="263" y="201"/>
                  </a:cubicBezTo>
                  <a:cubicBezTo>
                    <a:pt x="263" y="201"/>
                    <a:pt x="263" y="201"/>
                    <a:pt x="263" y="201"/>
                  </a:cubicBezTo>
                  <a:cubicBezTo>
                    <a:pt x="263" y="201"/>
                    <a:pt x="263" y="201"/>
                    <a:pt x="263" y="201"/>
                  </a:cubicBezTo>
                  <a:cubicBezTo>
                    <a:pt x="263" y="201"/>
                    <a:pt x="263" y="201"/>
                    <a:pt x="263" y="201"/>
                  </a:cubicBezTo>
                  <a:cubicBezTo>
                    <a:pt x="263" y="201"/>
                    <a:pt x="263" y="201"/>
                    <a:pt x="263" y="201"/>
                  </a:cubicBezTo>
                  <a:cubicBezTo>
                    <a:pt x="263" y="201"/>
                    <a:pt x="263" y="201"/>
                    <a:pt x="263" y="201"/>
                  </a:cubicBezTo>
                  <a:cubicBezTo>
                    <a:pt x="263" y="200"/>
                    <a:pt x="263" y="200"/>
                    <a:pt x="263" y="200"/>
                  </a:cubicBezTo>
                  <a:cubicBezTo>
                    <a:pt x="263" y="200"/>
                    <a:pt x="263" y="200"/>
                    <a:pt x="263"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199"/>
                    <a:pt x="264" y="199"/>
                    <a:pt x="264" y="199"/>
                  </a:cubicBezTo>
                  <a:cubicBezTo>
                    <a:pt x="264" y="199"/>
                    <a:pt x="264" y="199"/>
                    <a:pt x="264" y="199"/>
                  </a:cubicBezTo>
                  <a:cubicBezTo>
                    <a:pt x="264" y="199"/>
                    <a:pt x="264" y="199"/>
                    <a:pt x="264" y="199"/>
                  </a:cubicBezTo>
                  <a:cubicBezTo>
                    <a:pt x="264" y="199"/>
                    <a:pt x="264" y="199"/>
                    <a:pt x="264"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7"/>
                    <a:pt x="265" y="197"/>
                    <a:pt x="265" y="197"/>
                  </a:cubicBezTo>
                  <a:cubicBezTo>
                    <a:pt x="265" y="197"/>
                    <a:pt x="265" y="197"/>
                    <a:pt x="265" y="197"/>
                  </a:cubicBezTo>
                  <a:cubicBezTo>
                    <a:pt x="266" y="197"/>
                    <a:pt x="266" y="197"/>
                    <a:pt x="266" y="197"/>
                  </a:cubicBezTo>
                  <a:cubicBezTo>
                    <a:pt x="266" y="197"/>
                    <a:pt x="266" y="197"/>
                    <a:pt x="266" y="197"/>
                  </a:cubicBezTo>
                  <a:cubicBezTo>
                    <a:pt x="266" y="197"/>
                    <a:pt x="266" y="197"/>
                    <a:pt x="266" y="197"/>
                  </a:cubicBezTo>
                  <a:cubicBezTo>
                    <a:pt x="266" y="197"/>
                    <a:pt x="266" y="197"/>
                    <a:pt x="266" y="197"/>
                  </a:cubicBezTo>
                  <a:cubicBezTo>
                    <a:pt x="266" y="197"/>
                    <a:pt x="266" y="197"/>
                    <a:pt x="266" y="197"/>
                  </a:cubicBezTo>
                  <a:cubicBezTo>
                    <a:pt x="266" y="197"/>
                    <a:pt x="266" y="197"/>
                    <a:pt x="266" y="197"/>
                  </a:cubicBezTo>
                  <a:cubicBezTo>
                    <a:pt x="266" y="197"/>
                    <a:pt x="266" y="197"/>
                    <a:pt x="266" y="197"/>
                  </a:cubicBezTo>
                  <a:cubicBezTo>
                    <a:pt x="266" y="197"/>
                    <a:pt x="266" y="197"/>
                    <a:pt x="266" y="197"/>
                  </a:cubicBezTo>
                  <a:cubicBezTo>
                    <a:pt x="266" y="197"/>
                    <a:pt x="266" y="197"/>
                    <a:pt x="266" y="197"/>
                  </a:cubicBezTo>
                  <a:cubicBezTo>
                    <a:pt x="266" y="196"/>
                    <a:pt x="266" y="196"/>
                    <a:pt x="266" y="196"/>
                  </a:cubicBezTo>
                  <a:cubicBezTo>
                    <a:pt x="266" y="196"/>
                    <a:pt x="266" y="196"/>
                    <a:pt x="266" y="196"/>
                  </a:cubicBezTo>
                  <a:cubicBezTo>
                    <a:pt x="266" y="196"/>
                    <a:pt x="266" y="196"/>
                    <a:pt x="266" y="196"/>
                  </a:cubicBezTo>
                  <a:cubicBezTo>
                    <a:pt x="266" y="196"/>
                    <a:pt x="266" y="196"/>
                    <a:pt x="266" y="196"/>
                  </a:cubicBezTo>
                  <a:cubicBezTo>
                    <a:pt x="266" y="196"/>
                    <a:pt x="266" y="196"/>
                    <a:pt x="266" y="196"/>
                  </a:cubicBezTo>
                  <a:cubicBezTo>
                    <a:pt x="266" y="196"/>
                    <a:pt x="266" y="196"/>
                    <a:pt x="266" y="196"/>
                  </a:cubicBezTo>
                  <a:cubicBezTo>
                    <a:pt x="266" y="177"/>
                    <a:pt x="266" y="177"/>
                    <a:pt x="266" y="177"/>
                  </a:cubicBezTo>
                  <a:cubicBezTo>
                    <a:pt x="266" y="133"/>
                    <a:pt x="266" y="133"/>
                    <a:pt x="266" y="133"/>
                  </a:cubicBezTo>
                  <a:cubicBezTo>
                    <a:pt x="266" y="130"/>
                    <a:pt x="263" y="127"/>
                    <a:pt x="259" y="127"/>
                  </a:cubicBezTo>
                  <a:cubicBezTo>
                    <a:pt x="241" y="127"/>
                    <a:pt x="241" y="127"/>
                    <a:pt x="241" y="127"/>
                  </a:cubicBezTo>
                  <a:cubicBezTo>
                    <a:pt x="238" y="127"/>
                    <a:pt x="235" y="130"/>
                    <a:pt x="235" y="133"/>
                  </a:cubicBezTo>
                  <a:cubicBezTo>
                    <a:pt x="235" y="171"/>
                    <a:pt x="235" y="171"/>
                    <a:pt x="235" y="171"/>
                  </a:cubicBezTo>
                  <a:cubicBezTo>
                    <a:pt x="202" y="171"/>
                    <a:pt x="202" y="171"/>
                    <a:pt x="202" y="171"/>
                  </a:cubicBezTo>
                  <a:close/>
                  <a:moveTo>
                    <a:pt x="234" y="212"/>
                  </a:moveTo>
                  <a:cubicBezTo>
                    <a:pt x="231" y="212"/>
                    <a:pt x="228" y="215"/>
                    <a:pt x="228" y="219"/>
                  </a:cubicBezTo>
                  <a:cubicBezTo>
                    <a:pt x="228" y="237"/>
                    <a:pt x="228" y="237"/>
                    <a:pt x="228" y="237"/>
                  </a:cubicBezTo>
                  <a:cubicBezTo>
                    <a:pt x="228" y="240"/>
                    <a:pt x="231" y="243"/>
                    <a:pt x="234" y="243"/>
                  </a:cubicBezTo>
                  <a:cubicBezTo>
                    <a:pt x="261" y="243"/>
                    <a:pt x="261" y="243"/>
                    <a:pt x="261" y="243"/>
                  </a:cubicBezTo>
                  <a:cubicBezTo>
                    <a:pt x="264" y="243"/>
                    <a:pt x="267" y="240"/>
                    <a:pt x="267" y="237"/>
                  </a:cubicBezTo>
                  <a:cubicBezTo>
                    <a:pt x="267" y="219"/>
                    <a:pt x="267" y="219"/>
                    <a:pt x="267" y="219"/>
                  </a:cubicBezTo>
                  <a:cubicBezTo>
                    <a:pt x="267" y="215"/>
                    <a:pt x="264" y="212"/>
                    <a:pt x="261" y="212"/>
                  </a:cubicBezTo>
                  <a:lnTo>
                    <a:pt x="234" y="212"/>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3" name="组合 2">
            <a:extLst>
              <a:ext uri="{FF2B5EF4-FFF2-40B4-BE49-F238E27FC236}">
                <a16:creationId xmlns:a16="http://schemas.microsoft.com/office/drawing/2014/main" id="{F68D6796-2371-4513-98BB-302CFF093FFE}"/>
              </a:ext>
            </a:extLst>
          </p:cNvPr>
          <p:cNvGrpSpPr/>
          <p:nvPr/>
        </p:nvGrpSpPr>
        <p:grpSpPr>
          <a:xfrm>
            <a:off x="5731167" y="4841306"/>
            <a:ext cx="482275" cy="482287"/>
            <a:chOff x="5733043" y="4619679"/>
            <a:chExt cx="482275" cy="482287"/>
          </a:xfrm>
        </p:grpSpPr>
        <p:sp>
          <p:nvSpPr>
            <p:cNvPr id="128" name="椭圆 16">
              <a:extLst>
                <a:ext uri="{FF2B5EF4-FFF2-40B4-BE49-F238E27FC236}">
                  <a16:creationId xmlns:a16="http://schemas.microsoft.com/office/drawing/2014/main" id="{CA4EFBEE-C738-4F9C-AFFD-47D61495A37A}"/>
                </a:ext>
              </a:extLst>
            </p:cNvPr>
            <p:cNvSpPr>
              <a:spLocks noChangeArrowheads="1"/>
            </p:cNvSpPr>
            <p:nvPr/>
          </p:nvSpPr>
          <p:spPr bwMode="auto">
            <a:xfrm>
              <a:off x="5733043" y="4619679"/>
              <a:ext cx="482275" cy="482287"/>
            </a:xfrm>
            <a:prstGeom prst="ellipse">
              <a:avLst/>
            </a:prstGeom>
            <a:solidFill>
              <a:srgbClr val="004D73"/>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p>
              <a:pPr algn="ctr">
                <a:spcBef>
                  <a:spcPct val="0"/>
                </a:spcBef>
                <a:buFont typeface="Arial" panose="020B0604020202020204" pitchFamily="34" charset="0"/>
                <a:buNone/>
              </a:pPr>
              <a:endParaRPr lang="zh-CN" altLang="zh-CN" sz="2400">
                <a:solidFill>
                  <a:srgbClr val="FFFFFF"/>
                </a:solidFill>
                <a:latin typeface="Aparajita" panose="020B0604020202020204" pitchFamily="34" charset="0"/>
                <a:ea typeface="宋体" panose="02010600030101010101" pitchFamily="2" charset="-122"/>
                <a:sym typeface="Aparajita" panose="020B0604020202020204" pitchFamily="34" charset="0"/>
              </a:endParaRPr>
            </a:p>
          </p:txBody>
        </p:sp>
        <p:sp>
          <p:nvSpPr>
            <p:cNvPr id="130" name="Freeform 24">
              <a:extLst>
                <a:ext uri="{FF2B5EF4-FFF2-40B4-BE49-F238E27FC236}">
                  <a16:creationId xmlns:a16="http://schemas.microsoft.com/office/drawing/2014/main" id="{E3254CE3-DE93-4075-AF9F-0BF761F25433}"/>
                </a:ext>
              </a:extLst>
            </p:cNvPr>
            <p:cNvSpPr>
              <a:spLocks noEditPoints="1" noChangeArrowheads="1"/>
            </p:cNvSpPr>
            <p:nvPr/>
          </p:nvSpPr>
          <p:spPr bwMode="auto">
            <a:xfrm>
              <a:off x="5795106" y="4687011"/>
              <a:ext cx="329152" cy="350745"/>
            </a:xfrm>
            <a:custGeom>
              <a:avLst/>
              <a:gdLst>
                <a:gd name="T0" fmla="*/ 2147483646 w 358"/>
                <a:gd name="T1" fmla="*/ 2147483646 h 382"/>
                <a:gd name="T2" fmla="*/ 2147483646 w 358"/>
                <a:gd name="T3" fmla="*/ 2147483646 h 382"/>
                <a:gd name="T4" fmla="*/ 2147483646 w 358"/>
                <a:gd name="T5" fmla="*/ 2147483646 h 382"/>
                <a:gd name="T6" fmla="*/ 2147483646 w 358"/>
                <a:gd name="T7" fmla="*/ 2147483646 h 382"/>
                <a:gd name="T8" fmla="*/ 2147483646 w 358"/>
                <a:gd name="T9" fmla="*/ 2147483646 h 382"/>
                <a:gd name="T10" fmla="*/ 2147483646 w 358"/>
                <a:gd name="T11" fmla="*/ 2147483646 h 382"/>
                <a:gd name="T12" fmla="*/ 2147483646 w 358"/>
                <a:gd name="T13" fmla="*/ 2147483646 h 382"/>
                <a:gd name="T14" fmla="*/ 2147483646 w 358"/>
                <a:gd name="T15" fmla="*/ 2147483646 h 382"/>
                <a:gd name="T16" fmla="*/ 2147483646 w 358"/>
                <a:gd name="T17" fmla="*/ 2147483646 h 382"/>
                <a:gd name="T18" fmla="*/ 2147483646 w 358"/>
                <a:gd name="T19" fmla="*/ 2147483646 h 382"/>
                <a:gd name="T20" fmla="*/ 2147483646 w 358"/>
                <a:gd name="T21" fmla="*/ 2147483646 h 382"/>
                <a:gd name="T22" fmla="*/ 2147483646 w 358"/>
                <a:gd name="T23" fmla="*/ 2147483646 h 382"/>
                <a:gd name="T24" fmla="*/ 2147483646 w 358"/>
                <a:gd name="T25" fmla="*/ 2147483646 h 382"/>
                <a:gd name="T26" fmla="*/ 2147483646 w 358"/>
                <a:gd name="T27" fmla="*/ 2147483646 h 382"/>
                <a:gd name="T28" fmla="*/ 2147483646 w 358"/>
                <a:gd name="T29" fmla="*/ 2147483646 h 382"/>
                <a:gd name="T30" fmla="*/ 2147483646 w 358"/>
                <a:gd name="T31" fmla="*/ 2147483646 h 382"/>
                <a:gd name="T32" fmla="*/ 2147483646 w 358"/>
                <a:gd name="T33" fmla="*/ 2147483646 h 382"/>
                <a:gd name="T34" fmla="*/ 2147483646 w 358"/>
                <a:gd name="T35" fmla="*/ 2147483646 h 382"/>
                <a:gd name="T36" fmla="*/ 2147483646 w 358"/>
                <a:gd name="T37" fmla="*/ 2147483646 h 382"/>
                <a:gd name="T38" fmla="*/ 2147483646 w 358"/>
                <a:gd name="T39" fmla="*/ 2147483646 h 382"/>
                <a:gd name="T40" fmla="*/ 2147483646 w 358"/>
                <a:gd name="T41" fmla="*/ 2147483646 h 382"/>
                <a:gd name="T42" fmla="*/ 2147483646 w 358"/>
                <a:gd name="T43" fmla="*/ 2147483646 h 382"/>
                <a:gd name="T44" fmla="*/ 2147483646 w 358"/>
                <a:gd name="T45" fmla="*/ 2147483646 h 382"/>
                <a:gd name="T46" fmla="*/ 2147483646 w 358"/>
                <a:gd name="T47" fmla="*/ 2147483646 h 382"/>
                <a:gd name="T48" fmla="*/ 2147483646 w 358"/>
                <a:gd name="T49" fmla="*/ 2147483646 h 382"/>
                <a:gd name="T50" fmla="*/ 2147483646 w 358"/>
                <a:gd name="T51" fmla="*/ 2147483646 h 382"/>
                <a:gd name="T52" fmla="*/ 2147483646 w 358"/>
                <a:gd name="T53" fmla="*/ 2147483646 h 382"/>
                <a:gd name="T54" fmla="*/ 2147483646 w 358"/>
                <a:gd name="T55" fmla="*/ 2147483646 h 382"/>
                <a:gd name="T56" fmla="*/ 2147483646 w 358"/>
                <a:gd name="T57" fmla="*/ 2147483646 h 382"/>
                <a:gd name="T58" fmla="*/ 2147483646 w 358"/>
                <a:gd name="T59" fmla="*/ 2147483646 h 382"/>
                <a:gd name="T60" fmla="*/ 2147483646 w 358"/>
                <a:gd name="T61" fmla="*/ 2147483646 h 382"/>
                <a:gd name="T62" fmla="*/ 2147483646 w 358"/>
                <a:gd name="T63" fmla="*/ 2147483646 h 382"/>
                <a:gd name="T64" fmla="*/ 2147483646 w 358"/>
                <a:gd name="T65" fmla="*/ 2147483646 h 382"/>
                <a:gd name="T66" fmla="*/ 2147483646 w 358"/>
                <a:gd name="T67" fmla="*/ 2147483646 h 3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8"/>
                <a:gd name="T103" fmla="*/ 0 h 382"/>
                <a:gd name="T104" fmla="*/ 358 w 358"/>
                <a:gd name="T105" fmla="*/ 382 h 3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2" name="组合 1">
            <a:extLst>
              <a:ext uri="{FF2B5EF4-FFF2-40B4-BE49-F238E27FC236}">
                <a16:creationId xmlns:a16="http://schemas.microsoft.com/office/drawing/2014/main" id="{ACE1BC33-A32A-4A1A-8654-AEBA951235EF}"/>
              </a:ext>
            </a:extLst>
          </p:cNvPr>
          <p:cNvGrpSpPr/>
          <p:nvPr/>
        </p:nvGrpSpPr>
        <p:grpSpPr>
          <a:xfrm>
            <a:off x="5733042" y="5630242"/>
            <a:ext cx="476686" cy="482287"/>
            <a:chOff x="5733044" y="5522430"/>
            <a:chExt cx="476686" cy="482287"/>
          </a:xfrm>
        </p:grpSpPr>
        <p:sp>
          <p:nvSpPr>
            <p:cNvPr id="120" name="椭圆 17">
              <a:extLst>
                <a:ext uri="{FF2B5EF4-FFF2-40B4-BE49-F238E27FC236}">
                  <a16:creationId xmlns:a16="http://schemas.microsoft.com/office/drawing/2014/main" id="{59B7E864-1CE9-43FF-B179-9AB52A39F20C}"/>
                </a:ext>
              </a:extLst>
            </p:cNvPr>
            <p:cNvSpPr>
              <a:spLocks noChangeArrowheads="1"/>
            </p:cNvSpPr>
            <p:nvPr/>
          </p:nvSpPr>
          <p:spPr bwMode="auto">
            <a:xfrm>
              <a:off x="5733044" y="5522430"/>
              <a:ext cx="476686" cy="482287"/>
            </a:xfrm>
            <a:prstGeom prst="ellipse">
              <a:avLst/>
            </a:prstGeom>
            <a:solidFill>
              <a:srgbClr val="004D73"/>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p>
              <a:pPr algn="ctr">
                <a:spcBef>
                  <a:spcPct val="0"/>
                </a:spcBef>
                <a:buFont typeface="Arial" panose="020B0604020202020204" pitchFamily="34" charset="0"/>
                <a:buNone/>
              </a:pPr>
              <a:endParaRPr lang="zh-CN" altLang="zh-CN" sz="2400">
                <a:solidFill>
                  <a:srgbClr val="FFFFFF"/>
                </a:solidFill>
                <a:latin typeface="Aparajita" panose="020B0604020202020204" pitchFamily="34" charset="0"/>
                <a:ea typeface="宋体" panose="02010600030101010101" pitchFamily="2" charset="-122"/>
                <a:sym typeface="Aparajita" panose="020B0604020202020204" pitchFamily="34" charset="0"/>
              </a:endParaRPr>
            </a:p>
          </p:txBody>
        </p:sp>
        <p:grpSp>
          <p:nvGrpSpPr>
            <p:cNvPr id="122" name="Group 44">
              <a:extLst>
                <a:ext uri="{FF2B5EF4-FFF2-40B4-BE49-F238E27FC236}">
                  <a16:creationId xmlns:a16="http://schemas.microsoft.com/office/drawing/2014/main" id="{929566AA-4FAE-4650-869A-80D60D808132}"/>
                </a:ext>
              </a:extLst>
            </p:cNvPr>
            <p:cNvGrpSpPr>
              <a:grpSpLocks/>
            </p:cNvGrpSpPr>
            <p:nvPr/>
          </p:nvGrpSpPr>
          <p:grpSpPr bwMode="auto">
            <a:xfrm>
              <a:off x="5790630" y="5607735"/>
              <a:ext cx="371165" cy="347848"/>
              <a:chOff x="0" y="0"/>
              <a:chExt cx="1439863" cy="1349376"/>
            </a:xfrm>
          </p:grpSpPr>
          <p:sp>
            <p:nvSpPr>
              <p:cNvPr id="123" name="Freeform 28">
                <a:extLst>
                  <a:ext uri="{FF2B5EF4-FFF2-40B4-BE49-F238E27FC236}">
                    <a16:creationId xmlns:a16="http://schemas.microsoft.com/office/drawing/2014/main" id="{9CDF7168-51B5-44BC-AAE0-4EE2786AA559}"/>
                  </a:ext>
                </a:extLst>
              </p:cNvPr>
              <p:cNvSpPr>
                <a:spLocks noEditPoints="1" noChangeArrowheads="1"/>
              </p:cNvSpPr>
              <p:nvPr/>
            </p:nvSpPr>
            <p:spPr bwMode="auto">
              <a:xfrm>
                <a:off x="0" y="65088"/>
                <a:ext cx="1439863" cy="1284288"/>
              </a:xfrm>
              <a:custGeom>
                <a:avLst/>
                <a:gdLst>
                  <a:gd name="T0" fmla="*/ 2147483646 w 381"/>
                  <a:gd name="T1" fmla="*/ 2147483646 h 340"/>
                  <a:gd name="T2" fmla="*/ 2147483646 w 381"/>
                  <a:gd name="T3" fmla="*/ 2147483646 h 340"/>
                  <a:gd name="T4" fmla="*/ 2147483646 w 381"/>
                  <a:gd name="T5" fmla="*/ 2147483646 h 340"/>
                  <a:gd name="T6" fmla="*/ 2147483646 w 381"/>
                  <a:gd name="T7" fmla="*/ 2147483646 h 340"/>
                  <a:gd name="T8" fmla="*/ 2147483646 w 381"/>
                  <a:gd name="T9" fmla="*/ 2147483646 h 340"/>
                  <a:gd name="T10" fmla="*/ 2147483646 w 381"/>
                  <a:gd name="T11" fmla="*/ 2147483646 h 340"/>
                  <a:gd name="T12" fmla="*/ 2147483646 w 381"/>
                  <a:gd name="T13" fmla="*/ 2147483646 h 340"/>
                  <a:gd name="T14" fmla="*/ 2147483646 w 381"/>
                  <a:gd name="T15" fmla="*/ 2147483646 h 340"/>
                  <a:gd name="T16" fmla="*/ 2147483646 w 381"/>
                  <a:gd name="T17" fmla="*/ 2147483646 h 340"/>
                  <a:gd name="T18" fmla="*/ 2147483646 w 381"/>
                  <a:gd name="T19" fmla="*/ 2147483646 h 340"/>
                  <a:gd name="T20" fmla="*/ 2147483646 w 381"/>
                  <a:gd name="T21" fmla="*/ 2147483646 h 340"/>
                  <a:gd name="T22" fmla="*/ 2147483646 w 381"/>
                  <a:gd name="T23" fmla="*/ 2147483646 h 340"/>
                  <a:gd name="T24" fmla="*/ 2147483646 w 381"/>
                  <a:gd name="T25" fmla="*/ 2147483646 h 340"/>
                  <a:gd name="T26" fmla="*/ 2147483646 w 381"/>
                  <a:gd name="T27" fmla="*/ 2147483646 h 340"/>
                  <a:gd name="T28" fmla="*/ 2147483646 w 381"/>
                  <a:gd name="T29" fmla="*/ 2147483646 h 340"/>
                  <a:gd name="T30" fmla="*/ 2147483646 w 381"/>
                  <a:gd name="T31" fmla="*/ 2147483646 h 340"/>
                  <a:gd name="T32" fmla="*/ 2147483646 w 381"/>
                  <a:gd name="T33" fmla="*/ 2147483646 h 340"/>
                  <a:gd name="T34" fmla="*/ 2147483646 w 381"/>
                  <a:gd name="T35" fmla="*/ 2147483646 h 340"/>
                  <a:gd name="T36" fmla="*/ 2147483646 w 381"/>
                  <a:gd name="T37" fmla="*/ 2147483646 h 340"/>
                  <a:gd name="T38" fmla="*/ 2147483646 w 381"/>
                  <a:gd name="T39" fmla="*/ 2147483646 h 340"/>
                  <a:gd name="T40" fmla="*/ 2147483646 w 381"/>
                  <a:gd name="T41" fmla="*/ 2147483646 h 340"/>
                  <a:gd name="T42" fmla="*/ 2147483646 w 381"/>
                  <a:gd name="T43" fmla="*/ 2147483646 h 340"/>
                  <a:gd name="T44" fmla="*/ 2147483646 w 381"/>
                  <a:gd name="T45" fmla="*/ 2147483646 h 340"/>
                  <a:gd name="T46" fmla="*/ 2147483646 w 381"/>
                  <a:gd name="T47" fmla="*/ 2147483646 h 340"/>
                  <a:gd name="T48" fmla="*/ 2147483646 w 381"/>
                  <a:gd name="T49" fmla="*/ 2147483646 h 340"/>
                  <a:gd name="T50" fmla="*/ 2147483646 w 381"/>
                  <a:gd name="T51" fmla="*/ 2147483646 h 340"/>
                  <a:gd name="T52" fmla="*/ 2147483646 w 381"/>
                  <a:gd name="T53" fmla="*/ 2147483646 h 340"/>
                  <a:gd name="T54" fmla="*/ 2147483646 w 381"/>
                  <a:gd name="T55" fmla="*/ 2147483646 h 340"/>
                  <a:gd name="T56" fmla="*/ 2147483646 w 381"/>
                  <a:gd name="T57" fmla="*/ 2147483646 h 340"/>
                  <a:gd name="T58" fmla="*/ 2147483646 w 381"/>
                  <a:gd name="T59" fmla="*/ 2147483646 h 340"/>
                  <a:gd name="T60" fmla="*/ 2147483646 w 381"/>
                  <a:gd name="T61" fmla="*/ 2147483646 h 340"/>
                  <a:gd name="T62" fmla="*/ 2147483646 w 381"/>
                  <a:gd name="T63" fmla="*/ 2147483646 h 340"/>
                  <a:gd name="T64" fmla="*/ 2147483646 w 381"/>
                  <a:gd name="T65" fmla="*/ 2147483646 h 340"/>
                  <a:gd name="T66" fmla="*/ 2147483646 w 381"/>
                  <a:gd name="T67" fmla="*/ 2147483646 h 340"/>
                  <a:gd name="T68" fmla="*/ 2147483646 w 381"/>
                  <a:gd name="T69" fmla="*/ 2147483646 h 340"/>
                  <a:gd name="T70" fmla="*/ 2147483646 w 381"/>
                  <a:gd name="T71" fmla="*/ 2147483646 h 340"/>
                  <a:gd name="T72" fmla="*/ 2147483646 w 381"/>
                  <a:gd name="T73" fmla="*/ 2147483646 h 340"/>
                  <a:gd name="T74" fmla="*/ 2147483646 w 381"/>
                  <a:gd name="T75" fmla="*/ 2147483646 h 340"/>
                  <a:gd name="T76" fmla="*/ 2147483646 w 381"/>
                  <a:gd name="T77" fmla="*/ 2147483646 h 340"/>
                  <a:gd name="T78" fmla="*/ 2147483646 w 381"/>
                  <a:gd name="T79" fmla="*/ 2147483646 h 340"/>
                  <a:gd name="T80" fmla="*/ 2147483646 w 381"/>
                  <a:gd name="T81" fmla="*/ 2147483646 h 340"/>
                  <a:gd name="T82" fmla="*/ 2147483646 w 381"/>
                  <a:gd name="T83" fmla="*/ 2147483646 h 3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1"/>
                  <a:gd name="T127" fmla="*/ 0 h 340"/>
                  <a:gd name="T128" fmla="*/ 381 w 381"/>
                  <a:gd name="T129" fmla="*/ 340 h 3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1" h="340">
                    <a:moveTo>
                      <a:pt x="379" y="102"/>
                    </a:moveTo>
                    <a:cubicBezTo>
                      <a:pt x="376" y="92"/>
                      <a:pt x="371" y="86"/>
                      <a:pt x="364" y="85"/>
                    </a:cubicBezTo>
                    <a:cubicBezTo>
                      <a:pt x="358" y="83"/>
                      <a:pt x="351" y="86"/>
                      <a:pt x="346" y="92"/>
                    </a:cubicBezTo>
                    <a:cubicBezTo>
                      <a:pt x="261" y="75"/>
                      <a:pt x="261" y="75"/>
                      <a:pt x="261" y="75"/>
                    </a:cubicBezTo>
                    <a:cubicBezTo>
                      <a:pt x="255" y="70"/>
                      <a:pt x="247" y="67"/>
                      <a:pt x="239" y="66"/>
                    </a:cubicBezTo>
                    <a:cubicBezTo>
                      <a:pt x="238" y="62"/>
                      <a:pt x="236" y="59"/>
                      <a:pt x="234" y="56"/>
                    </a:cubicBezTo>
                    <a:cubicBezTo>
                      <a:pt x="67" y="22"/>
                      <a:pt x="67" y="22"/>
                      <a:pt x="67" y="22"/>
                    </a:cubicBezTo>
                    <a:cubicBezTo>
                      <a:pt x="63" y="11"/>
                      <a:pt x="56" y="4"/>
                      <a:pt x="47" y="2"/>
                    </a:cubicBezTo>
                    <a:cubicBezTo>
                      <a:pt x="37" y="0"/>
                      <a:pt x="27" y="6"/>
                      <a:pt x="19" y="16"/>
                    </a:cubicBezTo>
                    <a:cubicBezTo>
                      <a:pt x="12" y="25"/>
                      <a:pt x="6" y="38"/>
                      <a:pt x="3" y="53"/>
                    </a:cubicBezTo>
                    <a:cubicBezTo>
                      <a:pt x="0" y="68"/>
                      <a:pt x="1" y="82"/>
                      <a:pt x="4" y="93"/>
                    </a:cubicBezTo>
                    <a:cubicBezTo>
                      <a:pt x="7" y="106"/>
                      <a:pt x="14" y="115"/>
                      <a:pt x="24" y="117"/>
                    </a:cubicBezTo>
                    <a:cubicBezTo>
                      <a:pt x="32" y="118"/>
                      <a:pt x="39" y="116"/>
                      <a:pt x="46" y="110"/>
                    </a:cubicBezTo>
                    <a:cubicBezTo>
                      <a:pt x="105" y="122"/>
                      <a:pt x="105" y="122"/>
                      <a:pt x="105" y="122"/>
                    </a:cubicBezTo>
                    <a:cubicBezTo>
                      <a:pt x="106" y="128"/>
                      <a:pt x="109" y="133"/>
                      <a:pt x="113" y="138"/>
                    </a:cubicBezTo>
                    <a:cubicBezTo>
                      <a:pt x="118" y="144"/>
                      <a:pt x="124" y="149"/>
                      <a:pt x="132" y="150"/>
                    </a:cubicBezTo>
                    <a:cubicBezTo>
                      <a:pt x="132" y="173"/>
                      <a:pt x="132" y="173"/>
                      <a:pt x="132" y="173"/>
                    </a:cubicBezTo>
                    <a:cubicBezTo>
                      <a:pt x="120" y="173"/>
                      <a:pt x="120" y="173"/>
                      <a:pt x="120" y="173"/>
                    </a:cubicBezTo>
                    <a:cubicBezTo>
                      <a:pt x="120" y="200"/>
                      <a:pt x="120" y="200"/>
                      <a:pt x="120" y="200"/>
                    </a:cubicBezTo>
                    <a:cubicBezTo>
                      <a:pt x="132" y="200"/>
                      <a:pt x="132" y="200"/>
                      <a:pt x="132" y="200"/>
                    </a:cubicBezTo>
                    <a:cubicBezTo>
                      <a:pt x="132" y="215"/>
                      <a:pt x="132" y="215"/>
                      <a:pt x="132" y="215"/>
                    </a:cubicBezTo>
                    <a:cubicBezTo>
                      <a:pt x="102" y="340"/>
                      <a:pt x="102" y="340"/>
                      <a:pt x="102" y="340"/>
                    </a:cubicBezTo>
                    <a:cubicBezTo>
                      <a:pt x="124" y="340"/>
                      <a:pt x="124" y="340"/>
                      <a:pt x="124" y="340"/>
                    </a:cubicBezTo>
                    <a:cubicBezTo>
                      <a:pt x="151" y="225"/>
                      <a:pt x="151" y="225"/>
                      <a:pt x="151" y="225"/>
                    </a:cubicBezTo>
                    <a:cubicBezTo>
                      <a:pt x="161" y="225"/>
                      <a:pt x="161" y="225"/>
                      <a:pt x="161" y="225"/>
                    </a:cubicBezTo>
                    <a:cubicBezTo>
                      <a:pt x="161" y="340"/>
                      <a:pt x="161" y="340"/>
                      <a:pt x="161" y="340"/>
                    </a:cubicBezTo>
                    <a:cubicBezTo>
                      <a:pt x="189" y="340"/>
                      <a:pt x="189" y="340"/>
                      <a:pt x="189" y="340"/>
                    </a:cubicBezTo>
                    <a:cubicBezTo>
                      <a:pt x="189" y="225"/>
                      <a:pt x="189" y="225"/>
                      <a:pt x="189" y="225"/>
                    </a:cubicBezTo>
                    <a:cubicBezTo>
                      <a:pt x="198" y="225"/>
                      <a:pt x="198" y="225"/>
                      <a:pt x="198" y="225"/>
                    </a:cubicBezTo>
                    <a:cubicBezTo>
                      <a:pt x="226" y="340"/>
                      <a:pt x="226" y="340"/>
                      <a:pt x="226" y="340"/>
                    </a:cubicBezTo>
                    <a:cubicBezTo>
                      <a:pt x="247" y="340"/>
                      <a:pt x="247" y="340"/>
                      <a:pt x="247" y="340"/>
                    </a:cubicBezTo>
                    <a:cubicBezTo>
                      <a:pt x="216" y="211"/>
                      <a:pt x="216" y="211"/>
                      <a:pt x="216" y="211"/>
                    </a:cubicBezTo>
                    <a:cubicBezTo>
                      <a:pt x="215" y="212"/>
                      <a:pt x="215" y="212"/>
                      <a:pt x="215" y="212"/>
                    </a:cubicBezTo>
                    <a:cubicBezTo>
                      <a:pt x="215" y="200"/>
                      <a:pt x="215" y="200"/>
                      <a:pt x="215" y="200"/>
                    </a:cubicBezTo>
                    <a:cubicBezTo>
                      <a:pt x="232" y="200"/>
                      <a:pt x="232" y="200"/>
                      <a:pt x="232" y="200"/>
                    </a:cubicBezTo>
                    <a:cubicBezTo>
                      <a:pt x="232" y="186"/>
                      <a:pt x="232" y="186"/>
                      <a:pt x="232" y="186"/>
                    </a:cubicBezTo>
                    <a:cubicBezTo>
                      <a:pt x="232" y="173"/>
                      <a:pt x="232" y="173"/>
                      <a:pt x="232" y="173"/>
                    </a:cubicBezTo>
                    <a:cubicBezTo>
                      <a:pt x="221" y="173"/>
                      <a:pt x="221" y="173"/>
                      <a:pt x="221" y="173"/>
                    </a:cubicBezTo>
                    <a:cubicBezTo>
                      <a:pt x="221" y="147"/>
                      <a:pt x="221" y="147"/>
                      <a:pt x="221" y="147"/>
                    </a:cubicBezTo>
                    <a:cubicBezTo>
                      <a:pt x="226" y="150"/>
                      <a:pt x="232" y="152"/>
                      <a:pt x="238" y="152"/>
                    </a:cubicBezTo>
                    <a:cubicBezTo>
                      <a:pt x="248" y="152"/>
                      <a:pt x="257" y="147"/>
                      <a:pt x="263" y="140"/>
                    </a:cubicBezTo>
                    <a:cubicBezTo>
                      <a:pt x="334" y="154"/>
                      <a:pt x="334" y="154"/>
                      <a:pt x="334" y="154"/>
                    </a:cubicBezTo>
                    <a:cubicBezTo>
                      <a:pt x="337" y="161"/>
                      <a:pt x="341" y="166"/>
                      <a:pt x="347" y="167"/>
                    </a:cubicBezTo>
                    <a:cubicBezTo>
                      <a:pt x="355" y="168"/>
                      <a:pt x="362" y="164"/>
                      <a:pt x="368" y="157"/>
                    </a:cubicBezTo>
                    <a:cubicBezTo>
                      <a:pt x="373" y="150"/>
                      <a:pt x="377" y="141"/>
                      <a:pt x="379" y="130"/>
                    </a:cubicBezTo>
                    <a:cubicBezTo>
                      <a:pt x="381" y="120"/>
                      <a:pt x="381" y="110"/>
                      <a:pt x="379" y="102"/>
                    </a:cubicBezTo>
                    <a:close/>
                    <a:moveTo>
                      <a:pt x="51" y="62"/>
                    </a:moveTo>
                    <a:cubicBezTo>
                      <a:pt x="49" y="75"/>
                      <a:pt x="44" y="85"/>
                      <a:pt x="39" y="92"/>
                    </a:cubicBezTo>
                    <a:cubicBezTo>
                      <a:pt x="35" y="98"/>
                      <a:pt x="31" y="101"/>
                      <a:pt x="28" y="100"/>
                    </a:cubicBezTo>
                    <a:cubicBezTo>
                      <a:pt x="25" y="99"/>
                      <a:pt x="22" y="95"/>
                      <a:pt x="20" y="89"/>
                    </a:cubicBezTo>
                    <a:cubicBezTo>
                      <a:pt x="18" y="80"/>
                      <a:pt x="18" y="69"/>
                      <a:pt x="20" y="56"/>
                    </a:cubicBezTo>
                    <a:cubicBezTo>
                      <a:pt x="23" y="44"/>
                      <a:pt x="27" y="34"/>
                      <a:pt x="33" y="27"/>
                    </a:cubicBezTo>
                    <a:cubicBezTo>
                      <a:pt x="37" y="21"/>
                      <a:pt x="41" y="18"/>
                      <a:pt x="44" y="19"/>
                    </a:cubicBezTo>
                    <a:cubicBezTo>
                      <a:pt x="47" y="20"/>
                      <a:pt x="49" y="24"/>
                      <a:pt x="51" y="30"/>
                    </a:cubicBezTo>
                    <a:cubicBezTo>
                      <a:pt x="53" y="39"/>
                      <a:pt x="53" y="50"/>
                      <a:pt x="51" y="62"/>
                    </a:cubicBezTo>
                    <a:close/>
                    <a:moveTo>
                      <a:pt x="211" y="80"/>
                    </a:moveTo>
                    <a:cubicBezTo>
                      <a:pt x="211" y="80"/>
                      <a:pt x="211" y="80"/>
                      <a:pt x="211" y="81"/>
                    </a:cubicBezTo>
                    <a:cubicBezTo>
                      <a:pt x="70" y="53"/>
                      <a:pt x="70" y="53"/>
                      <a:pt x="70" y="53"/>
                    </a:cubicBezTo>
                    <a:cubicBezTo>
                      <a:pt x="70" y="47"/>
                      <a:pt x="70" y="42"/>
                      <a:pt x="70" y="37"/>
                    </a:cubicBezTo>
                    <a:cubicBezTo>
                      <a:pt x="222" y="67"/>
                      <a:pt x="222" y="67"/>
                      <a:pt x="222" y="67"/>
                    </a:cubicBezTo>
                    <a:cubicBezTo>
                      <a:pt x="223" y="68"/>
                      <a:pt x="223" y="69"/>
                      <a:pt x="223" y="70"/>
                    </a:cubicBezTo>
                    <a:cubicBezTo>
                      <a:pt x="219" y="72"/>
                      <a:pt x="215" y="75"/>
                      <a:pt x="211" y="80"/>
                    </a:cubicBezTo>
                    <a:close/>
                    <a:moveTo>
                      <a:pt x="247" y="124"/>
                    </a:moveTo>
                    <a:cubicBezTo>
                      <a:pt x="244" y="127"/>
                      <a:pt x="241" y="129"/>
                      <a:pt x="238" y="129"/>
                    </a:cubicBezTo>
                    <a:cubicBezTo>
                      <a:pt x="235" y="129"/>
                      <a:pt x="232" y="127"/>
                      <a:pt x="229" y="124"/>
                    </a:cubicBezTo>
                    <a:cubicBezTo>
                      <a:pt x="226" y="120"/>
                      <a:pt x="224" y="115"/>
                      <a:pt x="224" y="109"/>
                    </a:cubicBezTo>
                    <a:cubicBezTo>
                      <a:pt x="224" y="103"/>
                      <a:pt x="226" y="98"/>
                      <a:pt x="229" y="94"/>
                    </a:cubicBezTo>
                    <a:cubicBezTo>
                      <a:pt x="232" y="91"/>
                      <a:pt x="235" y="89"/>
                      <a:pt x="238" y="89"/>
                    </a:cubicBezTo>
                    <a:cubicBezTo>
                      <a:pt x="241" y="89"/>
                      <a:pt x="244" y="91"/>
                      <a:pt x="247" y="94"/>
                    </a:cubicBezTo>
                    <a:cubicBezTo>
                      <a:pt x="250" y="98"/>
                      <a:pt x="252" y="103"/>
                      <a:pt x="252" y="109"/>
                    </a:cubicBezTo>
                    <a:cubicBezTo>
                      <a:pt x="252" y="115"/>
                      <a:pt x="250" y="120"/>
                      <a:pt x="247" y="124"/>
                    </a:cubicBezTo>
                    <a:close/>
                    <a:moveTo>
                      <a:pt x="346" y="113"/>
                    </a:moveTo>
                    <a:cubicBezTo>
                      <a:pt x="274" y="99"/>
                      <a:pt x="274" y="99"/>
                      <a:pt x="274" y="99"/>
                    </a:cubicBezTo>
                    <a:cubicBezTo>
                      <a:pt x="273" y="94"/>
                      <a:pt x="271" y="90"/>
                      <a:pt x="269" y="87"/>
                    </a:cubicBezTo>
                    <a:cubicBezTo>
                      <a:pt x="344" y="101"/>
                      <a:pt x="344" y="101"/>
                      <a:pt x="344" y="101"/>
                    </a:cubicBezTo>
                    <a:cubicBezTo>
                      <a:pt x="345" y="105"/>
                      <a:pt x="346" y="109"/>
                      <a:pt x="346" y="113"/>
                    </a:cubicBezTo>
                    <a:close/>
                    <a:moveTo>
                      <a:pt x="367" y="128"/>
                    </a:moveTo>
                    <a:cubicBezTo>
                      <a:pt x="365" y="137"/>
                      <a:pt x="362" y="144"/>
                      <a:pt x="358" y="149"/>
                    </a:cubicBezTo>
                    <a:cubicBezTo>
                      <a:pt x="355" y="153"/>
                      <a:pt x="352" y="155"/>
                      <a:pt x="350" y="155"/>
                    </a:cubicBezTo>
                    <a:cubicBezTo>
                      <a:pt x="348" y="155"/>
                      <a:pt x="347" y="153"/>
                      <a:pt x="346" y="150"/>
                    </a:cubicBezTo>
                    <a:cubicBezTo>
                      <a:pt x="357" y="139"/>
                      <a:pt x="361" y="116"/>
                      <a:pt x="355" y="99"/>
                    </a:cubicBezTo>
                    <a:cubicBezTo>
                      <a:pt x="356" y="100"/>
                      <a:pt x="356" y="100"/>
                      <a:pt x="356" y="100"/>
                    </a:cubicBezTo>
                    <a:cubicBezTo>
                      <a:pt x="358" y="97"/>
                      <a:pt x="360" y="96"/>
                      <a:pt x="361" y="97"/>
                    </a:cubicBezTo>
                    <a:cubicBezTo>
                      <a:pt x="364" y="97"/>
                      <a:pt x="365" y="100"/>
                      <a:pt x="367" y="105"/>
                    </a:cubicBezTo>
                    <a:cubicBezTo>
                      <a:pt x="368" y="111"/>
                      <a:pt x="368" y="119"/>
                      <a:pt x="367" y="128"/>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24" name="Freeform 29">
                <a:extLst>
                  <a:ext uri="{FF2B5EF4-FFF2-40B4-BE49-F238E27FC236}">
                    <a16:creationId xmlns:a16="http://schemas.microsoft.com/office/drawing/2014/main" id="{9DDC4285-435D-4BA3-A3A6-9B1FA10ED0CB}"/>
                  </a:ext>
                </a:extLst>
              </p:cNvPr>
              <p:cNvSpPr>
                <a:spLocks noChangeArrowheads="1"/>
              </p:cNvSpPr>
              <p:nvPr/>
            </p:nvSpPr>
            <p:spPr bwMode="auto">
              <a:xfrm>
                <a:off x="1042987" y="820738"/>
                <a:ext cx="158750" cy="158750"/>
              </a:xfrm>
              <a:custGeom>
                <a:avLst/>
                <a:gdLst>
                  <a:gd name="T0" fmla="*/ 2147483646 w 100"/>
                  <a:gd name="T1" fmla="*/ 0 h 100"/>
                  <a:gd name="T2" fmla="*/ 2147483646 w 100"/>
                  <a:gd name="T3" fmla="*/ 2147483646 h 100"/>
                  <a:gd name="T4" fmla="*/ 2147483646 w 100"/>
                  <a:gd name="T5" fmla="*/ 2147483646 h 100"/>
                  <a:gd name="T6" fmla="*/ 2147483646 w 100"/>
                  <a:gd name="T7" fmla="*/ 2147483646 h 100"/>
                  <a:gd name="T8" fmla="*/ 0 w 100"/>
                  <a:gd name="T9" fmla="*/ 2147483646 h 100"/>
                  <a:gd name="T10" fmla="*/ 2147483646 w 100"/>
                  <a:gd name="T11" fmla="*/ 2147483646 h 100"/>
                  <a:gd name="T12" fmla="*/ 2147483646 w 100"/>
                  <a:gd name="T13" fmla="*/ 2147483646 h 100"/>
                  <a:gd name="T14" fmla="*/ 2147483646 w 100"/>
                  <a:gd name="T15" fmla="*/ 2147483646 h 100"/>
                  <a:gd name="T16" fmla="*/ 2147483646 w 100"/>
                  <a:gd name="T17" fmla="*/ 2147483646 h 100"/>
                  <a:gd name="T18" fmla="*/ 2147483646 w 100"/>
                  <a:gd name="T19" fmla="*/ 2147483646 h 100"/>
                  <a:gd name="T20" fmla="*/ 2147483646 w 100"/>
                  <a:gd name="T21" fmla="*/ 0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100"/>
                  <a:gd name="T35" fmla="*/ 100 w 100"/>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100">
                    <a:moveTo>
                      <a:pt x="74" y="0"/>
                    </a:moveTo>
                    <a:lnTo>
                      <a:pt x="46" y="17"/>
                    </a:lnTo>
                    <a:lnTo>
                      <a:pt x="12" y="7"/>
                    </a:lnTo>
                    <a:lnTo>
                      <a:pt x="17" y="43"/>
                    </a:lnTo>
                    <a:lnTo>
                      <a:pt x="0" y="69"/>
                    </a:lnTo>
                    <a:lnTo>
                      <a:pt x="34" y="76"/>
                    </a:lnTo>
                    <a:lnTo>
                      <a:pt x="55" y="100"/>
                    </a:lnTo>
                    <a:lnTo>
                      <a:pt x="72" y="69"/>
                    </a:lnTo>
                    <a:lnTo>
                      <a:pt x="100" y="57"/>
                    </a:lnTo>
                    <a:lnTo>
                      <a:pt x="77" y="33"/>
                    </a:lnTo>
                    <a:lnTo>
                      <a:pt x="74"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25" name="Freeform 30">
                <a:extLst>
                  <a:ext uri="{FF2B5EF4-FFF2-40B4-BE49-F238E27FC236}">
                    <a16:creationId xmlns:a16="http://schemas.microsoft.com/office/drawing/2014/main" id="{9C3674BA-A508-4543-B76E-88B958249104}"/>
                  </a:ext>
                </a:extLst>
              </p:cNvPr>
              <p:cNvSpPr>
                <a:spLocks noEditPoints="1" noChangeArrowheads="1"/>
              </p:cNvSpPr>
              <p:nvPr/>
            </p:nvSpPr>
            <p:spPr bwMode="auto">
              <a:xfrm>
                <a:off x="1028700" y="0"/>
                <a:ext cx="298450" cy="295275"/>
              </a:xfrm>
              <a:custGeom>
                <a:avLst/>
                <a:gdLst>
                  <a:gd name="T0" fmla="*/ 2147483646 w 188"/>
                  <a:gd name="T1" fmla="*/ 2147483646 h 186"/>
                  <a:gd name="T2" fmla="*/ 2147483646 w 188"/>
                  <a:gd name="T3" fmla="*/ 2147483646 h 186"/>
                  <a:gd name="T4" fmla="*/ 2147483646 w 188"/>
                  <a:gd name="T5" fmla="*/ 2147483646 h 186"/>
                  <a:gd name="T6" fmla="*/ 2147483646 w 188"/>
                  <a:gd name="T7" fmla="*/ 2147483646 h 186"/>
                  <a:gd name="T8" fmla="*/ 2147483646 w 188"/>
                  <a:gd name="T9" fmla="*/ 2147483646 h 186"/>
                  <a:gd name="T10" fmla="*/ 2147483646 w 188"/>
                  <a:gd name="T11" fmla="*/ 0 h 186"/>
                  <a:gd name="T12" fmla="*/ 2147483646 w 188"/>
                  <a:gd name="T13" fmla="*/ 2147483646 h 186"/>
                  <a:gd name="T14" fmla="*/ 2147483646 w 188"/>
                  <a:gd name="T15" fmla="*/ 2147483646 h 186"/>
                  <a:gd name="T16" fmla="*/ 2147483646 w 188"/>
                  <a:gd name="T17" fmla="*/ 2147483646 h 186"/>
                  <a:gd name="T18" fmla="*/ 0 w 188"/>
                  <a:gd name="T19" fmla="*/ 2147483646 h 186"/>
                  <a:gd name="T20" fmla="*/ 2147483646 w 188"/>
                  <a:gd name="T21" fmla="*/ 2147483646 h 186"/>
                  <a:gd name="T22" fmla="*/ 2147483646 w 188"/>
                  <a:gd name="T23" fmla="*/ 2147483646 h 186"/>
                  <a:gd name="T24" fmla="*/ 2147483646 w 188"/>
                  <a:gd name="T25" fmla="*/ 2147483646 h 186"/>
                  <a:gd name="T26" fmla="*/ 2147483646 w 188"/>
                  <a:gd name="T27" fmla="*/ 2147483646 h 186"/>
                  <a:gd name="T28" fmla="*/ 2147483646 w 188"/>
                  <a:gd name="T29" fmla="*/ 2147483646 h 186"/>
                  <a:gd name="T30" fmla="*/ 2147483646 w 188"/>
                  <a:gd name="T31" fmla="*/ 2147483646 h 186"/>
                  <a:gd name="T32" fmla="*/ 2147483646 w 188"/>
                  <a:gd name="T33" fmla="*/ 2147483646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8"/>
                  <a:gd name="T52" fmla="*/ 0 h 186"/>
                  <a:gd name="T53" fmla="*/ 188 w 188"/>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8" h="186">
                    <a:moveTo>
                      <a:pt x="62" y="139"/>
                    </a:moveTo>
                    <a:lnTo>
                      <a:pt x="102" y="186"/>
                    </a:lnTo>
                    <a:lnTo>
                      <a:pt x="131" y="129"/>
                    </a:lnTo>
                    <a:lnTo>
                      <a:pt x="188" y="108"/>
                    </a:lnTo>
                    <a:lnTo>
                      <a:pt x="145" y="62"/>
                    </a:lnTo>
                    <a:lnTo>
                      <a:pt x="140" y="0"/>
                    </a:lnTo>
                    <a:lnTo>
                      <a:pt x="83" y="29"/>
                    </a:lnTo>
                    <a:lnTo>
                      <a:pt x="24" y="15"/>
                    </a:lnTo>
                    <a:lnTo>
                      <a:pt x="33" y="77"/>
                    </a:lnTo>
                    <a:lnTo>
                      <a:pt x="0" y="129"/>
                    </a:lnTo>
                    <a:lnTo>
                      <a:pt x="62" y="139"/>
                    </a:lnTo>
                    <a:close/>
                    <a:moveTo>
                      <a:pt x="38" y="31"/>
                    </a:moveTo>
                    <a:lnTo>
                      <a:pt x="47" y="34"/>
                    </a:lnTo>
                    <a:lnTo>
                      <a:pt x="62" y="86"/>
                    </a:lnTo>
                    <a:lnTo>
                      <a:pt x="28" y="117"/>
                    </a:lnTo>
                    <a:lnTo>
                      <a:pt x="47" y="81"/>
                    </a:lnTo>
                    <a:lnTo>
                      <a:pt x="38" y="31"/>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grpSp>
        <p:nvGrpSpPr>
          <p:cNvPr id="150" name="组合 149">
            <a:extLst>
              <a:ext uri="{FF2B5EF4-FFF2-40B4-BE49-F238E27FC236}">
                <a16:creationId xmlns:a16="http://schemas.microsoft.com/office/drawing/2014/main" id="{9CAAEF64-F4D1-46AE-8F77-B684BEB369AC}"/>
              </a:ext>
            </a:extLst>
          </p:cNvPr>
          <p:cNvGrpSpPr/>
          <p:nvPr/>
        </p:nvGrpSpPr>
        <p:grpSpPr>
          <a:xfrm>
            <a:off x="5729268" y="1680611"/>
            <a:ext cx="482275" cy="482287"/>
            <a:chOff x="5733042" y="3757817"/>
            <a:chExt cx="482275" cy="482287"/>
          </a:xfrm>
        </p:grpSpPr>
        <p:sp>
          <p:nvSpPr>
            <p:cNvPr id="151" name="椭圆 15">
              <a:extLst>
                <a:ext uri="{FF2B5EF4-FFF2-40B4-BE49-F238E27FC236}">
                  <a16:creationId xmlns:a16="http://schemas.microsoft.com/office/drawing/2014/main" id="{04A67046-661A-483B-97DE-1D5CAD53D747}"/>
                </a:ext>
              </a:extLst>
            </p:cNvPr>
            <p:cNvSpPr>
              <a:spLocks noChangeArrowheads="1"/>
            </p:cNvSpPr>
            <p:nvPr/>
          </p:nvSpPr>
          <p:spPr bwMode="auto">
            <a:xfrm>
              <a:off x="5733042" y="3757817"/>
              <a:ext cx="482275" cy="482287"/>
            </a:xfrm>
            <a:prstGeom prst="ellipse">
              <a:avLst/>
            </a:prstGeom>
            <a:solidFill>
              <a:srgbClr val="004D73"/>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p>
              <a:pPr algn="ctr">
                <a:spcBef>
                  <a:spcPct val="0"/>
                </a:spcBef>
                <a:buFont typeface="Arial" panose="020B0604020202020204" pitchFamily="34" charset="0"/>
                <a:buNone/>
              </a:pPr>
              <a:endParaRPr lang="zh-CN" altLang="zh-CN" sz="2400">
                <a:solidFill>
                  <a:srgbClr val="FFFFFF"/>
                </a:solidFill>
                <a:latin typeface="Aparajita" panose="020B0604020202020204" pitchFamily="34" charset="0"/>
                <a:ea typeface="宋体" panose="02010600030101010101" pitchFamily="2" charset="-122"/>
                <a:sym typeface="Aparajita" panose="020B0604020202020204" pitchFamily="34" charset="0"/>
              </a:endParaRPr>
            </a:p>
          </p:txBody>
        </p:sp>
        <p:sp>
          <p:nvSpPr>
            <p:cNvPr id="152" name="Freeform 12">
              <a:extLst>
                <a:ext uri="{FF2B5EF4-FFF2-40B4-BE49-F238E27FC236}">
                  <a16:creationId xmlns:a16="http://schemas.microsoft.com/office/drawing/2014/main" id="{C9BC5F44-9839-4FC9-94B9-11065D5E26AB}"/>
                </a:ext>
              </a:extLst>
            </p:cNvPr>
            <p:cNvSpPr>
              <a:spLocks noEditPoints="1" noChangeArrowheads="1"/>
            </p:cNvSpPr>
            <p:nvPr/>
          </p:nvSpPr>
          <p:spPr bwMode="auto">
            <a:xfrm>
              <a:off x="5810068" y="3872667"/>
              <a:ext cx="338159" cy="261960"/>
            </a:xfrm>
            <a:custGeom>
              <a:avLst/>
              <a:gdLst>
                <a:gd name="T0" fmla="*/ 2147483646 w 367"/>
                <a:gd name="T1" fmla="*/ 2147483646 h 282"/>
                <a:gd name="T2" fmla="*/ 2147483646 w 367"/>
                <a:gd name="T3" fmla="*/ 2147483646 h 282"/>
                <a:gd name="T4" fmla="*/ 2147483646 w 367"/>
                <a:gd name="T5" fmla="*/ 2147483646 h 282"/>
                <a:gd name="T6" fmla="*/ 2147483646 w 367"/>
                <a:gd name="T7" fmla="*/ 2147483646 h 282"/>
                <a:gd name="T8" fmla="*/ 2147483646 w 367"/>
                <a:gd name="T9" fmla="*/ 2147483646 h 282"/>
                <a:gd name="T10" fmla="*/ 2147483646 w 367"/>
                <a:gd name="T11" fmla="*/ 2147483646 h 282"/>
                <a:gd name="T12" fmla="*/ 2147483646 w 367"/>
                <a:gd name="T13" fmla="*/ 2147483646 h 282"/>
                <a:gd name="T14" fmla="*/ 2147483646 w 367"/>
                <a:gd name="T15" fmla="*/ 2147483646 h 282"/>
                <a:gd name="T16" fmla="*/ 0 w 367"/>
                <a:gd name="T17" fmla="*/ 0 h 282"/>
                <a:gd name="T18" fmla="*/ 2147483646 w 367"/>
                <a:gd name="T19" fmla="*/ 0 h 282"/>
                <a:gd name="T20" fmla="*/ 2147483646 w 367"/>
                <a:gd name="T21" fmla="*/ 2147483646 h 282"/>
                <a:gd name="T22" fmla="*/ 2147483646 w 367"/>
                <a:gd name="T23" fmla="*/ 2147483646 h 282"/>
                <a:gd name="T24" fmla="*/ 2147483646 w 367"/>
                <a:gd name="T25" fmla="*/ 2147483646 h 282"/>
                <a:gd name="T26" fmla="*/ 2147483646 w 367"/>
                <a:gd name="T27" fmla="*/ 2147483646 h 282"/>
                <a:gd name="T28" fmla="*/ 2147483646 w 367"/>
                <a:gd name="T29" fmla="*/ 2147483646 h 282"/>
                <a:gd name="T30" fmla="*/ 2147483646 w 367"/>
                <a:gd name="T31" fmla="*/ 2147483646 h 282"/>
                <a:gd name="T32" fmla="*/ 2147483646 w 367"/>
                <a:gd name="T33" fmla="*/ 2147483646 h 282"/>
                <a:gd name="T34" fmla="*/ 2147483646 w 367"/>
                <a:gd name="T35" fmla="*/ 2147483646 h 282"/>
                <a:gd name="T36" fmla="*/ 2147483646 w 367"/>
                <a:gd name="T37" fmla="*/ 2147483646 h 282"/>
                <a:gd name="T38" fmla="*/ 0 w 367"/>
                <a:gd name="T39" fmla="*/ 2147483646 h 282"/>
                <a:gd name="T40" fmla="*/ 2147483646 w 367"/>
                <a:gd name="T41" fmla="*/ 2147483646 h 282"/>
                <a:gd name="T42" fmla="*/ 2147483646 w 367"/>
                <a:gd name="T43" fmla="*/ 2147483646 h 282"/>
                <a:gd name="T44" fmla="*/ 2147483646 w 367"/>
                <a:gd name="T45" fmla="*/ 2147483646 h 282"/>
                <a:gd name="T46" fmla="*/ 2147483646 w 367"/>
                <a:gd name="T47" fmla="*/ 2147483646 h 282"/>
                <a:gd name="T48" fmla="*/ 2147483646 w 367"/>
                <a:gd name="T49" fmla="*/ 2147483646 h 282"/>
                <a:gd name="T50" fmla="*/ 2147483646 w 367"/>
                <a:gd name="T51" fmla="*/ 2147483646 h 282"/>
                <a:gd name="T52" fmla="*/ 2147483646 w 367"/>
                <a:gd name="T53" fmla="*/ 2147483646 h 282"/>
                <a:gd name="T54" fmla="*/ 2147483646 w 367"/>
                <a:gd name="T55" fmla="*/ 2147483646 h 282"/>
                <a:gd name="T56" fmla="*/ 2147483646 w 367"/>
                <a:gd name="T57" fmla="*/ 2147483646 h 282"/>
                <a:gd name="T58" fmla="*/ 2147483646 w 367"/>
                <a:gd name="T59" fmla="*/ 2147483646 h 282"/>
                <a:gd name="T60" fmla="*/ 2147483646 w 367"/>
                <a:gd name="T61" fmla="*/ 2147483646 h 282"/>
                <a:gd name="T62" fmla="*/ 2147483646 w 367"/>
                <a:gd name="T63" fmla="*/ 2147483646 h 282"/>
                <a:gd name="T64" fmla="*/ 2147483646 w 367"/>
                <a:gd name="T65" fmla="*/ 2147483646 h 282"/>
                <a:gd name="T66" fmla="*/ 2147483646 w 367"/>
                <a:gd name="T67" fmla="*/ 2147483646 h 2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7"/>
                <a:gd name="T103" fmla="*/ 0 h 282"/>
                <a:gd name="T104" fmla="*/ 367 w 367"/>
                <a:gd name="T105" fmla="*/ 282 h 2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7" h="282">
                  <a:moveTo>
                    <a:pt x="29" y="218"/>
                  </a:moveTo>
                  <a:cubicBezTo>
                    <a:pt x="146" y="218"/>
                    <a:pt x="146" y="218"/>
                    <a:pt x="146" y="218"/>
                  </a:cubicBezTo>
                  <a:cubicBezTo>
                    <a:pt x="232" y="218"/>
                    <a:pt x="232" y="218"/>
                    <a:pt x="232" y="218"/>
                  </a:cubicBezTo>
                  <a:cubicBezTo>
                    <a:pt x="230" y="213"/>
                    <a:pt x="229" y="208"/>
                    <a:pt x="229" y="203"/>
                  </a:cubicBezTo>
                  <a:cubicBezTo>
                    <a:pt x="229" y="190"/>
                    <a:pt x="234" y="179"/>
                    <a:pt x="242" y="171"/>
                  </a:cubicBezTo>
                  <a:cubicBezTo>
                    <a:pt x="250" y="163"/>
                    <a:pt x="262" y="158"/>
                    <a:pt x="274" y="158"/>
                  </a:cubicBezTo>
                  <a:cubicBezTo>
                    <a:pt x="286" y="158"/>
                    <a:pt x="297" y="163"/>
                    <a:pt x="306" y="171"/>
                  </a:cubicBezTo>
                  <a:cubicBezTo>
                    <a:pt x="314" y="179"/>
                    <a:pt x="319" y="190"/>
                    <a:pt x="319" y="203"/>
                  </a:cubicBezTo>
                  <a:cubicBezTo>
                    <a:pt x="319" y="208"/>
                    <a:pt x="318" y="213"/>
                    <a:pt x="316" y="218"/>
                  </a:cubicBezTo>
                  <a:cubicBezTo>
                    <a:pt x="339" y="218"/>
                    <a:pt x="339" y="218"/>
                    <a:pt x="339" y="218"/>
                  </a:cubicBezTo>
                  <a:cubicBezTo>
                    <a:pt x="339" y="78"/>
                    <a:pt x="339" y="78"/>
                    <a:pt x="339" y="78"/>
                  </a:cubicBezTo>
                  <a:cubicBezTo>
                    <a:pt x="289" y="80"/>
                    <a:pt x="289" y="80"/>
                    <a:pt x="289" y="80"/>
                  </a:cubicBezTo>
                  <a:cubicBezTo>
                    <a:pt x="281" y="80"/>
                    <a:pt x="281" y="80"/>
                    <a:pt x="281" y="80"/>
                  </a:cubicBezTo>
                  <a:cubicBezTo>
                    <a:pt x="282" y="72"/>
                    <a:pt x="282" y="72"/>
                    <a:pt x="282" y="72"/>
                  </a:cubicBezTo>
                  <a:cubicBezTo>
                    <a:pt x="286" y="28"/>
                    <a:pt x="286" y="28"/>
                    <a:pt x="286" y="28"/>
                  </a:cubicBezTo>
                  <a:cubicBezTo>
                    <a:pt x="200" y="28"/>
                    <a:pt x="114" y="28"/>
                    <a:pt x="29" y="28"/>
                  </a:cubicBezTo>
                  <a:cubicBezTo>
                    <a:pt x="29" y="218"/>
                    <a:pt x="29" y="218"/>
                    <a:pt x="29" y="218"/>
                  </a:cubicBezTo>
                  <a:close/>
                  <a:moveTo>
                    <a:pt x="0" y="0"/>
                  </a:moveTo>
                  <a:cubicBezTo>
                    <a:pt x="100" y="0"/>
                    <a:pt x="200" y="0"/>
                    <a:pt x="300" y="0"/>
                  </a:cubicBezTo>
                  <a:cubicBezTo>
                    <a:pt x="306" y="0"/>
                    <a:pt x="306" y="0"/>
                    <a:pt x="306" y="0"/>
                  </a:cubicBezTo>
                  <a:cubicBezTo>
                    <a:pt x="310" y="4"/>
                    <a:pt x="310" y="4"/>
                    <a:pt x="310" y="4"/>
                  </a:cubicBezTo>
                  <a:cubicBezTo>
                    <a:pt x="363" y="55"/>
                    <a:pt x="363" y="55"/>
                    <a:pt x="363" y="55"/>
                  </a:cubicBezTo>
                  <a:cubicBezTo>
                    <a:pt x="367" y="59"/>
                    <a:pt x="367" y="59"/>
                    <a:pt x="367" y="59"/>
                  </a:cubicBezTo>
                  <a:cubicBezTo>
                    <a:pt x="367" y="65"/>
                    <a:pt x="367" y="65"/>
                    <a:pt x="367" y="65"/>
                  </a:cubicBezTo>
                  <a:cubicBezTo>
                    <a:pt x="367" y="232"/>
                    <a:pt x="367" y="232"/>
                    <a:pt x="367" y="232"/>
                  </a:cubicBezTo>
                  <a:cubicBezTo>
                    <a:pt x="367" y="246"/>
                    <a:pt x="367" y="246"/>
                    <a:pt x="367" y="246"/>
                  </a:cubicBezTo>
                  <a:cubicBezTo>
                    <a:pt x="353" y="246"/>
                    <a:pt x="353" y="246"/>
                    <a:pt x="353" y="246"/>
                  </a:cubicBezTo>
                  <a:cubicBezTo>
                    <a:pt x="306" y="246"/>
                    <a:pt x="306" y="246"/>
                    <a:pt x="306" y="246"/>
                  </a:cubicBezTo>
                  <a:cubicBezTo>
                    <a:pt x="315" y="272"/>
                    <a:pt x="315" y="272"/>
                    <a:pt x="315" y="272"/>
                  </a:cubicBezTo>
                  <a:cubicBezTo>
                    <a:pt x="299" y="272"/>
                    <a:pt x="299" y="272"/>
                    <a:pt x="299" y="272"/>
                  </a:cubicBezTo>
                  <a:cubicBezTo>
                    <a:pt x="290" y="282"/>
                    <a:pt x="290" y="282"/>
                    <a:pt x="290" y="282"/>
                  </a:cubicBezTo>
                  <a:cubicBezTo>
                    <a:pt x="274" y="247"/>
                    <a:pt x="274" y="247"/>
                    <a:pt x="274" y="247"/>
                  </a:cubicBezTo>
                  <a:cubicBezTo>
                    <a:pt x="274" y="247"/>
                    <a:pt x="274" y="247"/>
                    <a:pt x="274" y="247"/>
                  </a:cubicBezTo>
                  <a:cubicBezTo>
                    <a:pt x="274" y="247"/>
                    <a:pt x="274" y="247"/>
                    <a:pt x="274" y="247"/>
                  </a:cubicBezTo>
                  <a:cubicBezTo>
                    <a:pt x="258" y="282"/>
                    <a:pt x="258" y="282"/>
                    <a:pt x="258" y="282"/>
                  </a:cubicBezTo>
                  <a:cubicBezTo>
                    <a:pt x="249" y="272"/>
                    <a:pt x="249" y="272"/>
                    <a:pt x="249" y="272"/>
                  </a:cubicBezTo>
                  <a:cubicBezTo>
                    <a:pt x="232" y="272"/>
                    <a:pt x="232" y="272"/>
                    <a:pt x="232" y="272"/>
                  </a:cubicBezTo>
                  <a:cubicBezTo>
                    <a:pt x="242" y="246"/>
                    <a:pt x="242" y="246"/>
                    <a:pt x="242" y="246"/>
                  </a:cubicBezTo>
                  <a:cubicBezTo>
                    <a:pt x="146" y="246"/>
                    <a:pt x="146" y="246"/>
                    <a:pt x="146" y="246"/>
                  </a:cubicBezTo>
                  <a:cubicBezTo>
                    <a:pt x="97" y="246"/>
                    <a:pt x="49" y="246"/>
                    <a:pt x="0" y="246"/>
                  </a:cubicBezTo>
                  <a:cubicBezTo>
                    <a:pt x="0" y="0"/>
                    <a:pt x="0" y="0"/>
                    <a:pt x="0" y="0"/>
                  </a:cubicBezTo>
                  <a:close/>
                  <a:moveTo>
                    <a:pt x="332" y="64"/>
                  </a:moveTo>
                  <a:cubicBezTo>
                    <a:pt x="297" y="65"/>
                    <a:pt x="297" y="65"/>
                    <a:pt x="297" y="65"/>
                  </a:cubicBezTo>
                  <a:cubicBezTo>
                    <a:pt x="300" y="33"/>
                    <a:pt x="300" y="33"/>
                    <a:pt x="300" y="33"/>
                  </a:cubicBezTo>
                  <a:cubicBezTo>
                    <a:pt x="332" y="64"/>
                    <a:pt x="332" y="64"/>
                    <a:pt x="332" y="64"/>
                  </a:cubicBezTo>
                  <a:close/>
                  <a:moveTo>
                    <a:pt x="290" y="186"/>
                  </a:moveTo>
                  <a:cubicBezTo>
                    <a:pt x="295" y="190"/>
                    <a:pt x="297" y="196"/>
                    <a:pt x="297" y="203"/>
                  </a:cubicBezTo>
                  <a:cubicBezTo>
                    <a:pt x="297" y="209"/>
                    <a:pt x="295" y="215"/>
                    <a:pt x="290" y="219"/>
                  </a:cubicBezTo>
                  <a:cubicBezTo>
                    <a:pt x="286" y="224"/>
                    <a:pt x="280" y="226"/>
                    <a:pt x="274" y="226"/>
                  </a:cubicBezTo>
                  <a:cubicBezTo>
                    <a:pt x="267" y="226"/>
                    <a:pt x="262" y="224"/>
                    <a:pt x="257" y="219"/>
                  </a:cubicBezTo>
                  <a:cubicBezTo>
                    <a:pt x="253" y="215"/>
                    <a:pt x="251" y="209"/>
                    <a:pt x="251" y="203"/>
                  </a:cubicBezTo>
                  <a:cubicBezTo>
                    <a:pt x="251" y="196"/>
                    <a:pt x="253" y="190"/>
                    <a:pt x="257" y="186"/>
                  </a:cubicBezTo>
                  <a:cubicBezTo>
                    <a:pt x="262" y="182"/>
                    <a:pt x="267" y="179"/>
                    <a:pt x="274" y="179"/>
                  </a:cubicBezTo>
                  <a:cubicBezTo>
                    <a:pt x="280" y="179"/>
                    <a:pt x="286" y="182"/>
                    <a:pt x="290" y="186"/>
                  </a:cubicBezTo>
                  <a:close/>
                  <a:moveTo>
                    <a:pt x="57" y="136"/>
                  </a:moveTo>
                  <a:cubicBezTo>
                    <a:pt x="210" y="136"/>
                    <a:pt x="210" y="136"/>
                    <a:pt x="210" y="136"/>
                  </a:cubicBezTo>
                  <a:cubicBezTo>
                    <a:pt x="210" y="146"/>
                    <a:pt x="210" y="146"/>
                    <a:pt x="210" y="146"/>
                  </a:cubicBezTo>
                  <a:cubicBezTo>
                    <a:pt x="57" y="146"/>
                    <a:pt x="57" y="146"/>
                    <a:pt x="57" y="146"/>
                  </a:cubicBezTo>
                  <a:cubicBezTo>
                    <a:pt x="57" y="136"/>
                    <a:pt x="57" y="136"/>
                    <a:pt x="57" y="136"/>
                  </a:cubicBezTo>
                  <a:close/>
                  <a:moveTo>
                    <a:pt x="57" y="95"/>
                  </a:moveTo>
                  <a:cubicBezTo>
                    <a:pt x="237" y="95"/>
                    <a:pt x="237" y="95"/>
                    <a:pt x="237" y="95"/>
                  </a:cubicBezTo>
                  <a:cubicBezTo>
                    <a:pt x="237" y="106"/>
                    <a:pt x="237" y="106"/>
                    <a:pt x="237" y="106"/>
                  </a:cubicBezTo>
                  <a:cubicBezTo>
                    <a:pt x="57" y="106"/>
                    <a:pt x="57" y="106"/>
                    <a:pt x="57" y="106"/>
                  </a:cubicBezTo>
                  <a:cubicBezTo>
                    <a:pt x="57" y="95"/>
                    <a:pt x="57" y="95"/>
                    <a:pt x="57" y="95"/>
                  </a:cubicBezTo>
                  <a:close/>
                  <a:moveTo>
                    <a:pt x="57" y="54"/>
                  </a:moveTo>
                  <a:cubicBezTo>
                    <a:pt x="237" y="54"/>
                    <a:pt x="237" y="54"/>
                    <a:pt x="237" y="54"/>
                  </a:cubicBezTo>
                  <a:cubicBezTo>
                    <a:pt x="237" y="65"/>
                    <a:pt x="237" y="65"/>
                    <a:pt x="237" y="65"/>
                  </a:cubicBezTo>
                  <a:cubicBezTo>
                    <a:pt x="57" y="65"/>
                    <a:pt x="57" y="65"/>
                    <a:pt x="57" y="65"/>
                  </a:cubicBezTo>
                  <a:lnTo>
                    <a:pt x="57" y="54"/>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162" name="文本框 21">
            <a:extLst>
              <a:ext uri="{FF2B5EF4-FFF2-40B4-BE49-F238E27FC236}">
                <a16:creationId xmlns:a16="http://schemas.microsoft.com/office/drawing/2014/main" id="{9051DA59-4074-4C80-88EB-BD63E50D63CC}"/>
              </a:ext>
            </a:extLst>
          </p:cNvPr>
          <p:cNvSpPr>
            <a:spLocks noChangeArrowheads="1"/>
          </p:cNvSpPr>
          <p:nvPr/>
        </p:nvSpPr>
        <p:spPr bwMode="auto">
          <a:xfrm>
            <a:off x="1261288" y="2308148"/>
            <a:ext cx="4159459"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a:lnSpc>
                <a:spcPct val="150000"/>
              </a:lnSpc>
              <a:spcBef>
                <a:spcPct val="0"/>
              </a:spcBef>
              <a:buNone/>
            </a:pPr>
            <a:r>
              <a:rPr lang="zh-CN" altLang="en-US" sz="1400" dirty="0">
                <a:solidFill>
                  <a:srgbClr val="0C0C0C"/>
                </a:solidFill>
                <a:latin typeface="微软雅黑" panose="020B0503020204020204" pitchFamily="34" charset="-122"/>
                <a:ea typeface="微软雅黑" panose="020B0503020204020204" pitchFamily="34" charset="-122"/>
                <a:sym typeface="Aparajita" panose="020B0604020202020204" pitchFamily="34" charset="0"/>
              </a:rPr>
              <a:t>资源条件能否满足项目需要，原辅材料、燃料供应是否有保障，是否经济合理</a:t>
            </a:r>
            <a:endParaRPr lang="zh-CN" altLang="en-US" sz="1600" dirty="0">
              <a:latin typeface="微软雅黑" panose="020B0503020204020204" pitchFamily="34" charset="-122"/>
              <a:ea typeface="微软雅黑" panose="020B0503020204020204" pitchFamily="34" charset="-122"/>
            </a:endParaRPr>
          </a:p>
        </p:txBody>
      </p:sp>
      <p:sp>
        <p:nvSpPr>
          <p:cNvPr id="163" name="文本框 21">
            <a:extLst>
              <a:ext uri="{FF2B5EF4-FFF2-40B4-BE49-F238E27FC236}">
                <a16:creationId xmlns:a16="http://schemas.microsoft.com/office/drawing/2014/main" id="{84579AF5-CB20-4149-BB8F-D59830F2D100}"/>
              </a:ext>
            </a:extLst>
          </p:cNvPr>
          <p:cNvSpPr>
            <a:spLocks noChangeArrowheads="1"/>
          </p:cNvSpPr>
          <p:nvPr/>
        </p:nvSpPr>
        <p:spPr bwMode="auto">
          <a:xfrm>
            <a:off x="6401150" y="3312412"/>
            <a:ext cx="43304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zh-CN" altLang="en-US" sz="1400" dirty="0">
                <a:solidFill>
                  <a:srgbClr val="0C0C0C"/>
                </a:solidFill>
                <a:latin typeface="微软雅黑" panose="020B0503020204020204" pitchFamily="34" charset="-122"/>
                <a:ea typeface="微软雅黑" panose="020B0503020204020204" pitchFamily="34" charset="-122"/>
                <a:sym typeface="Aparajita" panose="020B0604020202020204" pitchFamily="34" charset="0"/>
              </a:rPr>
              <a:t>配套水、电、气、交通、运输条件能否满足项目需要</a:t>
            </a:r>
            <a:endParaRPr lang="zh-CN" altLang="en-US" sz="1600" dirty="0">
              <a:latin typeface="微软雅黑" panose="020B0503020204020204" pitchFamily="34" charset="-122"/>
              <a:ea typeface="微软雅黑" panose="020B0503020204020204" pitchFamily="34" charset="-122"/>
            </a:endParaRPr>
          </a:p>
        </p:txBody>
      </p:sp>
      <p:sp>
        <p:nvSpPr>
          <p:cNvPr id="164" name="文本框 21">
            <a:extLst>
              <a:ext uri="{FF2B5EF4-FFF2-40B4-BE49-F238E27FC236}">
                <a16:creationId xmlns:a16="http://schemas.microsoft.com/office/drawing/2014/main" id="{92784541-BFBB-4F95-845D-3435F00031BC}"/>
              </a:ext>
            </a:extLst>
          </p:cNvPr>
          <p:cNvSpPr>
            <a:spLocks noChangeArrowheads="1"/>
          </p:cNvSpPr>
          <p:nvPr/>
        </p:nvSpPr>
        <p:spPr bwMode="auto">
          <a:xfrm>
            <a:off x="2861229" y="4104462"/>
            <a:ext cx="25998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a:lnSpc>
                <a:spcPct val="100000"/>
              </a:lnSpc>
              <a:spcBef>
                <a:spcPct val="0"/>
              </a:spcBef>
              <a:buNone/>
            </a:pPr>
            <a:r>
              <a:rPr lang="zh-CN" altLang="en-US" sz="1400" dirty="0">
                <a:solidFill>
                  <a:srgbClr val="0C0C0C"/>
                </a:solidFill>
                <a:latin typeface="微软雅黑" panose="020B0503020204020204" pitchFamily="34" charset="-122"/>
                <a:ea typeface="微软雅黑" panose="020B0503020204020204" pitchFamily="34" charset="-122"/>
                <a:sym typeface="Aparajita" panose="020B0604020202020204" pitchFamily="34" charset="0"/>
              </a:rPr>
              <a:t>相关及配套项目是否同步建设</a:t>
            </a:r>
            <a:endParaRPr lang="zh-CN" altLang="en-US" sz="1600" dirty="0">
              <a:latin typeface="微软雅黑" panose="020B0503020204020204" pitchFamily="34" charset="-122"/>
              <a:ea typeface="微软雅黑" panose="020B0503020204020204" pitchFamily="34" charset="-122"/>
            </a:endParaRPr>
          </a:p>
        </p:txBody>
      </p:sp>
      <p:sp>
        <p:nvSpPr>
          <p:cNvPr id="165" name="文本框 21">
            <a:extLst>
              <a:ext uri="{FF2B5EF4-FFF2-40B4-BE49-F238E27FC236}">
                <a16:creationId xmlns:a16="http://schemas.microsoft.com/office/drawing/2014/main" id="{7BA99EC9-DA31-48C5-B440-026B72D55989}"/>
              </a:ext>
            </a:extLst>
          </p:cNvPr>
          <p:cNvSpPr>
            <a:spLocks noChangeArrowheads="1"/>
          </p:cNvSpPr>
          <p:nvPr/>
        </p:nvSpPr>
        <p:spPr bwMode="auto">
          <a:xfrm>
            <a:off x="6348175" y="4744404"/>
            <a:ext cx="4320379"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zh-CN" sz="1400" dirty="0">
                <a:solidFill>
                  <a:srgbClr val="0C0C0C"/>
                </a:solidFill>
                <a:latin typeface="微软雅黑" panose="020B0503020204020204" pitchFamily="34" charset="-122"/>
                <a:ea typeface="微软雅黑" panose="020B0503020204020204" pitchFamily="34" charset="-122"/>
              </a:rPr>
              <a:t>环保指标是否达到有关部门的要求，环境影响报告书是否已经由权威部门批准</a:t>
            </a:r>
            <a:endParaRPr lang="zh-CN" altLang="en-US" sz="1400" dirty="0">
              <a:solidFill>
                <a:srgbClr val="0C0C0C"/>
              </a:solidFill>
              <a:latin typeface="微软雅黑" panose="020B0503020204020204" pitchFamily="34" charset="-122"/>
              <a:ea typeface="微软雅黑" panose="020B0503020204020204" pitchFamily="34" charset="-122"/>
            </a:endParaRPr>
          </a:p>
        </p:txBody>
      </p:sp>
      <p:sp>
        <p:nvSpPr>
          <p:cNvPr id="166" name="文本框 21">
            <a:extLst>
              <a:ext uri="{FF2B5EF4-FFF2-40B4-BE49-F238E27FC236}">
                <a16:creationId xmlns:a16="http://schemas.microsoft.com/office/drawing/2014/main" id="{9C409E2D-ADF5-4916-B199-14536D04C712}"/>
              </a:ext>
            </a:extLst>
          </p:cNvPr>
          <p:cNvSpPr>
            <a:spLocks noChangeArrowheads="1"/>
          </p:cNvSpPr>
          <p:nvPr/>
        </p:nvSpPr>
        <p:spPr bwMode="auto">
          <a:xfrm>
            <a:off x="2818883" y="5662084"/>
            <a:ext cx="25998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a:lnSpc>
                <a:spcPct val="100000"/>
              </a:lnSpc>
              <a:spcBef>
                <a:spcPct val="0"/>
              </a:spcBef>
              <a:buNone/>
            </a:pPr>
            <a:r>
              <a:rPr lang="zh-CN" altLang="en-US" sz="1400" dirty="0">
                <a:solidFill>
                  <a:srgbClr val="0C0C0C"/>
                </a:solidFill>
                <a:latin typeface="微软雅黑" panose="020B0503020204020204" pitchFamily="34" charset="-122"/>
                <a:ea typeface="微软雅黑" panose="020B0503020204020204" pitchFamily="34" charset="-122"/>
                <a:sym typeface="Aparajita" panose="020B0604020202020204" pitchFamily="34" charset="0"/>
              </a:rPr>
              <a:t>项目所需资金的落实情况</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35207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29" name="Rectangle 18">
            <a:extLst>
              <a:ext uri="{FF2B5EF4-FFF2-40B4-BE49-F238E27FC236}">
                <a16:creationId xmlns:a16="http://schemas.microsoft.com/office/drawing/2014/main" id="{EE3FB818-15FF-46E9-9B8A-5ED29C5D139D}"/>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固定资产贷款项目评估</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项目评估内容</a:t>
            </a:r>
          </a:p>
        </p:txBody>
      </p:sp>
      <p:sp>
        <p:nvSpPr>
          <p:cNvPr id="30" name="矩形 29">
            <a:extLst>
              <a:ext uri="{FF2B5EF4-FFF2-40B4-BE49-F238E27FC236}">
                <a16:creationId xmlns:a16="http://schemas.microsoft.com/office/drawing/2014/main" id="{B31D6181-F7FF-4F46-BE18-4DB513E89347}"/>
              </a:ext>
            </a:extLst>
          </p:cNvPr>
          <p:cNvSpPr/>
          <p:nvPr/>
        </p:nvSpPr>
        <p:spPr>
          <a:xfrm>
            <a:off x="1009860" y="963881"/>
            <a:ext cx="1569660" cy="369332"/>
          </a:xfrm>
          <a:prstGeom prst="rect">
            <a:avLst/>
          </a:prstGeom>
        </p:spPr>
        <p:txBody>
          <a:bodyPr wrap="none">
            <a:spAutoFit/>
          </a:bodyPr>
          <a:lstStyle/>
          <a:p>
            <a:r>
              <a:rPr lang="zh-CN" altLang="en-US" b="1" i="1" dirty="0">
                <a:solidFill>
                  <a:srgbClr val="004D73"/>
                </a:solidFill>
                <a:latin typeface="微软雅黑" panose="020B0503020204020204" pitchFamily="34" charset="-122"/>
                <a:ea typeface="微软雅黑" panose="020B0503020204020204" pitchFamily="34" charset="-122"/>
              </a:rPr>
              <a:t>项目技术评估</a:t>
            </a:r>
          </a:p>
        </p:txBody>
      </p:sp>
      <p:grpSp>
        <p:nvGrpSpPr>
          <p:cNvPr id="36" name="组合 35">
            <a:extLst>
              <a:ext uri="{FF2B5EF4-FFF2-40B4-BE49-F238E27FC236}">
                <a16:creationId xmlns:a16="http://schemas.microsoft.com/office/drawing/2014/main" id="{BAEA63D2-8D04-4EEF-B2B6-D42458F803C5}"/>
              </a:ext>
            </a:extLst>
          </p:cNvPr>
          <p:cNvGrpSpPr/>
          <p:nvPr/>
        </p:nvGrpSpPr>
        <p:grpSpPr>
          <a:xfrm>
            <a:off x="1503279" y="2198318"/>
            <a:ext cx="3283636" cy="3283636"/>
            <a:chOff x="999816" y="1847946"/>
            <a:chExt cx="3879086" cy="3879086"/>
          </a:xfrm>
        </p:grpSpPr>
        <p:sp>
          <p:nvSpPr>
            <p:cNvPr id="37" name="矩形: 圆角 36">
              <a:extLst>
                <a:ext uri="{FF2B5EF4-FFF2-40B4-BE49-F238E27FC236}">
                  <a16:creationId xmlns:a16="http://schemas.microsoft.com/office/drawing/2014/main" id="{5F3AAC9B-A53E-4F92-8EC6-7B7515BFE2B3}"/>
                </a:ext>
              </a:extLst>
            </p:cNvPr>
            <p:cNvSpPr/>
            <p:nvPr/>
          </p:nvSpPr>
          <p:spPr bwMode="auto">
            <a:xfrm rot="2700000" flipH="1">
              <a:off x="999816" y="1847946"/>
              <a:ext cx="3879086" cy="3879086"/>
            </a:xfrm>
            <a:prstGeom prst="roundRect">
              <a:avLst/>
            </a:prstGeom>
            <a:solidFill>
              <a:schemeClr val="bg1"/>
            </a:solidFill>
            <a:ln w="57150">
              <a:solidFill>
                <a:srgbClr val="FFFFFF"/>
              </a:solidFill>
              <a:round/>
              <a:headEnd/>
              <a:tailEnd/>
            </a:ln>
            <a:effectLst>
              <a:outerShdw blurRad="1143000" algn="ctr" rotWithShape="0">
                <a:prstClr val="black">
                  <a:alpha val="15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a typeface="思源宋体 CN" panose="02020400000000000000" pitchFamily="18" charset="-122"/>
                <a:sym typeface="思源黑体 CN Normal" panose="020B0400000000000000" pitchFamily="34" charset="-122"/>
              </a:endParaRPr>
            </a:p>
          </p:txBody>
        </p:sp>
        <p:sp>
          <p:nvSpPr>
            <p:cNvPr id="38" name="文本框 27">
              <a:extLst>
                <a:ext uri="{FF2B5EF4-FFF2-40B4-BE49-F238E27FC236}">
                  <a16:creationId xmlns:a16="http://schemas.microsoft.com/office/drawing/2014/main" id="{7D5768B2-A390-4E8B-8004-64568819FB86}"/>
                </a:ext>
              </a:extLst>
            </p:cNvPr>
            <p:cNvSpPr/>
            <p:nvPr/>
          </p:nvSpPr>
          <p:spPr>
            <a:xfrm>
              <a:off x="1233755" y="2914622"/>
              <a:ext cx="3411207" cy="1366637"/>
            </a:xfrm>
            <a:prstGeom prst="rect">
              <a:avLst/>
            </a:prstGeom>
          </p:spPr>
          <p:txBody>
            <a:bodyPr wrap="square">
              <a:spAutoFit/>
            </a:bodyPr>
            <a:lstStyle/>
            <a:p>
              <a:pPr lvl="0" algn="just" defTabSz="914332">
                <a:lnSpc>
                  <a:spcPct val="15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项目所采用的技术是否先进、适用、合理、协调，是否与项目其他条件相配套</a:t>
              </a:r>
            </a:p>
          </p:txBody>
        </p:sp>
        <p:sp>
          <p:nvSpPr>
            <p:cNvPr id="39" name="文本框 28">
              <a:extLst>
                <a:ext uri="{FF2B5EF4-FFF2-40B4-BE49-F238E27FC236}">
                  <a16:creationId xmlns:a16="http://schemas.microsoft.com/office/drawing/2014/main" id="{3B4D0325-2EC7-456B-BFF1-364F594CF482}"/>
                </a:ext>
              </a:extLst>
            </p:cNvPr>
            <p:cNvSpPr txBox="1"/>
            <p:nvPr/>
          </p:nvSpPr>
          <p:spPr>
            <a:xfrm>
              <a:off x="1749111" y="2306343"/>
              <a:ext cx="2380497" cy="436306"/>
            </a:xfrm>
            <a:prstGeom prst="rect">
              <a:avLst/>
            </a:prstGeom>
            <a:noFill/>
          </p:spPr>
          <p:txBody>
            <a:bodyPr wrap="square" rtlCol="0">
              <a:spAutoFit/>
            </a:bodyPr>
            <a:lstStyle/>
            <a:p>
              <a:pPr algn="ctr"/>
              <a:r>
                <a:rPr lang="zh-CN" altLang="en-US" b="1" i="1" dirty="0">
                  <a:solidFill>
                    <a:srgbClr val="004D73"/>
                  </a:solidFill>
                  <a:latin typeface="微软雅黑" panose="020B0503020204020204" pitchFamily="34" charset="-122"/>
                  <a:ea typeface="微软雅黑" panose="020B0503020204020204" pitchFamily="34" charset="-122"/>
                </a:rPr>
                <a:t>项目技术评估</a:t>
              </a:r>
            </a:p>
          </p:txBody>
        </p:sp>
      </p:grpSp>
      <p:pic>
        <p:nvPicPr>
          <p:cNvPr id="7" name="图片 6">
            <a:extLst>
              <a:ext uri="{FF2B5EF4-FFF2-40B4-BE49-F238E27FC236}">
                <a16:creationId xmlns:a16="http://schemas.microsoft.com/office/drawing/2014/main" id="{9DBC0CA4-AD15-4206-B32D-84DB65234FC0}"/>
              </a:ext>
            </a:extLst>
          </p:cNvPr>
          <p:cNvPicPr>
            <a:picLocks noChangeAspect="1"/>
          </p:cNvPicPr>
          <p:nvPr/>
        </p:nvPicPr>
        <p:blipFill>
          <a:blip r:embed="rId2"/>
          <a:stretch>
            <a:fillRect/>
          </a:stretch>
        </p:blipFill>
        <p:spPr>
          <a:xfrm>
            <a:off x="6261756" y="1561057"/>
            <a:ext cx="5930244" cy="3808911"/>
          </a:xfrm>
          <a:prstGeom prst="rect">
            <a:avLst/>
          </a:prstGeom>
        </p:spPr>
      </p:pic>
    </p:spTree>
    <p:extLst>
      <p:ext uri="{BB962C8B-B14F-4D97-AF65-F5344CB8AC3E}">
        <p14:creationId xmlns:p14="http://schemas.microsoft.com/office/powerpoint/2010/main" val="353031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anim calcmode="lin" valueType="num">
                                      <p:cBhvr>
                                        <p:cTn id="10" dur="500" fill="hold"/>
                                        <p:tgtEl>
                                          <p:spTgt spid="36"/>
                                        </p:tgtEl>
                                        <p:attrNameLst>
                                          <p:attrName>ppt_x</p:attrName>
                                        </p:attrNameLst>
                                      </p:cBhvr>
                                      <p:tavLst>
                                        <p:tav tm="0">
                                          <p:val>
                                            <p:fltVal val="0.5"/>
                                          </p:val>
                                        </p:tav>
                                        <p:tav tm="100000">
                                          <p:val>
                                            <p:strVal val="#ppt_x"/>
                                          </p:val>
                                        </p:tav>
                                      </p:tavLst>
                                    </p:anim>
                                    <p:anim calcmode="lin" valueType="num">
                                      <p:cBhvr>
                                        <p:cTn id="11"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grpSp>
        <p:nvGrpSpPr>
          <p:cNvPr id="2" name="组合 1">
            <a:extLst>
              <a:ext uri="{FF2B5EF4-FFF2-40B4-BE49-F238E27FC236}">
                <a16:creationId xmlns:a16="http://schemas.microsoft.com/office/drawing/2014/main" id="{66E5B8CA-9D7C-4F19-B151-083F0D23AAE5}"/>
              </a:ext>
            </a:extLst>
          </p:cNvPr>
          <p:cNvGrpSpPr/>
          <p:nvPr/>
        </p:nvGrpSpPr>
        <p:grpSpPr>
          <a:xfrm>
            <a:off x="4491910" y="2481373"/>
            <a:ext cx="3208180" cy="3126465"/>
            <a:chOff x="4195764" y="911505"/>
            <a:chExt cx="3800472" cy="3794398"/>
          </a:xfrm>
        </p:grpSpPr>
        <p:grpSp>
          <p:nvGrpSpPr>
            <p:cNvPr id="45" name="千图PPT彼岸天：ID 8661124库_组合 2">
              <a:extLst>
                <a:ext uri="{FF2B5EF4-FFF2-40B4-BE49-F238E27FC236}">
                  <a16:creationId xmlns:a16="http://schemas.microsoft.com/office/drawing/2014/main" id="{19F24E07-A178-4E1D-BD1B-D757CADD44F3}"/>
                </a:ext>
              </a:extLst>
            </p:cNvPr>
            <p:cNvGrpSpPr/>
            <p:nvPr>
              <p:custDataLst>
                <p:tags r:id="rId1"/>
              </p:custDataLst>
            </p:nvPr>
          </p:nvGrpSpPr>
          <p:grpSpPr>
            <a:xfrm>
              <a:off x="4195764" y="911505"/>
              <a:ext cx="3800472" cy="3794398"/>
              <a:chOff x="4195764" y="1304051"/>
              <a:chExt cx="3800472" cy="3794398"/>
            </a:xfrm>
          </p:grpSpPr>
          <p:sp>
            <p:nvSpPr>
              <p:cNvPr id="46" name="Freeform: Shape 27">
                <a:extLst>
                  <a:ext uri="{FF2B5EF4-FFF2-40B4-BE49-F238E27FC236}">
                    <a16:creationId xmlns:a16="http://schemas.microsoft.com/office/drawing/2014/main" id="{3F64AB8A-5EE0-4C2B-BD71-6602DE706744}"/>
                  </a:ext>
                </a:extLst>
              </p:cNvPr>
              <p:cNvSpPr/>
              <p:nvPr/>
            </p:nvSpPr>
            <p:spPr bwMode="auto">
              <a:xfrm>
                <a:off x="6096000" y="1304051"/>
                <a:ext cx="1809168" cy="1900236"/>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chemeClr val="accent2"/>
              </a:solidFill>
              <a:ln w="9525">
                <a:noFill/>
                <a:round/>
              </a:ln>
            </p:spPr>
            <p:txBody>
              <a:bodyPr anchor="ctr"/>
              <a:lstStyle/>
              <a:p>
                <a:pPr algn="ctr"/>
                <a:endParaRPr>
                  <a:latin typeface="Source Han Sans SC"/>
                  <a:cs typeface="+mn-ea"/>
                  <a:sym typeface="Source Han Sans SC"/>
                </a:endParaRPr>
              </a:p>
            </p:txBody>
          </p:sp>
          <p:sp>
            <p:nvSpPr>
              <p:cNvPr id="47" name="Freeform: Shape 28">
                <a:extLst>
                  <a:ext uri="{FF2B5EF4-FFF2-40B4-BE49-F238E27FC236}">
                    <a16:creationId xmlns:a16="http://schemas.microsoft.com/office/drawing/2014/main" id="{7CB23404-4421-41A7-8C48-47D50BE467D3}"/>
                  </a:ext>
                </a:extLst>
              </p:cNvPr>
              <p:cNvSpPr/>
              <p:nvPr/>
            </p:nvSpPr>
            <p:spPr bwMode="auto">
              <a:xfrm>
                <a:off x="4286832" y="1304051"/>
                <a:ext cx="1809168" cy="1900236"/>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chemeClr val="accent1"/>
              </a:solidFill>
              <a:ln w="9525">
                <a:noFill/>
                <a:round/>
              </a:ln>
            </p:spPr>
            <p:txBody>
              <a:bodyPr anchor="ctr"/>
              <a:lstStyle/>
              <a:p>
                <a:pPr algn="ctr"/>
                <a:endParaRPr>
                  <a:latin typeface="Source Han Sans SC"/>
                  <a:cs typeface="+mn-ea"/>
                  <a:sym typeface="Source Han Sans SC"/>
                </a:endParaRPr>
              </a:p>
            </p:txBody>
          </p:sp>
          <p:sp>
            <p:nvSpPr>
              <p:cNvPr id="48" name="Freeform: Shape 37">
                <a:extLst>
                  <a:ext uri="{FF2B5EF4-FFF2-40B4-BE49-F238E27FC236}">
                    <a16:creationId xmlns:a16="http://schemas.microsoft.com/office/drawing/2014/main" id="{F35E9D12-3A1A-4F43-88F1-650785F951E2}"/>
                  </a:ext>
                </a:extLst>
              </p:cNvPr>
              <p:cNvSpPr/>
              <p:nvPr/>
            </p:nvSpPr>
            <p:spPr bwMode="auto">
              <a:xfrm>
                <a:off x="6096000" y="2621467"/>
                <a:ext cx="1900236" cy="211879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chemeClr val="accent3"/>
              </a:solidFill>
              <a:ln w="9525">
                <a:noFill/>
                <a:round/>
              </a:ln>
            </p:spPr>
            <p:txBody>
              <a:bodyPr anchor="ctr"/>
              <a:lstStyle/>
              <a:p>
                <a:pPr algn="ctr"/>
                <a:endParaRPr>
                  <a:latin typeface="Source Han Sans SC"/>
                  <a:cs typeface="+mn-ea"/>
                  <a:sym typeface="Source Han Sans SC"/>
                </a:endParaRPr>
              </a:p>
            </p:txBody>
          </p:sp>
          <p:sp>
            <p:nvSpPr>
              <p:cNvPr id="49" name="Freeform: Shape 40">
                <a:extLst>
                  <a:ext uri="{FF2B5EF4-FFF2-40B4-BE49-F238E27FC236}">
                    <a16:creationId xmlns:a16="http://schemas.microsoft.com/office/drawing/2014/main" id="{8306BCBA-9341-4E54-A446-ED01A57F51C6}"/>
                  </a:ext>
                </a:extLst>
              </p:cNvPr>
              <p:cNvSpPr/>
              <p:nvPr/>
            </p:nvSpPr>
            <p:spPr bwMode="auto">
              <a:xfrm>
                <a:off x="4195764" y="2621467"/>
                <a:ext cx="1900236" cy="211879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chemeClr val="accent5"/>
              </a:solidFill>
              <a:ln w="9525">
                <a:noFill/>
                <a:round/>
              </a:ln>
            </p:spPr>
            <p:txBody>
              <a:bodyPr anchor="ctr"/>
              <a:lstStyle/>
              <a:p>
                <a:pPr algn="ctr"/>
                <a:endParaRPr>
                  <a:latin typeface="Source Han Sans SC"/>
                  <a:cs typeface="+mn-ea"/>
                  <a:sym typeface="Source Han Sans SC"/>
                </a:endParaRPr>
              </a:p>
            </p:txBody>
          </p:sp>
          <p:sp>
            <p:nvSpPr>
              <p:cNvPr id="50" name="Freeform: Shape 53">
                <a:extLst>
                  <a:ext uri="{FF2B5EF4-FFF2-40B4-BE49-F238E27FC236}">
                    <a16:creationId xmlns:a16="http://schemas.microsoft.com/office/drawing/2014/main" id="{F7A57B0F-06B1-48E8-9F7B-24CC0D69537C}"/>
                  </a:ext>
                </a:extLst>
              </p:cNvPr>
              <p:cNvSpPr/>
              <p:nvPr/>
            </p:nvSpPr>
            <p:spPr bwMode="auto">
              <a:xfrm>
                <a:off x="4984998" y="3204287"/>
                <a:ext cx="2228072" cy="1894162"/>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chemeClr val="accent1">
                  <a:lumMod val="60000"/>
                  <a:lumOff val="40000"/>
                </a:schemeClr>
              </a:solidFill>
              <a:ln w="9525">
                <a:noFill/>
                <a:round/>
              </a:ln>
            </p:spPr>
            <p:txBody>
              <a:bodyPr anchor="ctr"/>
              <a:lstStyle/>
              <a:p>
                <a:pPr algn="ctr"/>
                <a:endParaRPr dirty="0">
                  <a:latin typeface="Source Han Sans SC"/>
                  <a:cs typeface="+mn-ea"/>
                  <a:sym typeface="Source Han Sans SC"/>
                </a:endParaRPr>
              </a:p>
            </p:txBody>
          </p:sp>
          <p:grpSp>
            <p:nvGrpSpPr>
              <p:cNvPr id="51" name="Group 64">
                <a:extLst>
                  <a:ext uri="{FF2B5EF4-FFF2-40B4-BE49-F238E27FC236}">
                    <a16:creationId xmlns:a16="http://schemas.microsoft.com/office/drawing/2014/main" id="{F89B2DD8-0F3C-4C7C-8CEC-CFDED1E47D63}"/>
                  </a:ext>
                </a:extLst>
              </p:cNvPr>
              <p:cNvGrpSpPr/>
              <p:nvPr/>
            </p:nvGrpSpPr>
            <p:grpSpPr>
              <a:xfrm>
                <a:off x="5173203" y="2275416"/>
                <a:ext cx="1845594" cy="1845594"/>
                <a:chOff x="3902924" y="1942540"/>
                <a:chExt cx="1338152" cy="1338152"/>
              </a:xfrm>
            </p:grpSpPr>
            <p:sp>
              <p:nvSpPr>
                <p:cNvPr id="53" name="Freeform: Shape 65">
                  <a:extLst>
                    <a:ext uri="{FF2B5EF4-FFF2-40B4-BE49-F238E27FC236}">
                      <a16:creationId xmlns:a16="http://schemas.microsoft.com/office/drawing/2014/main" id="{9973CF88-0176-4E84-890C-C7FC71B1D03A}"/>
                    </a:ext>
                  </a:extLst>
                </p:cNvPr>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ln>
              </p:spPr>
              <p:txBody>
                <a:bodyPr anchor="ctr"/>
                <a:lstStyle/>
                <a:p>
                  <a:pPr algn="ctr"/>
                  <a:endParaRPr>
                    <a:latin typeface="Source Han Sans SC"/>
                    <a:cs typeface="+mn-ea"/>
                    <a:sym typeface="Source Han Sans SC"/>
                  </a:endParaRPr>
                </a:p>
              </p:txBody>
            </p:sp>
            <p:grpSp>
              <p:nvGrpSpPr>
                <p:cNvPr id="54" name="Group 66">
                  <a:extLst>
                    <a:ext uri="{FF2B5EF4-FFF2-40B4-BE49-F238E27FC236}">
                      <a16:creationId xmlns:a16="http://schemas.microsoft.com/office/drawing/2014/main" id="{C6C0ADBD-CE0E-4B1E-9067-3C9F30384C99}"/>
                    </a:ext>
                  </a:extLst>
                </p:cNvPr>
                <p:cNvGrpSpPr/>
                <p:nvPr/>
              </p:nvGrpSpPr>
              <p:grpSpPr>
                <a:xfrm>
                  <a:off x="4256314" y="2291662"/>
                  <a:ext cx="631372" cy="639908"/>
                  <a:chOff x="4257902" y="2653434"/>
                  <a:chExt cx="631372" cy="639908"/>
                </a:xfrm>
              </p:grpSpPr>
              <p:sp>
                <p:nvSpPr>
                  <p:cNvPr id="56" name="Freeform: Shape 67">
                    <a:extLst>
                      <a:ext uri="{FF2B5EF4-FFF2-40B4-BE49-F238E27FC236}">
                        <a16:creationId xmlns:a16="http://schemas.microsoft.com/office/drawing/2014/main" id="{46499B23-1D5B-4076-91A2-221A23ECB373}"/>
                      </a:ext>
                    </a:extLst>
                  </p:cNvPr>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tx1">
                      <a:lumMod val="65000"/>
                      <a:lumOff val="35000"/>
                    </a:schemeClr>
                  </a:solidFill>
                  <a:ln w="9525">
                    <a:noFill/>
                    <a:round/>
                  </a:ln>
                </p:spPr>
                <p:txBody>
                  <a:bodyPr anchor="ctr"/>
                  <a:lstStyle/>
                  <a:p>
                    <a:pPr algn="ctr"/>
                    <a:endParaRPr>
                      <a:latin typeface="Source Han Sans SC"/>
                      <a:cs typeface="+mn-ea"/>
                      <a:sym typeface="Source Han Sans SC"/>
                    </a:endParaRPr>
                  </a:p>
                </p:txBody>
              </p:sp>
              <p:sp>
                <p:nvSpPr>
                  <p:cNvPr id="61" name="Freeform: Shape 68">
                    <a:extLst>
                      <a:ext uri="{FF2B5EF4-FFF2-40B4-BE49-F238E27FC236}">
                        <a16:creationId xmlns:a16="http://schemas.microsoft.com/office/drawing/2014/main" id="{E1D47AB9-41C3-4C95-ABAE-A969BE3EA390}"/>
                      </a:ext>
                    </a:extLst>
                  </p:cNvPr>
                  <p:cNvSpPr/>
                  <p:nvPr/>
                </p:nvSpPr>
                <p:spPr bwMode="auto">
                  <a:xfrm>
                    <a:off x="4547992" y="2764348"/>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tx1">
                      <a:lumMod val="65000"/>
                      <a:lumOff val="35000"/>
                    </a:schemeClr>
                  </a:solidFill>
                  <a:ln w="9525">
                    <a:noFill/>
                    <a:round/>
                  </a:ln>
                </p:spPr>
                <p:txBody>
                  <a:bodyPr anchor="ctr"/>
                  <a:lstStyle/>
                  <a:p>
                    <a:pPr algn="ctr"/>
                    <a:endParaRPr>
                      <a:latin typeface="Source Han Sans SC"/>
                      <a:cs typeface="+mn-ea"/>
                      <a:sym typeface="Source Han Sans SC"/>
                    </a:endParaRPr>
                  </a:p>
                </p:txBody>
              </p:sp>
            </p:grpSp>
          </p:grpSp>
        </p:grpSp>
        <p:grpSp>
          <p:nvGrpSpPr>
            <p:cNvPr id="62" name="千图PPT彼岸天：ID 8661124库_组合 39">
              <a:extLst>
                <a:ext uri="{FF2B5EF4-FFF2-40B4-BE49-F238E27FC236}">
                  <a16:creationId xmlns:a16="http://schemas.microsoft.com/office/drawing/2014/main" id="{3F3F5320-69B2-4B53-A44D-B9F6463AC844}"/>
                </a:ext>
              </a:extLst>
            </p:cNvPr>
            <p:cNvGrpSpPr/>
            <p:nvPr>
              <p:custDataLst>
                <p:tags r:id="rId2"/>
              </p:custDataLst>
            </p:nvPr>
          </p:nvGrpSpPr>
          <p:grpSpPr>
            <a:xfrm>
              <a:off x="6564175" y="1284282"/>
              <a:ext cx="709012" cy="709012"/>
              <a:chOff x="6143330" y="1459595"/>
              <a:chExt cx="638470" cy="638470"/>
            </a:xfrm>
          </p:grpSpPr>
          <p:sp>
            <p:nvSpPr>
              <p:cNvPr id="63" name="Oval 44">
                <a:extLst>
                  <a:ext uri="{FF2B5EF4-FFF2-40B4-BE49-F238E27FC236}">
                    <a16:creationId xmlns:a16="http://schemas.microsoft.com/office/drawing/2014/main" id="{69F49814-A013-410E-A037-EB58106884E7}"/>
                  </a:ext>
                </a:extLst>
              </p:cNvPr>
              <p:cNvSpPr/>
              <p:nvPr/>
            </p:nvSpPr>
            <p:spPr>
              <a:xfrm rot="18900000">
                <a:off x="6143330" y="1459595"/>
                <a:ext cx="638470" cy="6384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Source Han Sans SC"/>
                  <a:cs typeface="+mn-ea"/>
                  <a:sym typeface="Source Han Sans SC"/>
                </a:endParaRPr>
              </a:p>
            </p:txBody>
          </p:sp>
          <p:grpSp>
            <p:nvGrpSpPr>
              <p:cNvPr id="65" name="Group 45">
                <a:extLst>
                  <a:ext uri="{FF2B5EF4-FFF2-40B4-BE49-F238E27FC236}">
                    <a16:creationId xmlns:a16="http://schemas.microsoft.com/office/drawing/2014/main" id="{142BC452-7ED5-438F-B00B-17B759CA1BB3}"/>
                  </a:ext>
                </a:extLst>
              </p:cNvPr>
              <p:cNvGrpSpPr/>
              <p:nvPr/>
            </p:nvGrpSpPr>
            <p:grpSpPr>
              <a:xfrm>
                <a:off x="6308820" y="1602113"/>
                <a:ext cx="307491" cy="353435"/>
                <a:chOff x="5130801" y="1333499"/>
                <a:chExt cx="276225" cy="317500"/>
              </a:xfrm>
              <a:solidFill>
                <a:schemeClr val="bg1"/>
              </a:solidFill>
            </p:grpSpPr>
            <p:sp>
              <p:nvSpPr>
                <p:cNvPr id="66" name="Freeform: Shape 46">
                  <a:extLst>
                    <a:ext uri="{FF2B5EF4-FFF2-40B4-BE49-F238E27FC236}">
                      <a16:creationId xmlns:a16="http://schemas.microsoft.com/office/drawing/2014/main" id="{B36C7218-5734-4A13-B7D3-B2F2FD1E6292}"/>
                    </a:ext>
                  </a:extLst>
                </p:cNvPr>
                <p:cNvSpPr/>
                <p:nvPr/>
              </p:nvSpPr>
              <p:spPr bwMode="auto">
                <a:xfrm>
                  <a:off x="5167313" y="1333499"/>
                  <a:ext cx="203200" cy="166688"/>
                </a:xfrm>
                <a:custGeom>
                  <a:avLst/>
                  <a:gdLst/>
                  <a:ahLst/>
                  <a:cxnLst>
                    <a:cxn ang="0">
                      <a:pos x="44" y="12"/>
                    </a:cxn>
                    <a:cxn ang="0">
                      <a:pos x="17" y="28"/>
                    </a:cxn>
                    <a:cxn ang="0">
                      <a:pos x="16" y="28"/>
                    </a:cxn>
                    <a:cxn ang="0">
                      <a:pos x="15" y="28"/>
                    </a:cxn>
                    <a:cxn ang="0">
                      <a:pos x="14" y="27"/>
                    </a:cxn>
                    <a:cxn ang="0">
                      <a:pos x="42" y="6"/>
                    </a:cxn>
                    <a:cxn ang="0">
                      <a:pos x="46" y="6"/>
                    </a:cxn>
                    <a:cxn ang="0">
                      <a:pos x="74" y="27"/>
                    </a:cxn>
                    <a:cxn ang="0">
                      <a:pos x="73" y="28"/>
                    </a:cxn>
                    <a:cxn ang="0">
                      <a:pos x="72" y="28"/>
                    </a:cxn>
                    <a:cxn ang="0">
                      <a:pos x="71" y="28"/>
                    </a:cxn>
                    <a:cxn ang="0">
                      <a:pos x="44" y="12"/>
                    </a:cxn>
                    <a:cxn ang="0">
                      <a:pos x="81" y="27"/>
                    </a:cxn>
                    <a:cxn ang="0">
                      <a:pos x="46" y="0"/>
                    </a:cxn>
                    <a:cxn ang="0">
                      <a:pos x="42" y="0"/>
                    </a:cxn>
                    <a:cxn ang="0">
                      <a:pos x="8" y="27"/>
                    </a:cxn>
                    <a:cxn ang="0">
                      <a:pos x="6" y="28"/>
                    </a:cxn>
                    <a:cxn ang="0">
                      <a:pos x="0" y="42"/>
                    </a:cxn>
                    <a:cxn ang="0">
                      <a:pos x="0" y="48"/>
                    </a:cxn>
                    <a:cxn ang="0">
                      <a:pos x="8" y="58"/>
                    </a:cxn>
                    <a:cxn ang="0">
                      <a:pos x="15" y="58"/>
                    </a:cxn>
                    <a:cxn ang="0">
                      <a:pos x="17" y="58"/>
                    </a:cxn>
                    <a:cxn ang="0">
                      <a:pos x="18" y="58"/>
                    </a:cxn>
                    <a:cxn ang="0">
                      <a:pos x="44" y="73"/>
                    </a:cxn>
                    <a:cxn ang="0">
                      <a:pos x="70" y="58"/>
                    </a:cxn>
                    <a:cxn ang="0">
                      <a:pos x="71" y="58"/>
                    </a:cxn>
                    <a:cxn ang="0">
                      <a:pos x="73" y="58"/>
                    </a:cxn>
                    <a:cxn ang="0">
                      <a:pos x="80" y="58"/>
                    </a:cxn>
                    <a:cxn ang="0">
                      <a:pos x="88" y="48"/>
                    </a:cxn>
                    <a:cxn ang="0">
                      <a:pos x="88" y="42"/>
                    </a:cxn>
                    <a:cxn ang="0">
                      <a:pos x="82" y="28"/>
                    </a:cxn>
                    <a:cxn ang="0">
                      <a:pos x="81" y="27"/>
                    </a:cxn>
                  </a:cxnLst>
                  <a:rect l="0" t="0" r="r" b="b"/>
                  <a:pathLst>
                    <a:path w="88" h="73">
                      <a:moveTo>
                        <a:pt x="44" y="12"/>
                      </a:moveTo>
                      <a:cubicBezTo>
                        <a:pt x="32" y="12"/>
                        <a:pt x="22" y="18"/>
                        <a:pt x="17" y="28"/>
                      </a:cubicBezTo>
                      <a:cubicBezTo>
                        <a:pt x="17" y="28"/>
                        <a:pt x="17" y="28"/>
                        <a:pt x="16" y="28"/>
                      </a:cubicBezTo>
                      <a:cubicBezTo>
                        <a:pt x="16" y="28"/>
                        <a:pt x="15" y="28"/>
                        <a:pt x="15" y="28"/>
                      </a:cubicBezTo>
                      <a:cubicBezTo>
                        <a:pt x="15" y="28"/>
                        <a:pt x="14" y="28"/>
                        <a:pt x="14" y="27"/>
                      </a:cubicBezTo>
                      <a:cubicBezTo>
                        <a:pt x="15" y="15"/>
                        <a:pt x="28" y="6"/>
                        <a:pt x="42" y="6"/>
                      </a:cubicBezTo>
                      <a:cubicBezTo>
                        <a:pt x="46" y="6"/>
                        <a:pt x="46" y="6"/>
                        <a:pt x="46" y="6"/>
                      </a:cubicBezTo>
                      <a:cubicBezTo>
                        <a:pt x="60" y="6"/>
                        <a:pt x="72" y="15"/>
                        <a:pt x="74" y="27"/>
                      </a:cubicBezTo>
                      <a:cubicBezTo>
                        <a:pt x="74" y="27"/>
                        <a:pt x="74" y="28"/>
                        <a:pt x="73" y="28"/>
                      </a:cubicBezTo>
                      <a:cubicBezTo>
                        <a:pt x="73" y="28"/>
                        <a:pt x="73" y="28"/>
                        <a:pt x="72" y="28"/>
                      </a:cubicBezTo>
                      <a:cubicBezTo>
                        <a:pt x="72" y="28"/>
                        <a:pt x="71" y="28"/>
                        <a:pt x="71" y="28"/>
                      </a:cubicBezTo>
                      <a:cubicBezTo>
                        <a:pt x="66" y="18"/>
                        <a:pt x="56" y="12"/>
                        <a:pt x="44" y="12"/>
                      </a:cubicBezTo>
                      <a:moveTo>
                        <a:pt x="81" y="27"/>
                      </a:moveTo>
                      <a:cubicBezTo>
                        <a:pt x="79" y="12"/>
                        <a:pt x="64" y="0"/>
                        <a:pt x="46" y="0"/>
                      </a:cubicBezTo>
                      <a:cubicBezTo>
                        <a:pt x="42" y="0"/>
                        <a:pt x="42" y="0"/>
                        <a:pt x="42" y="0"/>
                      </a:cubicBezTo>
                      <a:cubicBezTo>
                        <a:pt x="24" y="0"/>
                        <a:pt x="9" y="11"/>
                        <a:pt x="8" y="27"/>
                      </a:cubicBezTo>
                      <a:cubicBezTo>
                        <a:pt x="7" y="28"/>
                        <a:pt x="7" y="28"/>
                        <a:pt x="6" y="28"/>
                      </a:cubicBezTo>
                      <a:cubicBezTo>
                        <a:pt x="4" y="29"/>
                        <a:pt x="0" y="32"/>
                        <a:pt x="0" y="42"/>
                      </a:cubicBezTo>
                      <a:cubicBezTo>
                        <a:pt x="0" y="48"/>
                        <a:pt x="0" y="48"/>
                        <a:pt x="0" y="48"/>
                      </a:cubicBezTo>
                      <a:cubicBezTo>
                        <a:pt x="0" y="56"/>
                        <a:pt x="6" y="58"/>
                        <a:pt x="8" y="58"/>
                      </a:cubicBezTo>
                      <a:cubicBezTo>
                        <a:pt x="15" y="58"/>
                        <a:pt x="15" y="58"/>
                        <a:pt x="15" y="58"/>
                      </a:cubicBezTo>
                      <a:cubicBezTo>
                        <a:pt x="16" y="58"/>
                        <a:pt x="16" y="57"/>
                        <a:pt x="17" y="58"/>
                      </a:cubicBezTo>
                      <a:cubicBezTo>
                        <a:pt x="17" y="58"/>
                        <a:pt x="18" y="58"/>
                        <a:pt x="18" y="58"/>
                      </a:cubicBezTo>
                      <a:cubicBezTo>
                        <a:pt x="23" y="67"/>
                        <a:pt x="33" y="73"/>
                        <a:pt x="44" y="73"/>
                      </a:cubicBezTo>
                      <a:cubicBezTo>
                        <a:pt x="55" y="73"/>
                        <a:pt x="65" y="67"/>
                        <a:pt x="70" y="58"/>
                      </a:cubicBezTo>
                      <a:cubicBezTo>
                        <a:pt x="70" y="58"/>
                        <a:pt x="71" y="58"/>
                        <a:pt x="71" y="58"/>
                      </a:cubicBezTo>
                      <a:cubicBezTo>
                        <a:pt x="72" y="57"/>
                        <a:pt x="72" y="58"/>
                        <a:pt x="73" y="58"/>
                      </a:cubicBezTo>
                      <a:cubicBezTo>
                        <a:pt x="80" y="58"/>
                        <a:pt x="80" y="58"/>
                        <a:pt x="80" y="58"/>
                      </a:cubicBezTo>
                      <a:cubicBezTo>
                        <a:pt x="83" y="58"/>
                        <a:pt x="88" y="56"/>
                        <a:pt x="88" y="48"/>
                      </a:cubicBezTo>
                      <a:cubicBezTo>
                        <a:pt x="88" y="42"/>
                        <a:pt x="88" y="42"/>
                        <a:pt x="88" y="42"/>
                      </a:cubicBezTo>
                      <a:cubicBezTo>
                        <a:pt x="88" y="32"/>
                        <a:pt x="84" y="29"/>
                        <a:pt x="82" y="28"/>
                      </a:cubicBezTo>
                      <a:cubicBezTo>
                        <a:pt x="81" y="28"/>
                        <a:pt x="81" y="28"/>
                        <a:pt x="81" y="27"/>
                      </a:cubicBezTo>
                    </a:path>
                  </a:pathLst>
                </a:custGeom>
                <a:grpFill/>
                <a:ln w="9525">
                  <a:noFill/>
                  <a:round/>
                </a:ln>
              </p:spPr>
              <p:txBody>
                <a:bodyPr anchor="ctr"/>
                <a:lstStyle/>
                <a:p>
                  <a:pPr algn="ctr"/>
                  <a:endParaRPr>
                    <a:latin typeface="Source Han Sans SC"/>
                    <a:cs typeface="+mn-ea"/>
                    <a:sym typeface="Source Han Sans SC"/>
                  </a:endParaRPr>
                </a:p>
              </p:txBody>
            </p:sp>
            <p:sp>
              <p:nvSpPr>
                <p:cNvPr id="67" name="Freeform: Shape 47">
                  <a:extLst>
                    <a:ext uri="{FF2B5EF4-FFF2-40B4-BE49-F238E27FC236}">
                      <a16:creationId xmlns:a16="http://schemas.microsoft.com/office/drawing/2014/main" id="{C9E084F4-68EE-4F0E-874A-D5564BE5DCA4}"/>
                    </a:ext>
                  </a:extLst>
                </p:cNvPr>
                <p:cNvSpPr/>
                <p:nvPr/>
              </p:nvSpPr>
              <p:spPr bwMode="auto">
                <a:xfrm>
                  <a:off x="5130801" y="1519236"/>
                  <a:ext cx="276225" cy="131763"/>
                </a:xfrm>
                <a:custGeom>
                  <a:avLst/>
                  <a:gdLst/>
                  <a:ahLst/>
                  <a:cxnLst>
                    <a:cxn ang="0">
                      <a:pos x="85" y="26"/>
                    </a:cxn>
                    <a:cxn ang="0">
                      <a:pos x="82" y="28"/>
                    </a:cxn>
                    <a:cxn ang="0">
                      <a:pos x="67" y="28"/>
                    </a:cxn>
                    <a:cxn ang="0">
                      <a:pos x="65" y="26"/>
                    </a:cxn>
                    <a:cxn ang="0">
                      <a:pos x="65" y="22"/>
                    </a:cxn>
                    <a:cxn ang="0">
                      <a:pos x="67" y="20"/>
                    </a:cxn>
                    <a:cxn ang="0">
                      <a:pos x="82" y="20"/>
                    </a:cxn>
                    <a:cxn ang="0">
                      <a:pos x="85" y="22"/>
                    </a:cxn>
                    <a:cxn ang="0">
                      <a:pos x="85" y="26"/>
                    </a:cxn>
                    <a:cxn ang="0">
                      <a:pos x="119" y="54"/>
                    </a:cxn>
                    <a:cxn ang="0">
                      <a:pos x="99" y="11"/>
                    </a:cxn>
                    <a:cxn ang="0">
                      <a:pos x="85" y="0"/>
                    </a:cxn>
                    <a:cxn ang="0">
                      <a:pos x="36" y="0"/>
                    </a:cxn>
                    <a:cxn ang="0">
                      <a:pos x="35" y="0"/>
                    </a:cxn>
                    <a:cxn ang="0">
                      <a:pos x="22" y="11"/>
                    </a:cxn>
                    <a:cxn ang="0">
                      <a:pos x="1" y="54"/>
                    </a:cxn>
                    <a:cxn ang="0">
                      <a:pos x="4" y="58"/>
                    </a:cxn>
                    <a:cxn ang="0">
                      <a:pos x="19" y="58"/>
                    </a:cxn>
                    <a:cxn ang="0">
                      <a:pos x="22" y="55"/>
                    </a:cxn>
                    <a:cxn ang="0">
                      <a:pos x="31" y="39"/>
                    </a:cxn>
                    <a:cxn ang="0">
                      <a:pos x="33" y="40"/>
                    </a:cxn>
                    <a:cxn ang="0">
                      <a:pos x="34" y="54"/>
                    </a:cxn>
                    <a:cxn ang="0">
                      <a:pos x="36" y="58"/>
                    </a:cxn>
                    <a:cxn ang="0">
                      <a:pos x="86" y="58"/>
                    </a:cxn>
                    <a:cxn ang="0">
                      <a:pos x="90" y="53"/>
                    </a:cxn>
                    <a:cxn ang="0">
                      <a:pos x="90" y="40"/>
                    </a:cxn>
                    <a:cxn ang="0">
                      <a:pos x="92" y="39"/>
                    </a:cxn>
                    <a:cxn ang="0">
                      <a:pos x="100" y="55"/>
                    </a:cxn>
                    <a:cxn ang="0">
                      <a:pos x="104" y="58"/>
                    </a:cxn>
                    <a:cxn ang="0">
                      <a:pos x="116" y="58"/>
                    </a:cxn>
                    <a:cxn ang="0">
                      <a:pos x="119" y="54"/>
                    </a:cxn>
                  </a:cxnLst>
                  <a:rect l="0" t="0" r="r" b="b"/>
                  <a:pathLst>
                    <a:path w="120" h="58">
                      <a:moveTo>
                        <a:pt x="85" y="26"/>
                      </a:moveTo>
                      <a:cubicBezTo>
                        <a:pt x="85" y="27"/>
                        <a:pt x="84" y="28"/>
                        <a:pt x="82" y="28"/>
                      </a:cubicBezTo>
                      <a:cubicBezTo>
                        <a:pt x="67" y="28"/>
                        <a:pt x="67" y="28"/>
                        <a:pt x="67" y="28"/>
                      </a:cubicBezTo>
                      <a:cubicBezTo>
                        <a:pt x="66" y="28"/>
                        <a:pt x="65" y="27"/>
                        <a:pt x="65" y="26"/>
                      </a:cubicBezTo>
                      <a:cubicBezTo>
                        <a:pt x="65" y="22"/>
                        <a:pt x="65" y="22"/>
                        <a:pt x="65" y="22"/>
                      </a:cubicBezTo>
                      <a:cubicBezTo>
                        <a:pt x="65" y="21"/>
                        <a:pt x="66" y="20"/>
                        <a:pt x="67" y="20"/>
                      </a:cubicBezTo>
                      <a:cubicBezTo>
                        <a:pt x="82" y="20"/>
                        <a:pt x="82" y="20"/>
                        <a:pt x="82" y="20"/>
                      </a:cubicBezTo>
                      <a:cubicBezTo>
                        <a:pt x="84" y="20"/>
                        <a:pt x="85" y="21"/>
                        <a:pt x="85" y="22"/>
                      </a:cubicBezTo>
                      <a:lnTo>
                        <a:pt x="85" y="26"/>
                      </a:lnTo>
                      <a:close/>
                      <a:moveTo>
                        <a:pt x="119" y="54"/>
                      </a:moveTo>
                      <a:cubicBezTo>
                        <a:pt x="99" y="11"/>
                        <a:pt x="99" y="11"/>
                        <a:pt x="99" y="11"/>
                      </a:cubicBezTo>
                      <a:cubicBezTo>
                        <a:pt x="98" y="9"/>
                        <a:pt x="94" y="0"/>
                        <a:pt x="85" y="0"/>
                      </a:cubicBezTo>
                      <a:cubicBezTo>
                        <a:pt x="83" y="0"/>
                        <a:pt x="38" y="0"/>
                        <a:pt x="36" y="0"/>
                      </a:cubicBezTo>
                      <a:cubicBezTo>
                        <a:pt x="35" y="0"/>
                        <a:pt x="35" y="0"/>
                        <a:pt x="35" y="0"/>
                      </a:cubicBezTo>
                      <a:cubicBezTo>
                        <a:pt x="25" y="0"/>
                        <a:pt x="22" y="9"/>
                        <a:pt x="22" y="11"/>
                      </a:cubicBezTo>
                      <a:cubicBezTo>
                        <a:pt x="1" y="54"/>
                        <a:pt x="1" y="54"/>
                        <a:pt x="1" y="54"/>
                      </a:cubicBezTo>
                      <a:cubicBezTo>
                        <a:pt x="0" y="56"/>
                        <a:pt x="1" y="58"/>
                        <a:pt x="4" y="58"/>
                      </a:cubicBezTo>
                      <a:cubicBezTo>
                        <a:pt x="19" y="58"/>
                        <a:pt x="19" y="58"/>
                        <a:pt x="19" y="58"/>
                      </a:cubicBezTo>
                      <a:cubicBezTo>
                        <a:pt x="22" y="58"/>
                        <a:pt x="22" y="55"/>
                        <a:pt x="22" y="55"/>
                      </a:cubicBezTo>
                      <a:cubicBezTo>
                        <a:pt x="31" y="39"/>
                        <a:pt x="31" y="39"/>
                        <a:pt x="31" y="39"/>
                      </a:cubicBezTo>
                      <a:cubicBezTo>
                        <a:pt x="31" y="39"/>
                        <a:pt x="33" y="34"/>
                        <a:pt x="33" y="40"/>
                      </a:cubicBezTo>
                      <a:cubicBezTo>
                        <a:pt x="33" y="45"/>
                        <a:pt x="34" y="48"/>
                        <a:pt x="34" y="54"/>
                      </a:cubicBezTo>
                      <a:cubicBezTo>
                        <a:pt x="34" y="56"/>
                        <a:pt x="34" y="58"/>
                        <a:pt x="36" y="58"/>
                      </a:cubicBezTo>
                      <a:cubicBezTo>
                        <a:pt x="86" y="58"/>
                        <a:pt x="86" y="58"/>
                        <a:pt x="86" y="58"/>
                      </a:cubicBezTo>
                      <a:cubicBezTo>
                        <a:pt x="90" y="58"/>
                        <a:pt x="90" y="56"/>
                        <a:pt x="90" y="53"/>
                      </a:cubicBezTo>
                      <a:cubicBezTo>
                        <a:pt x="90" y="46"/>
                        <a:pt x="90" y="44"/>
                        <a:pt x="90" y="40"/>
                      </a:cubicBezTo>
                      <a:cubicBezTo>
                        <a:pt x="90" y="35"/>
                        <a:pt x="92" y="39"/>
                        <a:pt x="92" y="39"/>
                      </a:cubicBezTo>
                      <a:cubicBezTo>
                        <a:pt x="100" y="55"/>
                        <a:pt x="100" y="55"/>
                        <a:pt x="100" y="55"/>
                      </a:cubicBezTo>
                      <a:cubicBezTo>
                        <a:pt x="100" y="55"/>
                        <a:pt x="101" y="58"/>
                        <a:pt x="104" y="58"/>
                      </a:cubicBezTo>
                      <a:cubicBezTo>
                        <a:pt x="116" y="58"/>
                        <a:pt x="116" y="58"/>
                        <a:pt x="116" y="58"/>
                      </a:cubicBezTo>
                      <a:cubicBezTo>
                        <a:pt x="119" y="58"/>
                        <a:pt x="120" y="56"/>
                        <a:pt x="119" y="54"/>
                      </a:cubicBezTo>
                    </a:path>
                  </a:pathLst>
                </a:custGeom>
                <a:grpFill/>
                <a:ln w="9525">
                  <a:noFill/>
                  <a:round/>
                </a:ln>
              </p:spPr>
              <p:txBody>
                <a:bodyPr anchor="ctr"/>
                <a:lstStyle/>
                <a:p>
                  <a:pPr algn="ctr"/>
                  <a:endParaRPr>
                    <a:latin typeface="Source Han Sans SC"/>
                    <a:cs typeface="+mn-ea"/>
                    <a:sym typeface="Source Han Sans SC"/>
                  </a:endParaRPr>
                </a:p>
              </p:txBody>
            </p:sp>
          </p:grpSp>
        </p:grpSp>
        <p:grpSp>
          <p:nvGrpSpPr>
            <p:cNvPr id="68" name="千图PPT彼岸天：ID 8661124库_组合 49">
              <a:extLst>
                <a:ext uri="{FF2B5EF4-FFF2-40B4-BE49-F238E27FC236}">
                  <a16:creationId xmlns:a16="http://schemas.microsoft.com/office/drawing/2014/main" id="{63F1755B-3D84-4DB7-B313-5C4ABDA3F74F}"/>
                </a:ext>
              </a:extLst>
            </p:cNvPr>
            <p:cNvGrpSpPr/>
            <p:nvPr>
              <p:custDataLst>
                <p:tags r:id="rId3"/>
              </p:custDataLst>
            </p:nvPr>
          </p:nvGrpSpPr>
          <p:grpSpPr>
            <a:xfrm>
              <a:off x="4899555" y="1290769"/>
              <a:ext cx="709012" cy="702525"/>
              <a:chOff x="2438400" y="1455513"/>
              <a:chExt cx="638468" cy="632627"/>
            </a:xfrm>
          </p:grpSpPr>
          <p:sp>
            <p:nvSpPr>
              <p:cNvPr id="69" name="Oval 69">
                <a:extLst>
                  <a:ext uri="{FF2B5EF4-FFF2-40B4-BE49-F238E27FC236}">
                    <a16:creationId xmlns:a16="http://schemas.microsoft.com/office/drawing/2014/main" id="{48B408BB-4ACA-4D56-8441-CD6D7F08AC8B}"/>
                  </a:ext>
                </a:extLst>
              </p:cNvPr>
              <p:cNvSpPr/>
              <p:nvPr/>
            </p:nvSpPr>
            <p:spPr>
              <a:xfrm rot="18900000">
                <a:off x="2438400" y="1455513"/>
                <a:ext cx="638468" cy="63262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Source Han Sans SC"/>
                  <a:cs typeface="+mn-ea"/>
                  <a:sym typeface="Source Han Sans SC"/>
                </a:endParaRPr>
              </a:p>
            </p:txBody>
          </p:sp>
          <p:grpSp>
            <p:nvGrpSpPr>
              <p:cNvPr id="70" name="Group 70">
                <a:extLst>
                  <a:ext uri="{FF2B5EF4-FFF2-40B4-BE49-F238E27FC236}">
                    <a16:creationId xmlns:a16="http://schemas.microsoft.com/office/drawing/2014/main" id="{BB84B44E-3E93-4578-B940-C5ACB2304D45}"/>
                  </a:ext>
                </a:extLst>
              </p:cNvPr>
              <p:cNvGrpSpPr/>
              <p:nvPr/>
            </p:nvGrpSpPr>
            <p:grpSpPr>
              <a:xfrm>
                <a:off x="2588327" y="1602519"/>
                <a:ext cx="338614" cy="338615"/>
                <a:chOff x="3959226" y="841373"/>
                <a:chExt cx="273050" cy="266701"/>
              </a:xfrm>
              <a:solidFill>
                <a:schemeClr val="bg1"/>
              </a:solidFill>
            </p:grpSpPr>
            <p:sp>
              <p:nvSpPr>
                <p:cNvPr id="71" name="Freeform: Shape 71">
                  <a:extLst>
                    <a:ext uri="{FF2B5EF4-FFF2-40B4-BE49-F238E27FC236}">
                      <a16:creationId xmlns:a16="http://schemas.microsoft.com/office/drawing/2014/main" id="{3D32E24C-7B23-4BDB-8619-C5E0C2E64444}"/>
                    </a:ext>
                  </a:extLst>
                </p:cNvPr>
                <p:cNvSpPr/>
                <p:nvPr/>
              </p:nvSpPr>
              <p:spPr bwMode="auto">
                <a:xfrm>
                  <a:off x="3978276" y="841373"/>
                  <a:ext cx="238125" cy="74613"/>
                </a:xfrm>
                <a:custGeom>
                  <a:avLst/>
                  <a:gdLst/>
                  <a:ahLst/>
                  <a:cxnLst>
                    <a:cxn ang="0">
                      <a:pos x="101" y="30"/>
                    </a:cxn>
                    <a:cxn ang="0">
                      <a:pos x="96" y="32"/>
                    </a:cxn>
                    <a:cxn ang="0">
                      <a:pos x="55" y="13"/>
                    </a:cxn>
                    <a:cxn ang="0">
                      <a:pos x="49" y="13"/>
                    </a:cxn>
                    <a:cxn ang="0">
                      <a:pos x="7" y="32"/>
                    </a:cxn>
                    <a:cxn ang="0">
                      <a:pos x="2" y="30"/>
                    </a:cxn>
                    <a:cxn ang="0">
                      <a:pos x="1" y="26"/>
                    </a:cxn>
                    <a:cxn ang="0">
                      <a:pos x="2" y="21"/>
                    </a:cxn>
                    <a:cxn ang="0">
                      <a:pos x="49" y="0"/>
                    </a:cxn>
                    <a:cxn ang="0">
                      <a:pos x="55" y="0"/>
                    </a:cxn>
                    <a:cxn ang="0">
                      <a:pos x="101" y="21"/>
                    </a:cxn>
                    <a:cxn ang="0">
                      <a:pos x="103" y="26"/>
                    </a:cxn>
                    <a:cxn ang="0">
                      <a:pos x="101" y="30"/>
                    </a:cxn>
                  </a:cxnLst>
                  <a:rect l="0" t="0" r="r" b="b"/>
                  <a:pathLst>
                    <a:path w="104" h="32">
                      <a:moveTo>
                        <a:pt x="101" y="30"/>
                      </a:moveTo>
                      <a:cubicBezTo>
                        <a:pt x="100" y="32"/>
                        <a:pt x="98" y="32"/>
                        <a:pt x="96" y="32"/>
                      </a:cubicBezTo>
                      <a:cubicBezTo>
                        <a:pt x="55" y="13"/>
                        <a:pt x="55" y="13"/>
                        <a:pt x="55" y="13"/>
                      </a:cubicBezTo>
                      <a:cubicBezTo>
                        <a:pt x="53" y="12"/>
                        <a:pt x="50" y="12"/>
                        <a:pt x="49" y="13"/>
                      </a:cubicBezTo>
                      <a:cubicBezTo>
                        <a:pt x="7" y="32"/>
                        <a:pt x="7" y="32"/>
                        <a:pt x="7" y="32"/>
                      </a:cubicBezTo>
                      <a:cubicBezTo>
                        <a:pt x="5" y="32"/>
                        <a:pt x="3" y="32"/>
                        <a:pt x="2" y="30"/>
                      </a:cubicBezTo>
                      <a:cubicBezTo>
                        <a:pt x="1" y="26"/>
                        <a:pt x="1" y="26"/>
                        <a:pt x="1" y="26"/>
                      </a:cubicBezTo>
                      <a:cubicBezTo>
                        <a:pt x="0" y="24"/>
                        <a:pt x="1" y="22"/>
                        <a:pt x="2" y="21"/>
                      </a:cubicBezTo>
                      <a:cubicBezTo>
                        <a:pt x="49" y="0"/>
                        <a:pt x="49" y="0"/>
                        <a:pt x="49" y="0"/>
                      </a:cubicBezTo>
                      <a:cubicBezTo>
                        <a:pt x="50" y="0"/>
                        <a:pt x="53" y="0"/>
                        <a:pt x="55" y="0"/>
                      </a:cubicBezTo>
                      <a:cubicBezTo>
                        <a:pt x="101" y="21"/>
                        <a:pt x="101" y="21"/>
                        <a:pt x="101" y="21"/>
                      </a:cubicBezTo>
                      <a:cubicBezTo>
                        <a:pt x="103" y="22"/>
                        <a:pt x="104" y="24"/>
                        <a:pt x="103" y="26"/>
                      </a:cubicBezTo>
                      <a:lnTo>
                        <a:pt x="101" y="30"/>
                      </a:lnTo>
                      <a:close/>
                    </a:path>
                  </a:pathLst>
                </a:custGeom>
                <a:grpFill/>
                <a:ln w="9525">
                  <a:noFill/>
                  <a:round/>
                </a:ln>
              </p:spPr>
              <p:txBody>
                <a:bodyPr anchor="ctr"/>
                <a:lstStyle/>
                <a:p>
                  <a:pPr algn="ctr"/>
                  <a:endParaRPr>
                    <a:latin typeface="Source Han Sans SC"/>
                    <a:cs typeface="+mn-ea"/>
                    <a:sym typeface="Source Han Sans SC"/>
                  </a:endParaRPr>
                </a:p>
              </p:txBody>
            </p:sp>
            <p:sp>
              <p:nvSpPr>
                <p:cNvPr id="72" name="Freeform: Shape 72">
                  <a:extLst>
                    <a:ext uri="{FF2B5EF4-FFF2-40B4-BE49-F238E27FC236}">
                      <a16:creationId xmlns:a16="http://schemas.microsoft.com/office/drawing/2014/main" id="{9CC05F17-D6A8-41FA-8BE8-65632DBA7629}"/>
                    </a:ext>
                  </a:extLst>
                </p:cNvPr>
                <p:cNvSpPr/>
                <p:nvPr/>
              </p:nvSpPr>
              <p:spPr bwMode="auto">
                <a:xfrm>
                  <a:off x="4008438" y="928686"/>
                  <a:ext cx="31750" cy="96838"/>
                </a:xfrm>
                <a:custGeom>
                  <a:avLst/>
                  <a:gdLst/>
                  <a:ahLst/>
                  <a:cxnLst>
                    <a:cxn ang="0">
                      <a:pos x="14" y="39"/>
                    </a:cxn>
                    <a:cxn ang="0">
                      <a:pos x="11" y="42"/>
                    </a:cxn>
                    <a:cxn ang="0">
                      <a:pos x="3" y="42"/>
                    </a:cxn>
                    <a:cxn ang="0">
                      <a:pos x="0" y="39"/>
                    </a:cxn>
                    <a:cxn ang="0">
                      <a:pos x="0" y="3"/>
                    </a:cxn>
                    <a:cxn ang="0">
                      <a:pos x="3" y="0"/>
                    </a:cxn>
                    <a:cxn ang="0">
                      <a:pos x="11" y="0"/>
                    </a:cxn>
                    <a:cxn ang="0">
                      <a:pos x="14" y="3"/>
                    </a:cxn>
                    <a:cxn ang="0">
                      <a:pos x="14" y="39"/>
                    </a:cxn>
                  </a:cxnLst>
                  <a:rect l="0" t="0" r="r" b="b"/>
                  <a:pathLst>
                    <a:path w="14" h="42">
                      <a:moveTo>
                        <a:pt x="14" y="39"/>
                      </a:moveTo>
                      <a:cubicBezTo>
                        <a:pt x="14" y="41"/>
                        <a:pt x="12" y="42"/>
                        <a:pt x="11" y="42"/>
                      </a:cubicBezTo>
                      <a:cubicBezTo>
                        <a:pt x="3" y="42"/>
                        <a:pt x="3" y="42"/>
                        <a:pt x="3" y="42"/>
                      </a:cubicBezTo>
                      <a:cubicBezTo>
                        <a:pt x="1" y="42"/>
                        <a:pt x="0" y="41"/>
                        <a:pt x="0" y="39"/>
                      </a:cubicBezTo>
                      <a:cubicBezTo>
                        <a:pt x="0" y="3"/>
                        <a:pt x="0" y="3"/>
                        <a:pt x="0" y="3"/>
                      </a:cubicBezTo>
                      <a:cubicBezTo>
                        <a:pt x="0" y="2"/>
                        <a:pt x="1" y="0"/>
                        <a:pt x="3" y="0"/>
                      </a:cubicBezTo>
                      <a:cubicBezTo>
                        <a:pt x="11" y="0"/>
                        <a:pt x="11" y="0"/>
                        <a:pt x="11" y="0"/>
                      </a:cubicBezTo>
                      <a:cubicBezTo>
                        <a:pt x="12" y="0"/>
                        <a:pt x="14" y="2"/>
                        <a:pt x="14" y="3"/>
                      </a:cubicBezTo>
                      <a:lnTo>
                        <a:pt x="14" y="39"/>
                      </a:lnTo>
                      <a:close/>
                    </a:path>
                  </a:pathLst>
                </a:custGeom>
                <a:grpFill/>
                <a:ln w="9525">
                  <a:noFill/>
                  <a:round/>
                </a:ln>
              </p:spPr>
              <p:txBody>
                <a:bodyPr anchor="ctr"/>
                <a:lstStyle/>
                <a:p>
                  <a:pPr algn="ctr"/>
                  <a:endParaRPr>
                    <a:latin typeface="Source Han Sans SC"/>
                    <a:cs typeface="+mn-ea"/>
                    <a:sym typeface="Source Han Sans SC"/>
                  </a:endParaRPr>
                </a:p>
              </p:txBody>
            </p:sp>
            <p:sp>
              <p:nvSpPr>
                <p:cNvPr id="73" name="Freeform: Shape 73">
                  <a:extLst>
                    <a:ext uri="{FF2B5EF4-FFF2-40B4-BE49-F238E27FC236}">
                      <a16:creationId xmlns:a16="http://schemas.microsoft.com/office/drawing/2014/main" id="{395670C6-F03E-49BE-A628-930C614C17A6}"/>
                    </a:ext>
                  </a:extLst>
                </p:cNvPr>
                <p:cNvSpPr/>
                <p:nvPr/>
              </p:nvSpPr>
              <p:spPr bwMode="auto">
                <a:xfrm>
                  <a:off x="4081463" y="928686"/>
                  <a:ext cx="31750" cy="96838"/>
                </a:xfrm>
                <a:custGeom>
                  <a:avLst/>
                  <a:gdLst/>
                  <a:ahLst/>
                  <a:cxnLst>
                    <a:cxn ang="0">
                      <a:pos x="14" y="39"/>
                    </a:cxn>
                    <a:cxn ang="0">
                      <a:pos x="11" y="42"/>
                    </a:cxn>
                    <a:cxn ang="0">
                      <a:pos x="3" y="42"/>
                    </a:cxn>
                    <a:cxn ang="0">
                      <a:pos x="0" y="39"/>
                    </a:cxn>
                    <a:cxn ang="0">
                      <a:pos x="0" y="3"/>
                    </a:cxn>
                    <a:cxn ang="0">
                      <a:pos x="3" y="0"/>
                    </a:cxn>
                    <a:cxn ang="0">
                      <a:pos x="11" y="0"/>
                    </a:cxn>
                    <a:cxn ang="0">
                      <a:pos x="14" y="3"/>
                    </a:cxn>
                    <a:cxn ang="0">
                      <a:pos x="14" y="39"/>
                    </a:cxn>
                  </a:cxnLst>
                  <a:rect l="0" t="0" r="r" b="b"/>
                  <a:pathLst>
                    <a:path w="14" h="42">
                      <a:moveTo>
                        <a:pt x="14" y="39"/>
                      </a:moveTo>
                      <a:cubicBezTo>
                        <a:pt x="14" y="41"/>
                        <a:pt x="12" y="42"/>
                        <a:pt x="11" y="42"/>
                      </a:cubicBezTo>
                      <a:cubicBezTo>
                        <a:pt x="3" y="42"/>
                        <a:pt x="3" y="42"/>
                        <a:pt x="3" y="42"/>
                      </a:cubicBezTo>
                      <a:cubicBezTo>
                        <a:pt x="1" y="42"/>
                        <a:pt x="0" y="41"/>
                        <a:pt x="0" y="39"/>
                      </a:cubicBezTo>
                      <a:cubicBezTo>
                        <a:pt x="0" y="3"/>
                        <a:pt x="0" y="3"/>
                        <a:pt x="0" y="3"/>
                      </a:cubicBezTo>
                      <a:cubicBezTo>
                        <a:pt x="0" y="2"/>
                        <a:pt x="1" y="0"/>
                        <a:pt x="3" y="0"/>
                      </a:cubicBezTo>
                      <a:cubicBezTo>
                        <a:pt x="11" y="0"/>
                        <a:pt x="11" y="0"/>
                        <a:pt x="11" y="0"/>
                      </a:cubicBezTo>
                      <a:cubicBezTo>
                        <a:pt x="12" y="0"/>
                        <a:pt x="14" y="2"/>
                        <a:pt x="14" y="3"/>
                      </a:cubicBezTo>
                      <a:lnTo>
                        <a:pt x="14" y="39"/>
                      </a:lnTo>
                      <a:close/>
                    </a:path>
                  </a:pathLst>
                </a:custGeom>
                <a:grpFill/>
                <a:ln w="9525">
                  <a:noFill/>
                  <a:round/>
                </a:ln>
              </p:spPr>
              <p:txBody>
                <a:bodyPr anchor="ctr"/>
                <a:lstStyle/>
                <a:p>
                  <a:pPr algn="ctr"/>
                  <a:endParaRPr>
                    <a:latin typeface="Source Han Sans SC"/>
                    <a:cs typeface="+mn-ea"/>
                    <a:sym typeface="Source Han Sans SC"/>
                  </a:endParaRPr>
                </a:p>
              </p:txBody>
            </p:sp>
            <p:sp>
              <p:nvSpPr>
                <p:cNvPr id="74" name="Freeform: Shape 74">
                  <a:extLst>
                    <a:ext uri="{FF2B5EF4-FFF2-40B4-BE49-F238E27FC236}">
                      <a16:creationId xmlns:a16="http://schemas.microsoft.com/office/drawing/2014/main" id="{593D2829-6250-4283-ABD3-8AFA328D28A0}"/>
                    </a:ext>
                  </a:extLst>
                </p:cNvPr>
                <p:cNvSpPr/>
                <p:nvPr/>
              </p:nvSpPr>
              <p:spPr bwMode="auto">
                <a:xfrm>
                  <a:off x="4154488" y="928686"/>
                  <a:ext cx="30163" cy="96838"/>
                </a:xfrm>
                <a:custGeom>
                  <a:avLst/>
                  <a:gdLst/>
                  <a:ahLst/>
                  <a:cxnLst>
                    <a:cxn ang="0">
                      <a:pos x="13" y="39"/>
                    </a:cxn>
                    <a:cxn ang="0">
                      <a:pos x="11" y="42"/>
                    </a:cxn>
                    <a:cxn ang="0">
                      <a:pos x="3" y="42"/>
                    </a:cxn>
                    <a:cxn ang="0">
                      <a:pos x="0" y="39"/>
                    </a:cxn>
                    <a:cxn ang="0">
                      <a:pos x="0" y="3"/>
                    </a:cxn>
                    <a:cxn ang="0">
                      <a:pos x="3" y="0"/>
                    </a:cxn>
                    <a:cxn ang="0">
                      <a:pos x="11" y="0"/>
                    </a:cxn>
                    <a:cxn ang="0">
                      <a:pos x="13" y="3"/>
                    </a:cxn>
                    <a:cxn ang="0">
                      <a:pos x="13" y="39"/>
                    </a:cxn>
                  </a:cxnLst>
                  <a:rect l="0" t="0" r="r" b="b"/>
                  <a:pathLst>
                    <a:path w="13" h="42">
                      <a:moveTo>
                        <a:pt x="13" y="39"/>
                      </a:moveTo>
                      <a:cubicBezTo>
                        <a:pt x="13" y="41"/>
                        <a:pt x="12" y="42"/>
                        <a:pt x="11" y="42"/>
                      </a:cubicBezTo>
                      <a:cubicBezTo>
                        <a:pt x="3" y="42"/>
                        <a:pt x="3" y="42"/>
                        <a:pt x="3" y="42"/>
                      </a:cubicBezTo>
                      <a:cubicBezTo>
                        <a:pt x="1" y="42"/>
                        <a:pt x="0" y="41"/>
                        <a:pt x="0" y="39"/>
                      </a:cubicBezTo>
                      <a:cubicBezTo>
                        <a:pt x="0" y="3"/>
                        <a:pt x="0" y="3"/>
                        <a:pt x="0" y="3"/>
                      </a:cubicBezTo>
                      <a:cubicBezTo>
                        <a:pt x="0" y="2"/>
                        <a:pt x="1" y="0"/>
                        <a:pt x="3" y="0"/>
                      </a:cubicBezTo>
                      <a:cubicBezTo>
                        <a:pt x="11" y="0"/>
                        <a:pt x="11" y="0"/>
                        <a:pt x="11" y="0"/>
                      </a:cubicBezTo>
                      <a:cubicBezTo>
                        <a:pt x="12" y="0"/>
                        <a:pt x="13" y="2"/>
                        <a:pt x="13" y="3"/>
                      </a:cubicBezTo>
                      <a:lnTo>
                        <a:pt x="13" y="39"/>
                      </a:lnTo>
                      <a:close/>
                    </a:path>
                  </a:pathLst>
                </a:custGeom>
                <a:grpFill/>
                <a:ln w="9525">
                  <a:noFill/>
                  <a:round/>
                </a:ln>
              </p:spPr>
              <p:txBody>
                <a:bodyPr anchor="ctr"/>
                <a:lstStyle/>
                <a:p>
                  <a:pPr algn="ctr"/>
                  <a:endParaRPr>
                    <a:latin typeface="Source Han Sans SC"/>
                    <a:cs typeface="+mn-ea"/>
                    <a:sym typeface="Source Han Sans SC"/>
                  </a:endParaRPr>
                </a:p>
              </p:txBody>
            </p:sp>
            <p:sp>
              <p:nvSpPr>
                <p:cNvPr id="75" name="Freeform: Shape 75">
                  <a:extLst>
                    <a:ext uri="{FF2B5EF4-FFF2-40B4-BE49-F238E27FC236}">
                      <a16:creationId xmlns:a16="http://schemas.microsoft.com/office/drawing/2014/main" id="{A8A69E6B-B283-4BF2-B598-6CF6282EBCFE}"/>
                    </a:ext>
                  </a:extLst>
                </p:cNvPr>
                <p:cNvSpPr/>
                <p:nvPr/>
              </p:nvSpPr>
              <p:spPr bwMode="auto">
                <a:xfrm>
                  <a:off x="3978276" y="1046161"/>
                  <a:ext cx="236538" cy="22225"/>
                </a:xfrm>
                <a:custGeom>
                  <a:avLst/>
                  <a:gdLst/>
                  <a:ahLst/>
                  <a:cxnLst>
                    <a:cxn ang="0">
                      <a:pos x="103" y="7"/>
                    </a:cxn>
                    <a:cxn ang="0">
                      <a:pos x="100" y="10"/>
                    </a:cxn>
                    <a:cxn ang="0">
                      <a:pos x="4" y="10"/>
                    </a:cxn>
                    <a:cxn ang="0">
                      <a:pos x="0" y="7"/>
                    </a:cxn>
                    <a:cxn ang="0">
                      <a:pos x="0" y="3"/>
                    </a:cxn>
                    <a:cxn ang="0">
                      <a:pos x="4" y="0"/>
                    </a:cxn>
                    <a:cxn ang="0">
                      <a:pos x="100" y="0"/>
                    </a:cxn>
                    <a:cxn ang="0">
                      <a:pos x="103" y="3"/>
                    </a:cxn>
                    <a:cxn ang="0">
                      <a:pos x="103" y="7"/>
                    </a:cxn>
                  </a:cxnLst>
                  <a:rect l="0" t="0" r="r" b="b"/>
                  <a:pathLst>
                    <a:path w="103" h="10">
                      <a:moveTo>
                        <a:pt x="103" y="7"/>
                      </a:moveTo>
                      <a:cubicBezTo>
                        <a:pt x="103" y="9"/>
                        <a:pt x="102" y="10"/>
                        <a:pt x="100" y="10"/>
                      </a:cubicBezTo>
                      <a:cubicBezTo>
                        <a:pt x="4" y="10"/>
                        <a:pt x="4" y="10"/>
                        <a:pt x="4" y="10"/>
                      </a:cubicBezTo>
                      <a:cubicBezTo>
                        <a:pt x="2" y="10"/>
                        <a:pt x="0" y="9"/>
                        <a:pt x="0" y="7"/>
                      </a:cubicBezTo>
                      <a:cubicBezTo>
                        <a:pt x="0" y="3"/>
                        <a:pt x="0" y="3"/>
                        <a:pt x="0" y="3"/>
                      </a:cubicBezTo>
                      <a:cubicBezTo>
                        <a:pt x="0" y="1"/>
                        <a:pt x="2" y="0"/>
                        <a:pt x="4" y="0"/>
                      </a:cubicBezTo>
                      <a:cubicBezTo>
                        <a:pt x="100" y="0"/>
                        <a:pt x="100" y="0"/>
                        <a:pt x="100" y="0"/>
                      </a:cubicBezTo>
                      <a:cubicBezTo>
                        <a:pt x="102" y="0"/>
                        <a:pt x="103" y="1"/>
                        <a:pt x="103" y="3"/>
                      </a:cubicBezTo>
                      <a:lnTo>
                        <a:pt x="103" y="7"/>
                      </a:lnTo>
                      <a:close/>
                    </a:path>
                  </a:pathLst>
                </a:custGeom>
                <a:grpFill/>
                <a:ln w="9525">
                  <a:noFill/>
                  <a:round/>
                </a:ln>
              </p:spPr>
              <p:txBody>
                <a:bodyPr anchor="ctr"/>
                <a:lstStyle/>
                <a:p>
                  <a:pPr algn="ctr"/>
                  <a:endParaRPr>
                    <a:latin typeface="Source Han Sans SC"/>
                    <a:cs typeface="+mn-ea"/>
                    <a:sym typeface="Source Han Sans SC"/>
                  </a:endParaRPr>
                </a:p>
              </p:txBody>
            </p:sp>
            <p:sp>
              <p:nvSpPr>
                <p:cNvPr id="76" name="Freeform: Shape 76">
                  <a:extLst>
                    <a:ext uri="{FF2B5EF4-FFF2-40B4-BE49-F238E27FC236}">
                      <a16:creationId xmlns:a16="http://schemas.microsoft.com/office/drawing/2014/main" id="{EFE892A1-369C-4216-A9E2-8E42A2772A63}"/>
                    </a:ext>
                  </a:extLst>
                </p:cNvPr>
                <p:cNvSpPr/>
                <p:nvPr/>
              </p:nvSpPr>
              <p:spPr bwMode="auto">
                <a:xfrm>
                  <a:off x="3959226" y="1082674"/>
                  <a:ext cx="273050" cy="25400"/>
                </a:xfrm>
                <a:custGeom>
                  <a:avLst/>
                  <a:gdLst/>
                  <a:ahLst/>
                  <a:cxnLst>
                    <a:cxn ang="0">
                      <a:pos x="119" y="8"/>
                    </a:cxn>
                    <a:cxn ang="0">
                      <a:pos x="116" y="11"/>
                    </a:cxn>
                    <a:cxn ang="0">
                      <a:pos x="4" y="11"/>
                    </a:cxn>
                    <a:cxn ang="0">
                      <a:pos x="0" y="8"/>
                    </a:cxn>
                    <a:cxn ang="0">
                      <a:pos x="0" y="4"/>
                    </a:cxn>
                    <a:cxn ang="0">
                      <a:pos x="4" y="0"/>
                    </a:cxn>
                    <a:cxn ang="0">
                      <a:pos x="116" y="0"/>
                    </a:cxn>
                    <a:cxn ang="0">
                      <a:pos x="119" y="4"/>
                    </a:cxn>
                    <a:cxn ang="0">
                      <a:pos x="119" y="8"/>
                    </a:cxn>
                  </a:cxnLst>
                  <a:rect l="0" t="0" r="r" b="b"/>
                  <a:pathLst>
                    <a:path w="119" h="11">
                      <a:moveTo>
                        <a:pt x="119" y="8"/>
                      </a:moveTo>
                      <a:cubicBezTo>
                        <a:pt x="119" y="9"/>
                        <a:pt x="117" y="11"/>
                        <a:pt x="116" y="11"/>
                      </a:cubicBezTo>
                      <a:cubicBezTo>
                        <a:pt x="4" y="11"/>
                        <a:pt x="4" y="11"/>
                        <a:pt x="4" y="11"/>
                      </a:cubicBezTo>
                      <a:cubicBezTo>
                        <a:pt x="2" y="11"/>
                        <a:pt x="0" y="9"/>
                        <a:pt x="0" y="8"/>
                      </a:cubicBezTo>
                      <a:cubicBezTo>
                        <a:pt x="0" y="4"/>
                        <a:pt x="0" y="4"/>
                        <a:pt x="0" y="4"/>
                      </a:cubicBezTo>
                      <a:cubicBezTo>
                        <a:pt x="0" y="2"/>
                        <a:pt x="2" y="0"/>
                        <a:pt x="4" y="0"/>
                      </a:cubicBezTo>
                      <a:cubicBezTo>
                        <a:pt x="116" y="0"/>
                        <a:pt x="116" y="0"/>
                        <a:pt x="116" y="0"/>
                      </a:cubicBezTo>
                      <a:cubicBezTo>
                        <a:pt x="117" y="0"/>
                        <a:pt x="119" y="2"/>
                        <a:pt x="119" y="4"/>
                      </a:cubicBezTo>
                      <a:lnTo>
                        <a:pt x="119" y="8"/>
                      </a:lnTo>
                      <a:close/>
                    </a:path>
                  </a:pathLst>
                </a:custGeom>
                <a:grpFill/>
                <a:ln w="9525">
                  <a:noFill/>
                  <a:round/>
                </a:ln>
              </p:spPr>
              <p:txBody>
                <a:bodyPr anchor="ctr"/>
                <a:lstStyle/>
                <a:p>
                  <a:pPr algn="ctr"/>
                  <a:endParaRPr>
                    <a:latin typeface="Source Han Sans SC"/>
                    <a:cs typeface="+mn-ea"/>
                    <a:sym typeface="Source Han Sans SC"/>
                  </a:endParaRPr>
                </a:p>
              </p:txBody>
            </p:sp>
          </p:grpSp>
        </p:grpSp>
        <p:grpSp>
          <p:nvGrpSpPr>
            <p:cNvPr id="77" name="千图PPT彼岸天：ID 8661124库_组合 78">
              <a:extLst>
                <a:ext uri="{FF2B5EF4-FFF2-40B4-BE49-F238E27FC236}">
                  <a16:creationId xmlns:a16="http://schemas.microsoft.com/office/drawing/2014/main" id="{97BF48A6-A343-49A5-8A31-3D377F81E855}"/>
                </a:ext>
              </a:extLst>
            </p:cNvPr>
            <p:cNvGrpSpPr/>
            <p:nvPr>
              <p:custDataLst>
                <p:tags r:id="rId4"/>
              </p:custDataLst>
            </p:nvPr>
          </p:nvGrpSpPr>
          <p:grpSpPr>
            <a:xfrm>
              <a:off x="5737875" y="3811298"/>
              <a:ext cx="709012" cy="709012"/>
              <a:chOff x="6143330" y="2684962"/>
              <a:chExt cx="638470" cy="638470"/>
            </a:xfrm>
          </p:grpSpPr>
          <p:sp>
            <p:nvSpPr>
              <p:cNvPr id="86" name="Oval 82">
                <a:extLst>
                  <a:ext uri="{FF2B5EF4-FFF2-40B4-BE49-F238E27FC236}">
                    <a16:creationId xmlns:a16="http://schemas.microsoft.com/office/drawing/2014/main" id="{15DCDA51-A8C2-48E4-AD04-B47F9AD36521}"/>
                  </a:ext>
                </a:extLst>
              </p:cNvPr>
              <p:cNvSpPr/>
              <p:nvPr/>
            </p:nvSpPr>
            <p:spPr>
              <a:xfrm rot="18900000">
                <a:off x="6143330" y="2684962"/>
                <a:ext cx="638470" cy="63847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Source Han Sans SC"/>
                  <a:cs typeface="+mn-ea"/>
                  <a:sym typeface="Source Han Sans SC"/>
                </a:endParaRPr>
              </a:p>
            </p:txBody>
          </p:sp>
          <p:sp>
            <p:nvSpPr>
              <p:cNvPr id="87" name="Freeform: Shape 83">
                <a:extLst>
                  <a:ext uri="{FF2B5EF4-FFF2-40B4-BE49-F238E27FC236}">
                    <a16:creationId xmlns:a16="http://schemas.microsoft.com/office/drawing/2014/main" id="{3D5F85F0-C095-4722-9454-EF7925E97948}"/>
                  </a:ext>
                </a:extLst>
              </p:cNvPr>
              <p:cNvSpPr/>
              <p:nvPr/>
            </p:nvSpPr>
            <p:spPr bwMode="auto">
              <a:xfrm>
                <a:off x="6275216" y="2824473"/>
                <a:ext cx="374698" cy="359448"/>
              </a:xfrm>
              <a:custGeom>
                <a:avLst/>
                <a:gdLst/>
                <a:ahLst/>
                <a:cxnLst>
                  <a:cxn ang="0">
                    <a:pos x="64" y="93"/>
                  </a:cxn>
                  <a:cxn ang="0">
                    <a:pos x="67" y="106"/>
                  </a:cxn>
                  <a:cxn ang="0">
                    <a:pos x="62" y="113"/>
                  </a:cxn>
                  <a:cxn ang="0">
                    <a:pos x="49" y="101"/>
                  </a:cxn>
                  <a:cxn ang="0">
                    <a:pos x="78" y="71"/>
                  </a:cxn>
                  <a:cxn ang="0">
                    <a:pos x="65" y="74"/>
                  </a:cxn>
                  <a:cxn ang="0">
                    <a:pos x="70" y="70"/>
                  </a:cxn>
                  <a:cxn ang="0">
                    <a:pos x="20" y="68"/>
                  </a:cxn>
                  <a:cxn ang="0">
                    <a:pos x="10" y="70"/>
                  </a:cxn>
                  <a:cxn ang="0">
                    <a:pos x="28" y="85"/>
                  </a:cxn>
                  <a:cxn ang="0">
                    <a:pos x="7" y="87"/>
                  </a:cxn>
                  <a:cxn ang="0">
                    <a:pos x="2" y="87"/>
                  </a:cxn>
                  <a:cxn ang="0">
                    <a:pos x="6" y="99"/>
                  </a:cxn>
                  <a:cxn ang="0">
                    <a:pos x="3" y="103"/>
                  </a:cxn>
                  <a:cxn ang="0">
                    <a:pos x="83" y="76"/>
                  </a:cxn>
                  <a:cxn ang="0">
                    <a:pos x="119" y="55"/>
                  </a:cxn>
                  <a:cxn ang="0">
                    <a:pos x="73" y="105"/>
                  </a:cxn>
                  <a:cxn ang="0">
                    <a:pos x="97" y="90"/>
                  </a:cxn>
                  <a:cxn ang="0">
                    <a:pos x="96" y="81"/>
                  </a:cxn>
                  <a:cxn ang="0">
                    <a:pos x="97" y="71"/>
                  </a:cxn>
                  <a:cxn ang="0">
                    <a:pos x="83" y="58"/>
                  </a:cxn>
                  <a:cxn ang="0">
                    <a:pos x="79" y="37"/>
                  </a:cxn>
                  <a:cxn ang="0">
                    <a:pos x="82" y="11"/>
                  </a:cxn>
                  <a:cxn ang="0">
                    <a:pos x="59" y="11"/>
                  </a:cxn>
                  <a:cxn ang="0">
                    <a:pos x="62" y="33"/>
                  </a:cxn>
                  <a:cxn ang="0">
                    <a:pos x="60" y="44"/>
                  </a:cxn>
                  <a:cxn ang="0">
                    <a:pos x="41" y="47"/>
                  </a:cxn>
                  <a:cxn ang="0">
                    <a:pos x="56" y="61"/>
                  </a:cxn>
                  <a:cxn ang="0">
                    <a:pos x="48" y="70"/>
                  </a:cxn>
                  <a:cxn ang="0">
                    <a:pos x="47" y="61"/>
                  </a:cxn>
                  <a:cxn ang="0">
                    <a:pos x="22" y="33"/>
                  </a:cxn>
                  <a:cxn ang="0">
                    <a:pos x="17" y="62"/>
                  </a:cxn>
                  <a:cxn ang="0">
                    <a:pos x="11" y="63"/>
                  </a:cxn>
                  <a:cxn ang="0">
                    <a:pos x="65" y="0"/>
                  </a:cxn>
                </a:cxnLst>
                <a:rect l="0" t="0" r="r" b="b"/>
                <a:pathLst>
                  <a:path w="119" h="114">
                    <a:moveTo>
                      <a:pt x="49" y="99"/>
                    </a:moveTo>
                    <a:cubicBezTo>
                      <a:pt x="64" y="93"/>
                      <a:pt x="64" y="93"/>
                      <a:pt x="64" y="93"/>
                    </a:cubicBezTo>
                    <a:cubicBezTo>
                      <a:pt x="65" y="93"/>
                      <a:pt x="66" y="94"/>
                      <a:pt x="66" y="94"/>
                    </a:cubicBezTo>
                    <a:cubicBezTo>
                      <a:pt x="67" y="106"/>
                      <a:pt x="67" y="106"/>
                      <a:pt x="67" y="106"/>
                    </a:cubicBezTo>
                    <a:cubicBezTo>
                      <a:pt x="67" y="109"/>
                      <a:pt x="66" y="111"/>
                      <a:pt x="63" y="113"/>
                    </a:cubicBezTo>
                    <a:cubicBezTo>
                      <a:pt x="62" y="113"/>
                      <a:pt x="62" y="113"/>
                      <a:pt x="62" y="113"/>
                    </a:cubicBezTo>
                    <a:cubicBezTo>
                      <a:pt x="61" y="114"/>
                      <a:pt x="60" y="113"/>
                      <a:pt x="59" y="113"/>
                    </a:cubicBezTo>
                    <a:cubicBezTo>
                      <a:pt x="49" y="101"/>
                      <a:pt x="49" y="101"/>
                      <a:pt x="49" y="101"/>
                    </a:cubicBezTo>
                    <a:cubicBezTo>
                      <a:pt x="48" y="100"/>
                      <a:pt x="48" y="99"/>
                      <a:pt x="49" y="99"/>
                    </a:cubicBezTo>
                    <a:moveTo>
                      <a:pt x="78" y="71"/>
                    </a:moveTo>
                    <a:cubicBezTo>
                      <a:pt x="65" y="77"/>
                      <a:pt x="65" y="77"/>
                      <a:pt x="65" y="77"/>
                    </a:cubicBezTo>
                    <a:cubicBezTo>
                      <a:pt x="65" y="74"/>
                      <a:pt x="65" y="74"/>
                      <a:pt x="65" y="74"/>
                    </a:cubicBezTo>
                    <a:cubicBezTo>
                      <a:pt x="74" y="70"/>
                      <a:pt x="74" y="70"/>
                      <a:pt x="74" y="70"/>
                    </a:cubicBezTo>
                    <a:cubicBezTo>
                      <a:pt x="73" y="70"/>
                      <a:pt x="71" y="70"/>
                      <a:pt x="70" y="70"/>
                    </a:cubicBezTo>
                    <a:cubicBezTo>
                      <a:pt x="65" y="70"/>
                      <a:pt x="57" y="72"/>
                      <a:pt x="48" y="76"/>
                    </a:cubicBezTo>
                    <a:cubicBezTo>
                      <a:pt x="20" y="68"/>
                      <a:pt x="20" y="68"/>
                      <a:pt x="20" y="68"/>
                    </a:cubicBezTo>
                    <a:cubicBezTo>
                      <a:pt x="17" y="68"/>
                      <a:pt x="14" y="68"/>
                      <a:pt x="12" y="70"/>
                    </a:cubicBezTo>
                    <a:cubicBezTo>
                      <a:pt x="10" y="70"/>
                      <a:pt x="10" y="70"/>
                      <a:pt x="10" y="70"/>
                    </a:cubicBezTo>
                    <a:cubicBezTo>
                      <a:pt x="9" y="71"/>
                      <a:pt x="9" y="73"/>
                      <a:pt x="10" y="74"/>
                    </a:cubicBezTo>
                    <a:cubicBezTo>
                      <a:pt x="28" y="85"/>
                      <a:pt x="28" y="85"/>
                      <a:pt x="28" y="85"/>
                    </a:cubicBezTo>
                    <a:cubicBezTo>
                      <a:pt x="23" y="87"/>
                      <a:pt x="20" y="90"/>
                      <a:pt x="16" y="92"/>
                    </a:cubicBezTo>
                    <a:cubicBezTo>
                      <a:pt x="7" y="87"/>
                      <a:pt x="7" y="87"/>
                      <a:pt x="7" y="87"/>
                    </a:cubicBezTo>
                    <a:cubicBezTo>
                      <a:pt x="6" y="86"/>
                      <a:pt x="4" y="86"/>
                      <a:pt x="3" y="87"/>
                    </a:cubicBezTo>
                    <a:cubicBezTo>
                      <a:pt x="2" y="87"/>
                      <a:pt x="2" y="87"/>
                      <a:pt x="2" y="87"/>
                    </a:cubicBezTo>
                    <a:cubicBezTo>
                      <a:pt x="1" y="88"/>
                      <a:pt x="0" y="89"/>
                      <a:pt x="1" y="90"/>
                    </a:cubicBezTo>
                    <a:cubicBezTo>
                      <a:pt x="6" y="99"/>
                      <a:pt x="6" y="99"/>
                      <a:pt x="6" y="99"/>
                    </a:cubicBezTo>
                    <a:cubicBezTo>
                      <a:pt x="6" y="99"/>
                      <a:pt x="6" y="99"/>
                      <a:pt x="6" y="99"/>
                    </a:cubicBezTo>
                    <a:cubicBezTo>
                      <a:pt x="4" y="100"/>
                      <a:pt x="3" y="102"/>
                      <a:pt x="3" y="103"/>
                    </a:cubicBezTo>
                    <a:cubicBezTo>
                      <a:pt x="3" y="105"/>
                      <a:pt x="6" y="106"/>
                      <a:pt x="9" y="106"/>
                    </a:cubicBezTo>
                    <a:cubicBezTo>
                      <a:pt x="14" y="106"/>
                      <a:pt x="83" y="90"/>
                      <a:pt x="83" y="76"/>
                    </a:cubicBezTo>
                    <a:cubicBezTo>
                      <a:pt x="83" y="73"/>
                      <a:pt x="81" y="72"/>
                      <a:pt x="78" y="71"/>
                    </a:cubicBezTo>
                    <a:moveTo>
                      <a:pt x="119" y="55"/>
                    </a:moveTo>
                    <a:cubicBezTo>
                      <a:pt x="119" y="82"/>
                      <a:pt x="99" y="105"/>
                      <a:pt x="73" y="109"/>
                    </a:cubicBezTo>
                    <a:cubicBezTo>
                      <a:pt x="73" y="108"/>
                      <a:pt x="73" y="106"/>
                      <a:pt x="73" y="105"/>
                    </a:cubicBezTo>
                    <a:cubicBezTo>
                      <a:pt x="73" y="105"/>
                      <a:pt x="73" y="104"/>
                      <a:pt x="73" y="102"/>
                    </a:cubicBezTo>
                    <a:cubicBezTo>
                      <a:pt x="82" y="100"/>
                      <a:pt x="90" y="96"/>
                      <a:pt x="97" y="90"/>
                    </a:cubicBezTo>
                    <a:cubicBezTo>
                      <a:pt x="97" y="90"/>
                      <a:pt x="96" y="89"/>
                      <a:pt x="96" y="89"/>
                    </a:cubicBezTo>
                    <a:cubicBezTo>
                      <a:pt x="94" y="86"/>
                      <a:pt x="96" y="84"/>
                      <a:pt x="96" y="81"/>
                    </a:cubicBezTo>
                    <a:cubicBezTo>
                      <a:pt x="96" y="79"/>
                      <a:pt x="92" y="79"/>
                      <a:pt x="92" y="78"/>
                    </a:cubicBezTo>
                    <a:cubicBezTo>
                      <a:pt x="91" y="73"/>
                      <a:pt x="95" y="73"/>
                      <a:pt x="97" y="71"/>
                    </a:cubicBezTo>
                    <a:cubicBezTo>
                      <a:pt x="99" y="69"/>
                      <a:pt x="95" y="64"/>
                      <a:pt x="92" y="65"/>
                    </a:cubicBezTo>
                    <a:cubicBezTo>
                      <a:pt x="90" y="65"/>
                      <a:pt x="83" y="63"/>
                      <a:pt x="83" y="58"/>
                    </a:cubicBezTo>
                    <a:cubicBezTo>
                      <a:pt x="84" y="51"/>
                      <a:pt x="75" y="52"/>
                      <a:pt x="74" y="49"/>
                    </a:cubicBezTo>
                    <a:cubicBezTo>
                      <a:pt x="72" y="44"/>
                      <a:pt x="75" y="39"/>
                      <a:pt x="79" y="37"/>
                    </a:cubicBezTo>
                    <a:cubicBezTo>
                      <a:pt x="85" y="36"/>
                      <a:pt x="91" y="31"/>
                      <a:pt x="90" y="25"/>
                    </a:cubicBezTo>
                    <a:cubicBezTo>
                      <a:pt x="90" y="19"/>
                      <a:pt x="87" y="14"/>
                      <a:pt x="82" y="11"/>
                    </a:cubicBezTo>
                    <a:cubicBezTo>
                      <a:pt x="78" y="9"/>
                      <a:pt x="73" y="7"/>
                      <a:pt x="67" y="7"/>
                    </a:cubicBezTo>
                    <a:cubicBezTo>
                      <a:pt x="63" y="7"/>
                      <a:pt x="58" y="8"/>
                      <a:pt x="59" y="11"/>
                    </a:cubicBezTo>
                    <a:cubicBezTo>
                      <a:pt x="59" y="16"/>
                      <a:pt x="74" y="17"/>
                      <a:pt x="72" y="22"/>
                    </a:cubicBezTo>
                    <a:cubicBezTo>
                      <a:pt x="70" y="25"/>
                      <a:pt x="60" y="29"/>
                      <a:pt x="62" y="33"/>
                    </a:cubicBezTo>
                    <a:cubicBezTo>
                      <a:pt x="63" y="35"/>
                      <a:pt x="66" y="33"/>
                      <a:pt x="65" y="38"/>
                    </a:cubicBezTo>
                    <a:cubicBezTo>
                      <a:pt x="65" y="40"/>
                      <a:pt x="63" y="44"/>
                      <a:pt x="60" y="44"/>
                    </a:cubicBezTo>
                    <a:cubicBezTo>
                      <a:pt x="57" y="45"/>
                      <a:pt x="54" y="37"/>
                      <a:pt x="46" y="36"/>
                    </a:cubicBezTo>
                    <a:cubicBezTo>
                      <a:pt x="42" y="36"/>
                      <a:pt x="36" y="42"/>
                      <a:pt x="41" y="47"/>
                    </a:cubicBezTo>
                    <a:cubicBezTo>
                      <a:pt x="44" y="50"/>
                      <a:pt x="49" y="44"/>
                      <a:pt x="51" y="48"/>
                    </a:cubicBezTo>
                    <a:cubicBezTo>
                      <a:pt x="52" y="52"/>
                      <a:pt x="51" y="58"/>
                      <a:pt x="56" y="61"/>
                    </a:cubicBezTo>
                    <a:cubicBezTo>
                      <a:pt x="58" y="62"/>
                      <a:pt x="61" y="63"/>
                      <a:pt x="64" y="65"/>
                    </a:cubicBezTo>
                    <a:cubicBezTo>
                      <a:pt x="59" y="66"/>
                      <a:pt x="54" y="67"/>
                      <a:pt x="48" y="70"/>
                    </a:cubicBezTo>
                    <a:cubicBezTo>
                      <a:pt x="43" y="68"/>
                      <a:pt x="43" y="68"/>
                      <a:pt x="43" y="68"/>
                    </a:cubicBezTo>
                    <a:cubicBezTo>
                      <a:pt x="45" y="66"/>
                      <a:pt x="48" y="65"/>
                      <a:pt x="47" y="61"/>
                    </a:cubicBezTo>
                    <a:cubicBezTo>
                      <a:pt x="46" y="55"/>
                      <a:pt x="36" y="58"/>
                      <a:pt x="29" y="51"/>
                    </a:cubicBezTo>
                    <a:cubicBezTo>
                      <a:pt x="27" y="48"/>
                      <a:pt x="22" y="41"/>
                      <a:pt x="22" y="33"/>
                    </a:cubicBezTo>
                    <a:cubicBezTo>
                      <a:pt x="19" y="39"/>
                      <a:pt x="17" y="47"/>
                      <a:pt x="17" y="55"/>
                    </a:cubicBezTo>
                    <a:cubicBezTo>
                      <a:pt x="17" y="57"/>
                      <a:pt x="17" y="60"/>
                      <a:pt x="17" y="62"/>
                    </a:cubicBezTo>
                    <a:cubicBezTo>
                      <a:pt x="17" y="62"/>
                      <a:pt x="17" y="62"/>
                      <a:pt x="17" y="62"/>
                    </a:cubicBezTo>
                    <a:cubicBezTo>
                      <a:pt x="15" y="62"/>
                      <a:pt x="13" y="63"/>
                      <a:pt x="11" y="63"/>
                    </a:cubicBezTo>
                    <a:cubicBezTo>
                      <a:pt x="10" y="61"/>
                      <a:pt x="10" y="58"/>
                      <a:pt x="10" y="55"/>
                    </a:cubicBezTo>
                    <a:cubicBezTo>
                      <a:pt x="10" y="25"/>
                      <a:pt x="35" y="0"/>
                      <a:pt x="65" y="0"/>
                    </a:cubicBezTo>
                    <a:cubicBezTo>
                      <a:pt x="95" y="0"/>
                      <a:pt x="119" y="25"/>
                      <a:pt x="119" y="55"/>
                    </a:cubicBezTo>
                  </a:path>
                </a:pathLst>
              </a:custGeom>
              <a:solidFill>
                <a:schemeClr val="bg1"/>
              </a:solidFill>
              <a:ln w="9525">
                <a:noFill/>
                <a:round/>
              </a:ln>
            </p:spPr>
            <p:txBody>
              <a:bodyPr anchor="ctr"/>
              <a:lstStyle/>
              <a:p>
                <a:pPr algn="ctr"/>
                <a:endParaRPr>
                  <a:latin typeface="Source Han Sans SC"/>
                  <a:cs typeface="+mn-ea"/>
                  <a:sym typeface="Source Han Sans SC"/>
                </a:endParaRPr>
              </a:p>
            </p:txBody>
          </p:sp>
        </p:grpSp>
        <p:grpSp>
          <p:nvGrpSpPr>
            <p:cNvPr id="88" name="千图PPT彼岸天：ID 8661124库_组合 85">
              <a:extLst>
                <a:ext uri="{FF2B5EF4-FFF2-40B4-BE49-F238E27FC236}">
                  <a16:creationId xmlns:a16="http://schemas.microsoft.com/office/drawing/2014/main" id="{93BAE4E0-30C3-40CD-A844-9E38C63384DD}"/>
                </a:ext>
              </a:extLst>
            </p:cNvPr>
            <p:cNvGrpSpPr/>
            <p:nvPr>
              <p:custDataLst>
                <p:tags r:id="rId5"/>
              </p:custDataLst>
            </p:nvPr>
          </p:nvGrpSpPr>
          <p:grpSpPr>
            <a:xfrm>
              <a:off x="7033783" y="2854851"/>
              <a:ext cx="709012" cy="702525"/>
              <a:chOff x="2438400" y="2680880"/>
              <a:chExt cx="638468" cy="632627"/>
            </a:xfrm>
          </p:grpSpPr>
          <p:sp>
            <p:nvSpPr>
              <p:cNvPr id="89" name="Oval 89">
                <a:extLst>
                  <a:ext uri="{FF2B5EF4-FFF2-40B4-BE49-F238E27FC236}">
                    <a16:creationId xmlns:a16="http://schemas.microsoft.com/office/drawing/2014/main" id="{A0A50732-C1EC-4564-936B-6AC78CA31B0E}"/>
                  </a:ext>
                </a:extLst>
              </p:cNvPr>
              <p:cNvSpPr/>
              <p:nvPr/>
            </p:nvSpPr>
            <p:spPr>
              <a:xfrm rot="18900000">
                <a:off x="2438400" y="2680880"/>
                <a:ext cx="638468" cy="63262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Source Han Sans SC"/>
                  <a:cs typeface="+mn-ea"/>
                  <a:sym typeface="Source Han Sans SC"/>
                </a:endParaRPr>
              </a:p>
            </p:txBody>
          </p:sp>
          <p:grpSp>
            <p:nvGrpSpPr>
              <p:cNvPr id="90" name="Group 90">
                <a:extLst>
                  <a:ext uri="{FF2B5EF4-FFF2-40B4-BE49-F238E27FC236}">
                    <a16:creationId xmlns:a16="http://schemas.microsoft.com/office/drawing/2014/main" id="{04672073-436B-48B6-8445-B828F13611C9}"/>
                  </a:ext>
                </a:extLst>
              </p:cNvPr>
              <p:cNvGrpSpPr/>
              <p:nvPr/>
            </p:nvGrpSpPr>
            <p:grpSpPr>
              <a:xfrm>
                <a:off x="2565879" y="2816091"/>
                <a:ext cx="383510" cy="362204"/>
                <a:chOff x="5530851" y="1866899"/>
                <a:chExt cx="285750" cy="269875"/>
              </a:xfrm>
              <a:solidFill>
                <a:schemeClr val="bg1"/>
              </a:solidFill>
            </p:grpSpPr>
            <p:sp>
              <p:nvSpPr>
                <p:cNvPr id="91" name="Oval 91">
                  <a:extLst>
                    <a:ext uri="{FF2B5EF4-FFF2-40B4-BE49-F238E27FC236}">
                      <a16:creationId xmlns:a16="http://schemas.microsoft.com/office/drawing/2014/main" id="{FB99AF52-38EC-4F07-B37A-3CB0A4953C3B}"/>
                    </a:ext>
                  </a:extLst>
                </p:cNvPr>
                <p:cNvSpPr/>
                <p:nvPr/>
              </p:nvSpPr>
              <p:spPr bwMode="auto">
                <a:xfrm>
                  <a:off x="5661026" y="1912936"/>
                  <a:ext cx="68263" cy="68263"/>
                </a:xfrm>
                <a:prstGeom prst="ellipse">
                  <a:avLst/>
                </a:prstGeom>
                <a:grpFill/>
                <a:ln w="9525">
                  <a:noFill/>
                  <a:round/>
                </a:ln>
              </p:spPr>
              <p:txBody>
                <a:bodyPr anchor="ctr"/>
                <a:lstStyle/>
                <a:p>
                  <a:pPr algn="ctr"/>
                  <a:endParaRPr>
                    <a:latin typeface="Source Han Sans SC"/>
                    <a:cs typeface="+mn-ea"/>
                    <a:sym typeface="Source Han Sans SC"/>
                  </a:endParaRPr>
                </a:p>
              </p:txBody>
            </p:sp>
            <p:sp>
              <p:nvSpPr>
                <p:cNvPr id="92" name="Freeform: Shape 92">
                  <a:extLst>
                    <a:ext uri="{FF2B5EF4-FFF2-40B4-BE49-F238E27FC236}">
                      <a16:creationId xmlns:a16="http://schemas.microsoft.com/office/drawing/2014/main" id="{A333EF55-27EF-4EEC-BA0C-74C59E5B8B73}"/>
                    </a:ext>
                  </a:extLst>
                </p:cNvPr>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ln>
              </p:spPr>
              <p:txBody>
                <a:bodyPr anchor="ctr"/>
                <a:lstStyle/>
                <a:p>
                  <a:pPr algn="ctr"/>
                  <a:endParaRPr>
                    <a:latin typeface="Source Han Sans SC"/>
                    <a:cs typeface="+mn-ea"/>
                    <a:sym typeface="Source Han Sans SC"/>
                  </a:endParaRPr>
                </a:p>
              </p:txBody>
            </p:sp>
          </p:grpSp>
        </p:grpSp>
        <p:grpSp>
          <p:nvGrpSpPr>
            <p:cNvPr id="93" name="千图PPT彼岸天：ID 8661124库_组合 101">
              <a:extLst>
                <a:ext uri="{FF2B5EF4-FFF2-40B4-BE49-F238E27FC236}">
                  <a16:creationId xmlns:a16="http://schemas.microsoft.com/office/drawing/2014/main" id="{F8819390-74C1-4DCD-B619-848FEE705C2D}"/>
                </a:ext>
              </a:extLst>
            </p:cNvPr>
            <p:cNvGrpSpPr/>
            <p:nvPr>
              <p:custDataLst>
                <p:tags r:id="rId6"/>
              </p:custDataLst>
            </p:nvPr>
          </p:nvGrpSpPr>
          <p:grpSpPr>
            <a:xfrm>
              <a:off x="4456376" y="2854851"/>
              <a:ext cx="709012" cy="702525"/>
              <a:chOff x="2438400" y="3906247"/>
              <a:chExt cx="638468" cy="632627"/>
            </a:xfrm>
          </p:grpSpPr>
          <p:sp>
            <p:nvSpPr>
              <p:cNvPr id="106" name="Oval 105">
                <a:extLst>
                  <a:ext uri="{FF2B5EF4-FFF2-40B4-BE49-F238E27FC236}">
                    <a16:creationId xmlns:a16="http://schemas.microsoft.com/office/drawing/2014/main" id="{FB811F63-5B31-4DDD-A7FC-43C2C35BA084}"/>
                  </a:ext>
                </a:extLst>
              </p:cNvPr>
              <p:cNvSpPr/>
              <p:nvPr/>
            </p:nvSpPr>
            <p:spPr>
              <a:xfrm rot="18900000">
                <a:off x="2438400" y="3906247"/>
                <a:ext cx="638468" cy="632627"/>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Source Han Sans SC"/>
                  <a:cs typeface="+mn-ea"/>
                  <a:sym typeface="Source Han Sans SC"/>
                </a:endParaRPr>
              </a:p>
            </p:txBody>
          </p:sp>
          <p:grpSp>
            <p:nvGrpSpPr>
              <p:cNvPr id="107" name="Group 106">
                <a:extLst>
                  <a:ext uri="{FF2B5EF4-FFF2-40B4-BE49-F238E27FC236}">
                    <a16:creationId xmlns:a16="http://schemas.microsoft.com/office/drawing/2014/main" id="{5A3944E4-9209-4EEF-8876-F145147549E4}"/>
                  </a:ext>
                </a:extLst>
              </p:cNvPr>
              <p:cNvGrpSpPr/>
              <p:nvPr/>
            </p:nvGrpSpPr>
            <p:grpSpPr>
              <a:xfrm>
                <a:off x="2598452" y="4071806"/>
                <a:ext cx="318371" cy="301515"/>
                <a:chOff x="5133976" y="846136"/>
                <a:chExt cx="269875" cy="255588"/>
              </a:xfrm>
              <a:solidFill>
                <a:schemeClr val="bg1"/>
              </a:solidFill>
            </p:grpSpPr>
            <p:sp>
              <p:nvSpPr>
                <p:cNvPr id="108" name="Freeform: Shape 107">
                  <a:extLst>
                    <a:ext uri="{FF2B5EF4-FFF2-40B4-BE49-F238E27FC236}">
                      <a16:creationId xmlns:a16="http://schemas.microsoft.com/office/drawing/2014/main" id="{16C92808-E4E6-429F-8A25-980A2581C9CC}"/>
                    </a:ext>
                  </a:extLst>
                </p:cNvPr>
                <p:cNvSpPr/>
                <p:nvPr/>
              </p:nvSpPr>
              <p:spPr bwMode="auto">
                <a:xfrm>
                  <a:off x="5191126" y="995361"/>
                  <a:ext cx="34925" cy="39688"/>
                </a:xfrm>
                <a:custGeom>
                  <a:avLst/>
                  <a:gdLst/>
                  <a:ahLst/>
                  <a:cxnLst>
                    <a:cxn ang="0">
                      <a:pos x="12" y="0"/>
                    </a:cxn>
                    <a:cxn ang="0">
                      <a:pos x="3" y="0"/>
                    </a:cxn>
                    <a:cxn ang="0">
                      <a:pos x="0" y="3"/>
                    </a:cxn>
                    <a:cxn ang="0">
                      <a:pos x="0" y="14"/>
                    </a:cxn>
                    <a:cxn ang="0">
                      <a:pos x="3" y="17"/>
                    </a:cxn>
                    <a:cxn ang="0">
                      <a:pos x="12" y="17"/>
                    </a:cxn>
                    <a:cxn ang="0">
                      <a:pos x="15" y="14"/>
                    </a:cxn>
                    <a:cxn ang="0">
                      <a:pos x="15" y="3"/>
                    </a:cxn>
                    <a:cxn ang="0">
                      <a:pos x="12" y="0"/>
                    </a:cxn>
                  </a:cxnLst>
                  <a:rect l="0" t="0" r="r" b="b"/>
                  <a:pathLst>
                    <a:path w="15" h="17">
                      <a:moveTo>
                        <a:pt x="12" y="0"/>
                      </a:moveTo>
                      <a:cubicBezTo>
                        <a:pt x="3" y="0"/>
                        <a:pt x="3" y="0"/>
                        <a:pt x="3" y="0"/>
                      </a:cubicBezTo>
                      <a:cubicBezTo>
                        <a:pt x="2" y="0"/>
                        <a:pt x="0" y="1"/>
                        <a:pt x="0" y="3"/>
                      </a:cubicBezTo>
                      <a:cubicBezTo>
                        <a:pt x="0" y="14"/>
                        <a:pt x="0" y="14"/>
                        <a:pt x="0" y="14"/>
                      </a:cubicBezTo>
                      <a:cubicBezTo>
                        <a:pt x="0" y="16"/>
                        <a:pt x="2" y="17"/>
                        <a:pt x="3" y="17"/>
                      </a:cubicBezTo>
                      <a:cubicBezTo>
                        <a:pt x="12" y="17"/>
                        <a:pt x="12" y="17"/>
                        <a:pt x="12" y="17"/>
                      </a:cubicBezTo>
                      <a:cubicBezTo>
                        <a:pt x="14" y="17"/>
                        <a:pt x="15" y="16"/>
                        <a:pt x="15" y="14"/>
                      </a:cubicBezTo>
                      <a:cubicBezTo>
                        <a:pt x="15" y="3"/>
                        <a:pt x="15" y="3"/>
                        <a:pt x="15" y="3"/>
                      </a:cubicBezTo>
                      <a:cubicBezTo>
                        <a:pt x="15" y="1"/>
                        <a:pt x="14" y="0"/>
                        <a:pt x="12" y="0"/>
                      </a:cubicBezTo>
                    </a:path>
                  </a:pathLst>
                </a:custGeom>
                <a:grpFill/>
                <a:ln w="9525">
                  <a:noFill/>
                  <a:round/>
                </a:ln>
              </p:spPr>
              <p:txBody>
                <a:bodyPr anchor="ctr"/>
                <a:lstStyle/>
                <a:p>
                  <a:pPr algn="ctr"/>
                  <a:endParaRPr>
                    <a:latin typeface="Source Han Sans SC"/>
                    <a:cs typeface="+mn-ea"/>
                    <a:sym typeface="Source Han Sans SC"/>
                  </a:endParaRPr>
                </a:p>
              </p:txBody>
            </p:sp>
            <p:sp>
              <p:nvSpPr>
                <p:cNvPr id="109" name="Freeform: Shape 108">
                  <a:extLst>
                    <a:ext uri="{FF2B5EF4-FFF2-40B4-BE49-F238E27FC236}">
                      <a16:creationId xmlns:a16="http://schemas.microsoft.com/office/drawing/2014/main" id="{1D5BD584-96E5-4F90-A3EE-E149CF7CF854}"/>
                    </a:ext>
                  </a:extLst>
                </p:cNvPr>
                <p:cNvSpPr/>
                <p:nvPr/>
              </p:nvSpPr>
              <p:spPr bwMode="auto">
                <a:xfrm>
                  <a:off x="5308601" y="1052511"/>
                  <a:ext cx="74613" cy="4763"/>
                </a:xfrm>
                <a:custGeom>
                  <a:avLst/>
                  <a:gdLst/>
                  <a:ahLst/>
                  <a:cxnLst>
                    <a:cxn ang="0">
                      <a:pos x="33" y="1"/>
                    </a:cxn>
                    <a:cxn ang="0">
                      <a:pos x="32" y="2"/>
                    </a:cxn>
                    <a:cxn ang="0">
                      <a:pos x="1" y="2"/>
                    </a:cxn>
                    <a:cxn ang="0">
                      <a:pos x="0" y="1"/>
                    </a:cxn>
                    <a:cxn ang="0">
                      <a:pos x="0" y="1"/>
                    </a:cxn>
                    <a:cxn ang="0">
                      <a:pos x="1" y="0"/>
                    </a:cxn>
                    <a:cxn ang="0">
                      <a:pos x="32" y="0"/>
                    </a:cxn>
                    <a:cxn ang="0">
                      <a:pos x="33" y="1"/>
                    </a:cxn>
                  </a:cxnLst>
                  <a:rect l="0" t="0" r="r" b="b"/>
                  <a:pathLst>
                    <a:path w="33" h="2">
                      <a:moveTo>
                        <a:pt x="33" y="1"/>
                      </a:moveTo>
                      <a:cubicBezTo>
                        <a:pt x="33" y="2"/>
                        <a:pt x="32" y="2"/>
                        <a:pt x="32" y="2"/>
                      </a:cubicBezTo>
                      <a:cubicBezTo>
                        <a:pt x="1" y="2"/>
                        <a:pt x="1" y="2"/>
                        <a:pt x="1" y="2"/>
                      </a:cubicBezTo>
                      <a:cubicBezTo>
                        <a:pt x="1" y="2"/>
                        <a:pt x="0" y="2"/>
                        <a:pt x="0" y="1"/>
                      </a:cubicBezTo>
                      <a:cubicBezTo>
                        <a:pt x="0" y="1"/>
                        <a:pt x="0" y="1"/>
                        <a:pt x="0" y="1"/>
                      </a:cubicBezTo>
                      <a:cubicBezTo>
                        <a:pt x="0" y="0"/>
                        <a:pt x="1" y="0"/>
                        <a:pt x="1" y="0"/>
                      </a:cubicBezTo>
                      <a:cubicBezTo>
                        <a:pt x="32" y="0"/>
                        <a:pt x="32" y="0"/>
                        <a:pt x="32" y="0"/>
                      </a:cubicBezTo>
                      <a:cubicBezTo>
                        <a:pt x="32" y="0"/>
                        <a:pt x="33" y="0"/>
                        <a:pt x="33" y="1"/>
                      </a:cubicBezTo>
                      <a:close/>
                    </a:path>
                  </a:pathLst>
                </a:custGeom>
                <a:grpFill/>
                <a:ln w="9525">
                  <a:noFill/>
                  <a:round/>
                </a:ln>
              </p:spPr>
              <p:txBody>
                <a:bodyPr anchor="ctr"/>
                <a:lstStyle/>
                <a:p>
                  <a:pPr algn="ctr"/>
                  <a:endParaRPr>
                    <a:latin typeface="Source Han Sans SC"/>
                    <a:cs typeface="+mn-ea"/>
                    <a:sym typeface="Source Han Sans SC"/>
                  </a:endParaRPr>
                </a:p>
              </p:txBody>
            </p:sp>
            <p:sp>
              <p:nvSpPr>
                <p:cNvPr id="110" name="Freeform: Shape 109">
                  <a:extLst>
                    <a:ext uri="{FF2B5EF4-FFF2-40B4-BE49-F238E27FC236}">
                      <a16:creationId xmlns:a16="http://schemas.microsoft.com/office/drawing/2014/main" id="{564448B5-3BC1-49FC-8790-E14B0DC267EA}"/>
                    </a:ext>
                  </a:extLst>
                </p:cNvPr>
                <p:cNvSpPr/>
                <p:nvPr/>
              </p:nvSpPr>
              <p:spPr bwMode="auto">
                <a:xfrm>
                  <a:off x="5308601" y="993773"/>
                  <a:ext cx="31750" cy="6350"/>
                </a:xfrm>
                <a:custGeom>
                  <a:avLst/>
                  <a:gdLst/>
                  <a:ahLst/>
                  <a:cxnLst>
                    <a:cxn ang="0">
                      <a:pos x="14" y="2"/>
                    </a:cxn>
                    <a:cxn ang="0">
                      <a:pos x="13" y="3"/>
                    </a:cxn>
                    <a:cxn ang="0">
                      <a:pos x="1" y="3"/>
                    </a:cxn>
                    <a:cxn ang="0">
                      <a:pos x="0" y="2"/>
                    </a:cxn>
                    <a:cxn ang="0">
                      <a:pos x="0" y="1"/>
                    </a:cxn>
                    <a:cxn ang="0">
                      <a:pos x="1" y="0"/>
                    </a:cxn>
                    <a:cxn ang="0">
                      <a:pos x="13" y="0"/>
                    </a:cxn>
                    <a:cxn ang="0">
                      <a:pos x="14" y="1"/>
                    </a:cxn>
                    <a:cxn ang="0">
                      <a:pos x="14" y="2"/>
                    </a:cxn>
                  </a:cxnLst>
                  <a:rect l="0" t="0" r="r" b="b"/>
                  <a:pathLst>
                    <a:path w="14" h="3">
                      <a:moveTo>
                        <a:pt x="14" y="2"/>
                      </a:moveTo>
                      <a:cubicBezTo>
                        <a:pt x="14" y="3"/>
                        <a:pt x="14" y="3"/>
                        <a:pt x="13" y="3"/>
                      </a:cubicBezTo>
                      <a:cubicBezTo>
                        <a:pt x="1" y="3"/>
                        <a:pt x="1" y="3"/>
                        <a:pt x="1" y="3"/>
                      </a:cubicBezTo>
                      <a:cubicBezTo>
                        <a:pt x="1" y="3"/>
                        <a:pt x="0" y="3"/>
                        <a:pt x="0" y="2"/>
                      </a:cubicBezTo>
                      <a:cubicBezTo>
                        <a:pt x="0" y="1"/>
                        <a:pt x="0" y="1"/>
                        <a:pt x="0" y="1"/>
                      </a:cubicBezTo>
                      <a:cubicBezTo>
                        <a:pt x="0" y="1"/>
                        <a:pt x="1" y="0"/>
                        <a:pt x="1" y="0"/>
                      </a:cubicBezTo>
                      <a:cubicBezTo>
                        <a:pt x="13" y="0"/>
                        <a:pt x="13" y="0"/>
                        <a:pt x="13" y="0"/>
                      </a:cubicBezTo>
                      <a:cubicBezTo>
                        <a:pt x="14" y="0"/>
                        <a:pt x="14" y="1"/>
                        <a:pt x="14" y="1"/>
                      </a:cubicBezTo>
                      <a:lnTo>
                        <a:pt x="14" y="2"/>
                      </a:lnTo>
                      <a:close/>
                    </a:path>
                  </a:pathLst>
                </a:custGeom>
                <a:grpFill/>
                <a:ln w="9525">
                  <a:noFill/>
                  <a:round/>
                </a:ln>
              </p:spPr>
              <p:txBody>
                <a:bodyPr anchor="ctr"/>
                <a:lstStyle/>
                <a:p>
                  <a:pPr algn="ctr"/>
                  <a:endParaRPr>
                    <a:latin typeface="Source Han Sans SC"/>
                    <a:cs typeface="+mn-ea"/>
                    <a:sym typeface="Source Han Sans SC"/>
                  </a:endParaRPr>
                </a:p>
              </p:txBody>
            </p:sp>
            <p:sp>
              <p:nvSpPr>
                <p:cNvPr id="111" name="Freeform: Shape 110">
                  <a:extLst>
                    <a:ext uri="{FF2B5EF4-FFF2-40B4-BE49-F238E27FC236}">
                      <a16:creationId xmlns:a16="http://schemas.microsoft.com/office/drawing/2014/main" id="{1D859C9C-4679-4845-8744-9E79E875EB64}"/>
                    </a:ext>
                  </a:extLst>
                </p:cNvPr>
                <p:cNvSpPr/>
                <p:nvPr/>
              </p:nvSpPr>
              <p:spPr bwMode="auto">
                <a:xfrm>
                  <a:off x="5351463" y="1071561"/>
                  <a:ext cx="30163" cy="6350"/>
                </a:xfrm>
                <a:custGeom>
                  <a:avLst/>
                  <a:gdLst/>
                  <a:ahLst/>
                  <a:cxnLst>
                    <a:cxn ang="0">
                      <a:pos x="13" y="2"/>
                    </a:cxn>
                    <a:cxn ang="0">
                      <a:pos x="13" y="3"/>
                    </a:cxn>
                    <a:cxn ang="0">
                      <a:pos x="1" y="3"/>
                    </a:cxn>
                    <a:cxn ang="0">
                      <a:pos x="0" y="2"/>
                    </a:cxn>
                    <a:cxn ang="0">
                      <a:pos x="0" y="1"/>
                    </a:cxn>
                    <a:cxn ang="0">
                      <a:pos x="1" y="0"/>
                    </a:cxn>
                    <a:cxn ang="0">
                      <a:pos x="13" y="0"/>
                    </a:cxn>
                    <a:cxn ang="0">
                      <a:pos x="13" y="1"/>
                    </a:cxn>
                    <a:cxn ang="0">
                      <a:pos x="13" y="2"/>
                    </a:cxn>
                  </a:cxnLst>
                  <a:rect l="0" t="0" r="r" b="b"/>
                  <a:pathLst>
                    <a:path w="13" h="3">
                      <a:moveTo>
                        <a:pt x="13" y="2"/>
                      </a:moveTo>
                      <a:cubicBezTo>
                        <a:pt x="13" y="2"/>
                        <a:pt x="13" y="3"/>
                        <a:pt x="13" y="3"/>
                      </a:cubicBezTo>
                      <a:cubicBezTo>
                        <a:pt x="1" y="3"/>
                        <a:pt x="1" y="3"/>
                        <a:pt x="1" y="3"/>
                      </a:cubicBezTo>
                      <a:cubicBezTo>
                        <a:pt x="0" y="3"/>
                        <a:pt x="0" y="2"/>
                        <a:pt x="0" y="2"/>
                      </a:cubicBezTo>
                      <a:cubicBezTo>
                        <a:pt x="0" y="1"/>
                        <a:pt x="0" y="1"/>
                        <a:pt x="0" y="1"/>
                      </a:cubicBezTo>
                      <a:cubicBezTo>
                        <a:pt x="0" y="1"/>
                        <a:pt x="0" y="0"/>
                        <a:pt x="1" y="0"/>
                      </a:cubicBezTo>
                      <a:cubicBezTo>
                        <a:pt x="13" y="0"/>
                        <a:pt x="13" y="0"/>
                        <a:pt x="13" y="0"/>
                      </a:cubicBezTo>
                      <a:cubicBezTo>
                        <a:pt x="13" y="0"/>
                        <a:pt x="13" y="1"/>
                        <a:pt x="13" y="1"/>
                      </a:cubicBezTo>
                      <a:lnTo>
                        <a:pt x="13" y="2"/>
                      </a:lnTo>
                      <a:close/>
                    </a:path>
                  </a:pathLst>
                </a:custGeom>
                <a:grpFill/>
                <a:ln w="9525">
                  <a:noFill/>
                  <a:round/>
                </a:ln>
              </p:spPr>
              <p:txBody>
                <a:bodyPr anchor="ctr"/>
                <a:lstStyle/>
                <a:p>
                  <a:pPr algn="ctr"/>
                  <a:endParaRPr>
                    <a:latin typeface="Source Han Sans SC"/>
                    <a:cs typeface="+mn-ea"/>
                    <a:sym typeface="Source Han Sans SC"/>
                  </a:endParaRPr>
                </a:p>
              </p:txBody>
            </p:sp>
            <p:sp>
              <p:nvSpPr>
                <p:cNvPr id="112" name="Freeform: Shape 111">
                  <a:extLst>
                    <a:ext uri="{FF2B5EF4-FFF2-40B4-BE49-F238E27FC236}">
                      <a16:creationId xmlns:a16="http://schemas.microsoft.com/office/drawing/2014/main" id="{4F673DA8-D2D9-4017-BFE9-CDB93CB981A1}"/>
                    </a:ext>
                  </a:extLst>
                </p:cNvPr>
                <p:cNvSpPr/>
                <p:nvPr/>
              </p:nvSpPr>
              <p:spPr bwMode="auto">
                <a:xfrm>
                  <a:off x="5308601" y="1014411"/>
                  <a:ext cx="44450" cy="4763"/>
                </a:xfrm>
                <a:custGeom>
                  <a:avLst/>
                  <a:gdLst/>
                  <a:ahLst/>
                  <a:cxnLst>
                    <a:cxn ang="0">
                      <a:pos x="20" y="1"/>
                    </a:cxn>
                    <a:cxn ang="0">
                      <a:pos x="19" y="2"/>
                    </a:cxn>
                    <a:cxn ang="0">
                      <a:pos x="1" y="2"/>
                    </a:cxn>
                    <a:cxn ang="0">
                      <a:pos x="0" y="1"/>
                    </a:cxn>
                    <a:cxn ang="0">
                      <a:pos x="0" y="1"/>
                    </a:cxn>
                    <a:cxn ang="0">
                      <a:pos x="1" y="0"/>
                    </a:cxn>
                    <a:cxn ang="0">
                      <a:pos x="19" y="0"/>
                    </a:cxn>
                    <a:cxn ang="0">
                      <a:pos x="20" y="1"/>
                    </a:cxn>
                  </a:cxnLst>
                  <a:rect l="0" t="0" r="r" b="b"/>
                  <a:pathLst>
                    <a:path w="20" h="2">
                      <a:moveTo>
                        <a:pt x="20" y="1"/>
                      </a:moveTo>
                      <a:cubicBezTo>
                        <a:pt x="20" y="2"/>
                        <a:pt x="20" y="2"/>
                        <a:pt x="19" y="2"/>
                      </a:cubicBezTo>
                      <a:cubicBezTo>
                        <a:pt x="1" y="2"/>
                        <a:pt x="1" y="2"/>
                        <a:pt x="1" y="2"/>
                      </a:cubicBezTo>
                      <a:cubicBezTo>
                        <a:pt x="1" y="2"/>
                        <a:pt x="0" y="2"/>
                        <a:pt x="0" y="1"/>
                      </a:cubicBezTo>
                      <a:cubicBezTo>
                        <a:pt x="0" y="1"/>
                        <a:pt x="0" y="1"/>
                        <a:pt x="0" y="1"/>
                      </a:cubicBezTo>
                      <a:cubicBezTo>
                        <a:pt x="0" y="0"/>
                        <a:pt x="1" y="0"/>
                        <a:pt x="1" y="0"/>
                      </a:cubicBezTo>
                      <a:cubicBezTo>
                        <a:pt x="19" y="0"/>
                        <a:pt x="19" y="0"/>
                        <a:pt x="19" y="0"/>
                      </a:cubicBezTo>
                      <a:cubicBezTo>
                        <a:pt x="20" y="0"/>
                        <a:pt x="20" y="0"/>
                        <a:pt x="20" y="1"/>
                      </a:cubicBezTo>
                      <a:close/>
                    </a:path>
                  </a:pathLst>
                </a:custGeom>
                <a:grpFill/>
                <a:ln w="9525">
                  <a:noFill/>
                  <a:round/>
                </a:ln>
              </p:spPr>
              <p:txBody>
                <a:bodyPr anchor="ctr"/>
                <a:lstStyle/>
                <a:p>
                  <a:pPr algn="ctr"/>
                  <a:endParaRPr>
                    <a:latin typeface="Source Han Sans SC"/>
                    <a:cs typeface="+mn-ea"/>
                    <a:sym typeface="Source Han Sans SC"/>
                  </a:endParaRPr>
                </a:p>
              </p:txBody>
            </p:sp>
            <p:sp>
              <p:nvSpPr>
                <p:cNvPr id="113" name="Freeform: Shape 112">
                  <a:extLst>
                    <a:ext uri="{FF2B5EF4-FFF2-40B4-BE49-F238E27FC236}">
                      <a16:creationId xmlns:a16="http://schemas.microsoft.com/office/drawing/2014/main" id="{1C0CD43B-3E53-4FF4-877A-B34233F904C8}"/>
                    </a:ext>
                  </a:extLst>
                </p:cNvPr>
                <p:cNvSpPr/>
                <p:nvPr/>
              </p:nvSpPr>
              <p:spPr bwMode="auto">
                <a:xfrm>
                  <a:off x="5308601" y="1031873"/>
                  <a:ext cx="74613" cy="7938"/>
                </a:xfrm>
                <a:custGeom>
                  <a:avLst/>
                  <a:gdLst/>
                  <a:ahLst/>
                  <a:cxnLst>
                    <a:cxn ang="0">
                      <a:pos x="33" y="2"/>
                    </a:cxn>
                    <a:cxn ang="0">
                      <a:pos x="32" y="3"/>
                    </a:cxn>
                    <a:cxn ang="0">
                      <a:pos x="1" y="3"/>
                    </a:cxn>
                    <a:cxn ang="0">
                      <a:pos x="0" y="2"/>
                    </a:cxn>
                    <a:cxn ang="0">
                      <a:pos x="0" y="1"/>
                    </a:cxn>
                    <a:cxn ang="0">
                      <a:pos x="1" y="0"/>
                    </a:cxn>
                    <a:cxn ang="0">
                      <a:pos x="32" y="0"/>
                    </a:cxn>
                    <a:cxn ang="0">
                      <a:pos x="33" y="1"/>
                    </a:cxn>
                    <a:cxn ang="0">
                      <a:pos x="33" y="2"/>
                    </a:cxn>
                  </a:cxnLst>
                  <a:rect l="0" t="0" r="r" b="b"/>
                  <a:pathLst>
                    <a:path w="33" h="3">
                      <a:moveTo>
                        <a:pt x="33" y="2"/>
                      </a:moveTo>
                      <a:cubicBezTo>
                        <a:pt x="33" y="2"/>
                        <a:pt x="32" y="3"/>
                        <a:pt x="32" y="3"/>
                      </a:cubicBezTo>
                      <a:cubicBezTo>
                        <a:pt x="1" y="3"/>
                        <a:pt x="1" y="3"/>
                        <a:pt x="1" y="3"/>
                      </a:cubicBezTo>
                      <a:cubicBezTo>
                        <a:pt x="1" y="3"/>
                        <a:pt x="0" y="2"/>
                        <a:pt x="0" y="2"/>
                      </a:cubicBezTo>
                      <a:cubicBezTo>
                        <a:pt x="0" y="1"/>
                        <a:pt x="0" y="1"/>
                        <a:pt x="0" y="1"/>
                      </a:cubicBezTo>
                      <a:cubicBezTo>
                        <a:pt x="0" y="1"/>
                        <a:pt x="1" y="0"/>
                        <a:pt x="1" y="0"/>
                      </a:cubicBezTo>
                      <a:cubicBezTo>
                        <a:pt x="32" y="0"/>
                        <a:pt x="32" y="0"/>
                        <a:pt x="32" y="0"/>
                      </a:cubicBezTo>
                      <a:cubicBezTo>
                        <a:pt x="32" y="0"/>
                        <a:pt x="33" y="1"/>
                        <a:pt x="33" y="1"/>
                      </a:cubicBezTo>
                      <a:lnTo>
                        <a:pt x="33" y="2"/>
                      </a:lnTo>
                      <a:close/>
                    </a:path>
                  </a:pathLst>
                </a:custGeom>
                <a:grpFill/>
                <a:ln w="9525">
                  <a:noFill/>
                  <a:round/>
                </a:ln>
              </p:spPr>
              <p:txBody>
                <a:bodyPr anchor="ctr"/>
                <a:lstStyle/>
                <a:p>
                  <a:pPr algn="ctr"/>
                  <a:endParaRPr>
                    <a:latin typeface="Source Han Sans SC"/>
                    <a:cs typeface="+mn-ea"/>
                    <a:sym typeface="Source Han Sans SC"/>
                  </a:endParaRPr>
                </a:p>
              </p:txBody>
            </p:sp>
            <p:sp>
              <p:nvSpPr>
                <p:cNvPr id="114" name="Freeform: Shape 113">
                  <a:extLst>
                    <a:ext uri="{FF2B5EF4-FFF2-40B4-BE49-F238E27FC236}">
                      <a16:creationId xmlns:a16="http://schemas.microsoft.com/office/drawing/2014/main" id="{173E0CCD-D574-4081-B255-9F2067722177}"/>
                    </a:ext>
                  </a:extLst>
                </p:cNvPr>
                <p:cNvSpPr/>
                <p:nvPr/>
              </p:nvSpPr>
              <p:spPr bwMode="auto">
                <a:xfrm>
                  <a:off x="5287963" y="963611"/>
                  <a:ext cx="115888" cy="138113"/>
                </a:xfrm>
                <a:custGeom>
                  <a:avLst/>
                  <a:gdLst/>
                  <a:ahLst/>
                  <a:cxnLst>
                    <a:cxn ang="0">
                      <a:pos x="47" y="58"/>
                    </a:cxn>
                    <a:cxn ang="0">
                      <a:pos x="3" y="58"/>
                    </a:cxn>
                    <a:cxn ang="0">
                      <a:pos x="3" y="57"/>
                    </a:cxn>
                    <a:cxn ang="0">
                      <a:pos x="3" y="4"/>
                    </a:cxn>
                    <a:cxn ang="0">
                      <a:pos x="4" y="3"/>
                    </a:cxn>
                    <a:cxn ang="0">
                      <a:pos x="28" y="3"/>
                    </a:cxn>
                    <a:cxn ang="0">
                      <a:pos x="29" y="5"/>
                    </a:cxn>
                    <a:cxn ang="0">
                      <a:pos x="29" y="16"/>
                    </a:cxn>
                    <a:cxn ang="0">
                      <a:pos x="33" y="20"/>
                    </a:cxn>
                    <a:cxn ang="0">
                      <a:pos x="48" y="20"/>
                    </a:cxn>
                    <a:cxn ang="0">
                      <a:pos x="48" y="21"/>
                    </a:cxn>
                    <a:cxn ang="0">
                      <a:pos x="48" y="57"/>
                    </a:cxn>
                    <a:cxn ang="0">
                      <a:pos x="47" y="58"/>
                    </a:cxn>
                    <a:cxn ang="0">
                      <a:pos x="32" y="6"/>
                    </a:cxn>
                    <a:cxn ang="0">
                      <a:pos x="33" y="6"/>
                    </a:cxn>
                    <a:cxn ang="0">
                      <a:pos x="45" y="16"/>
                    </a:cxn>
                    <a:cxn ang="0">
                      <a:pos x="45" y="17"/>
                    </a:cxn>
                    <a:cxn ang="0">
                      <a:pos x="33" y="17"/>
                    </a:cxn>
                    <a:cxn ang="0">
                      <a:pos x="32" y="16"/>
                    </a:cxn>
                    <a:cxn ang="0">
                      <a:pos x="32" y="6"/>
                    </a:cxn>
                    <a:cxn ang="0">
                      <a:pos x="49" y="15"/>
                    </a:cxn>
                    <a:cxn ang="0">
                      <a:pos x="33" y="2"/>
                    </a:cxn>
                    <a:cxn ang="0">
                      <a:pos x="28" y="0"/>
                    </a:cxn>
                    <a:cxn ang="0">
                      <a:pos x="4" y="0"/>
                    </a:cxn>
                    <a:cxn ang="0">
                      <a:pos x="0" y="4"/>
                    </a:cxn>
                    <a:cxn ang="0">
                      <a:pos x="0" y="57"/>
                    </a:cxn>
                    <a:cxn ang="0">
                      <a:pos x="4" y="60"/>
                    </a:cxn>
                    <a:cxn ang="0">
                      <a:pos x="47" y="60"/>
                    </a:cxn>
                    <a:cxn ang="0">
                      <a:pos x="51" y="57"/>
                    </a:cxn>
                    <a:cxn ang="0">
                      <a:pos x="51" y="20"/>
                    </a:cxn>
                    <a:cxn ang="0">
                      <a:pos x="49" y="15"/>
                    </a:cxn>
                  </a:cxnLst>
                  <a:rect l="0" t="0" r="r" b="b"/>
                  <a:pathLst>
                    <a:path w="51" h="60">
                      <a:moveTo>
                        <a:pt x="47" y="58"/>
                      </a:moveTo>
                      <a:cubicBezTo>
                        <a:pt x="3" y="58"/>
                        <a:pt x="3" y="58"/>
                        <a:pt x="3" y="58"/>
                      </a:cubicBezTo>
                      <a:cubicBezTo>
                        <a:pt x="3" y="58"/>
                        <a:pt x="3" y="58"/>
                        <a:pt x="3" y="57"/>
                      </a:cubicBezTo>
                      <a:cubicBezTo>
                        <a:pt x="3" y="4"/>
                        <a:pt x="3" y="4"/>
                        <a:pt x="3" y="4"/>
                      </a:cubicBezTo>
                      <a:cubicBezTo>
                        <a:pt x="3" y="4"/>
                        <a:pt x="3" y="3"/>
                        <a:pt x="4" y="3"/>
                      </a:cubicBezTo>
                      <a:cubicBezTo>
                        <a:pt x="28" y="3"/>
                        <a:pt x="28" y="3"/>
                        <a:pt x="28" y="3"/>
                      </a:cubicBezTo>
                      <a:cubicBezTo>
                        <a:pt x="29" y="3"/>
                        <a:pt x="29" y="3"/>
                        <a:pt x="29" y="5"/>
                      </a:cubicBezTo>
                      <a:cubicBezTo>
                        <a:pt x="29" y="16"/>
                        <a:pt x="29" y="16"/>
                        <a:pt x="29" y="16"/>
                      </a:cubicBezTo>
                      <a:cubicBezTo>
                        <a:pt x="29" y="18"/>
                        <a:pt x="31" y="20"/>
                        <a:pt x="33" y="20"/>
                      </a:cubicBezTo>
                      <a:cubicBezTo>
                        <a:pt x="48" y="20"/>
                        <a:pt x="48" y="20"/>
                        <a:pt x="48" y="20"/>
                      </a:cubicBezTo>
                      <a:cubicBezTo>
                        <a:pt x="48" y="20"/>
                        <a:pt x="48" y="20"/>
                        <a:pt x="48" y="21"/>
                      </a:cubicBezTo>
                      <a:cubicBezTo>
                        <a:pt x="48" y="57"/>
                        <a:pt x="48" y="57"/>
                        <a:pt x="48" y="57"/>
                      </a:cubicBezTo>
                      <a:cubicBezTo>
                        <a:pt x="48" y="57"/>
                        <a:pt x="48" y="58"/>
                        <a:pt x="47" y="58"/>
                      </a:cubicBezTo>
                      <a:moveTo>
                        <a:pt x="32" y="6"/>
                      </a:moveTo>
                      <a:cubicBezTo>
                        <a:pt x="32" y="5"/>
                        <a:pt x="33" y="6"/>
                        <a:pt x="33" y="6"/>
                      </a:cubicBezTo>
                      <a:cubicBezTo>
                        <a:pt x="45" y="16"/>
                        <a:pt x="45" y="16"/>
                        <a:pt x="45" y="16"/>
                      </a:cubicBezTo>
                      <a:cubicBezTo>
                        <a:pt x="45" y="16"/>
                        <a:pt x="46" y="17"/>
                        <a:pt x="45" y="17"/>
                      </a:cubicBezTo>
                      <a:cubicBezTo>
                        <a:pt x="33" y="17"/>
                        <a:pt x="33" y="17"/>
                        <a:pt x="33" y="17"/>
                      </a:cubicBezTo>
                      <a:cubicBezTo>
                        <a:pt x="33" y="17"/>
                        <a:pt x="32" y="17"/>
                        <a:pt x="32" y="16"/>
                      </a:cubicBezTo>
                      <a:lnTo>
                        <a:pt x="32" y="6"/>
                      </a:lnTo>
                      <a:close/>
                      <a:moveTo>
                        <a:pt x="49" y="15"/>
                      </a:moveTo>
                      <a:cubicBezTo>
                        <a:pt x="33" y="2"/>
                        <a:pt x="33" y="2"/>
                        <a:pt x="33" y="2"/>
                      </a:cubicBezTo>
                      <a:cubicBezTo>
                        <a:pt x="32" y="1"/>
                        <a:pt x="30" y="0"/>
                        <a:pt x="28" y="0"/>
                      </a:cubicBezTo>
                      <a:cubicBezTo>
                        <a:pt x="4" y="0"/>
                        <a:pt x="4" y="0"/>
                        <a:pt x="4" y="0"/>
                      </a:cubicBezTo>
                      <a:cubicBezTo>
                        <a:pt x="2" y="0"/>
                        <a:pt x="0" y="2"/>
                        <a:pt x="0" y="4"/>
                      </a:cubicBezTo>
                      <a:cubicBezTo>
                        <a:pt x="0" y="57"/>
                        <a:pt x="0" y="57"/>
                        <a:pt x="0" y="57"/>
                      </a:cubicBezTo>
                      <a:cubicBezTo>
                        <a:pt x="0" y="60"/>
                        <a:pt x="4" y="60"/>
                        <a:pt x="4" y="60"/>
                      </a:cubicBezTo>
                      <a:cubicBezTo>
                        <a:pt x="47" y="60"/>
                        <a:pt x="47" y="60"/>
                        <a:pt x="47" y="60"/>
                      </a:cubicBezTo>
                      <a:cubicBezTo>
                        <a:pt x="49" y="60"/>
                        <a:pt x="51" y="59"/>
                        <a:pt x="51" y="57"/>
                      </a:cubicBezTo>
                      <a:cubicBezTo>
                        <a:pt x="51" y="20"/>
                        <a:pt x="51" y="20"/>
                        <a:pt x="51" y="20"/>
                      </a:cubicBezTo>
                      <a:cubicBezTo>
                        <a:pt x="51" y="18"/>
                        <a:pt x="50" y="16"/>
                        <a:pt x="49" y="15"/>
                      </a:cubicBezTo>
                    </a:path>
                  </a:pathLst>
                </a:custGeom>
                <a:grpFill/>
                <a:ln w="9525">
                  <a:noFill/>
                  <a:round/>
                </a:ln>
              </p:spPr>
              <p:txBody>
                <a:bodyPr anchor="ctr"/>
                <a:lstStyle/>
                <a:p>
                  <a:pPr algn="ctr"/>
                  <a:endParaRPr>
                    <a:latin typeface="Source Han Sans SC"/>
                    <a:cs typeface="+mn-ea"/>
                    <a:sym typeface="Source Han Sans SC"/>
                  </a:endParaRPr>
                </a:p>
              </p:txBody>
            </p:sp>
            <p:sp>
              <p:nvSpPr>
                <p:cNvPr id="115" name="Freeform: Shape 114">
                  <a:extLst>
                    <a:ext uri="{FF2B5EF4-FFF2-40B4-BE49-F238E27FC236}">
                      <a16:creationId xmlns:a16="http://schemas.microsoft.com/office/drawing/2014/main" id="{6E440AD8-6EBD-4C0F-AD0A-4C61A61F156E}"/>
                    </a:ext>
                  </a:extLst>
                </p:cNvPr>
                <p:cNvSpPr/>
                <p:nvPr/>
              </p:nvSpPr>
              <p:spPr bwMode="auto">
                <a:xfrm>
                  <a:off x="5133976" y="846136"/>
                  <a:ext cx="268288" cy="247650"/>
                </a:xfrm>
                <a:custGeom>
                  <a:avLst/>
                  <a:gdLst/>
                  <a:ahLst/>
                  <a:cxnLst>
                    <a:cxn ang="0">
                      <a:pos x="37" y="7"/>
                    </a:cxn>
                    <a:cxn ang="0">
                      <a:pos x="37" y="7"/>
                    </a:cxn>
                    <a:cxn ang="0">
                      <a:pos x="79" y="7"/>
                    </a:cxn>
                    <a:cxn ang="0">
                      <a:pos x="80" y="8"/>
                    </a:cxn>
                    <a:cxn ang="0">
                      <a:pos x="80" y="14"/>
                    </a:cxn>
                    <a:cxn ang="0">
                      <a:pos x="79" y="14"/>
                    </a:cxn>
                    <a:cxn ang="0">
                      <a:pos x="37" y="14"/>
                    </a:cxn>
                    <a:cxn ang="0">
                      <a:pos x="37" y="14"/>
                    </a:cxn>
                    <a:cxn ang="0">
                      <a:pos x="37" y="7"/>
                    </a:cxn>
                    <a:cxn ang="0">
                      <a:pos x="61" y="102"/>
                    </a:cxn>
                    <a:cxn ang="0">
                      <a:pos x="60" y="101"/>
                    </a:cxn>
                    <a:cxn ang="0">
                      <a:pos x="13" y="101"/>
                    </a:cxn>
                    <a:cxn ang="0">
                      <a:pos x="10" y="99"/>
                    </a:cxn>
                    <a:cxn ang="0">
                      <a:pos x="10" y="74"/>
                    </a:cxn>
                    <a:cxn ang="0">
                      <a:pos x="11" y="73"/>
                    </a:cxn>
                    <a:cxn ang="0">
                      <a:pos x="17" y="73"/>
                    </a:cxn>
                    <a:cxn ang="0">
                      <a:pos x="18" y="72"/>
                    </a:cxn>
                    <a:cxn ang="0">
                      <a:pos x="18" y="66"/>
                    </a:cxn>
                    <a:cxn ang="0">
                      <a:pos x="24" y="57"/>
                    </a:cxn>
                    <a:cxn ang="0">
                      <a:pos x="42" y="57"/>
                    </a:cxn>
                    <a:cxn ang="0">
                      <a:pos x="48" y="66"/>
                    </a:cxn>
                    <a:cxn ang="0">
                      <a:pos x="48" y="72"/>
                    </a:cxn>
                    <a:cxn ang="0">
                      <a:pos x="49" y="73"/>
                    </a:cxn>
                    <a:cxn ang="0">
                      <a:pos x="60" y="73"/>
                    </a:cxn>
                    <a:cxn ang="0">
                      <a:pos x="61" y="72"/>
                    </a:cxn>
                    <a:cxn ang="0">
                      <a:pos x="61" y="53"/>
                    </a:cxn>
                    <a:cxn ang="0">
                      <a:pos x="69" y="45"/>
                    </a:cxn>
                    <a:cxn ang="0">
                      <a:pos x="96" y="45"/>
                    </a:cxn>
                    <a:cxn ang="0">
                      <a:pos x="104" y="48"/>
                    </a:cxn>
                    <a:cxn ang="0">
                      <a:pos x="116" y="58"/>
                    </a:cxn>
                    <a:cxn ang="0">
                      <a:pos x="117" y="57"/>
                    </a:cxn>
                    <a:cxn ang="0">
                      <a:pos x="117" y="20"/>
                    </a:cxn>
                    <a:cxn ang="0">
                      <a:pos x="111" y="14"/>
                    </a:cxn>
                    <a:cxn ang="0">
                      <a:pos x="87" y="14"/>
                    </a:cxn>
                    <a:cxn ang="0">
                      <a:pos x="86" y="14"/>
                    </a:cxn>
                    <a:cxn ang="0">
                      <a:pos x="86" y="7"/>
                    </a:cxn>
                    <a:cxn ang="0">
                      <a:pos x="80" y="0"/>
                    </a:cxn>
                    <a:cxn ang="0">
                      <a:pos x="37" y="0"/>
                    </a:cxn>
                    <a:cxn ang="0">
                      <a:pos x="30" y="7"/>
                    </a:cxn>
                    <a:cxn ang="0">
                      <a:pos x="30" y="14"/>
                    </a:cxn>
                    <a:cxn ang="0">
                      <a:pos x="30" y="14"/>
                    </a:cxn>
                    <a:cxn ang="0">
                      <a:pos x="6" y="14"/>
                    </a:cxn>
                    <a:cxn ang="0">
                      <a:pos x="0" y="20"/>
                    </a:cxn>
                    <a:cxn ang="0">
                      <a:pos x="0" y="67"/>
                    </a:cxn>
                    <a:cxn ang="0">
                      <a:pos x="3" y="72"/>
                    </a:cxn>
                    <a:cxn ang="0">
                      <a:pos x="4" y="74"/>
                    </a:cxn>
                    <a:cxn ang="0">
                      <a:pos x="4" y="99"/>
                    </a:cxn>
                    <a:cxn ang="0">
                      <a:pos x="13" y="108"/>
                    </a:cxn>
                    <a:cxn ang="0">
                      <a:pos x="61" y="108"/>
                    </a:cxn>
                    <a:cxn ang="0">
                      <a:pos x="61" y="108"/>
                    </a:cxn>
                    <a:cxn ang="0">
                      <a:pos x="61" y="102"/>
                    </a:cxn>
                  </a:cxnLst>
                  <a:rect l="0" t="0" r="r" b="b"/>
                  <a:pathLst>
                    <a:path w="117" h="108">
                      <a:moveTo>
                        <a:pt x="37" y="7"/>
                      </a:moveTo>
                      <a:cubicBezTo>
                        <a:pt x="37" y="7"/>
                        <a:pt x="37" y="7"/>
                        <a:pt x="37" y="7"/>
                      </a:cubicBezTo>
                      <a:cubicBezTo>
                        <a:pt x="79" y="7"/>
                        <a:pt x="79" y="7"/>
                        <a:pt x="79" y="7"/>
                      </a:cubicBezTo>
                      <a:cubicBezTo>
                        <a:pt x="79" y="7"/>
                        <a:pt x="80" y="7"/>
                        <a:pt x="80" y="8"/>
                      </a:cubicBezTo>
                      <a:cubicBezTo>
                        <a:pt x="80" y="14"/>
                        <a:pt x="80" y="14"/>
                        <a:pt x="80" y="14"/>
                      </a:cubicBezTo>
                      <a:cubicBezTo>
                        <a:pt x="80" y="14"/>
                        <a:pt x="79" y="14"/>
                        <a:pt x="79" y="14"/>
                      </a:cubicBezTo>
                      <a:cubicBezTo>
                        <a:pt x="37" y="14"/>
                        <a:pt x="37" y="14"/>
                        <a:pt x="37" y="14"/>
                      </a:cubicBezTo>
                      <a:cubicBezTo>
                        <a:pt x="37" y="14"/>
                        <a:pt x="37" y="14"/>
                        <a:pt x="37" y="14"/>
                      </a:cubicBezTo>
                      <a:lnTo>
                        <a:pt x="37" y="7"/>
                      </a:lnTo>
                      <a:close/>
                      <a:moveTo>
                        <a:pt x="61" y="102"/>
                      </a:moveTo>
                      <a:cubicBezTo>
                        <a:pt x="61" y="101"/>
                        <a:pt x="60" y="101"/>
                        <a:pt x="60" y="101"/>
                      </a:cubicBezTo>
                      <a:cubicBezTo>
                        <a:pt x="13" y="101"/>
                        <a:pt x="13" y="101"/>
                        <a:pt x="13" y="101"/>
                      </a:cubicBezTo>
                      <a:cubicBezTo>
                        <a:pt x="11" y="101"/>
                        <a:pt x="10" y="100"/>
                        <a:pt x="10" y="99"/>
                      </a:cubicBezTo>
                      <a:cubicBezTo>
                        <a:pt x="10" y="74"/>
                        <a:pt x="10" y="74"/>
                        <a:pt x="10" y="74"/>
                      </a:cubicBezTo>
                      <a:cubicBezTo>
                        <a:pt x="10" y="74"/>
                        <a:pt x="10" y="73"/>
                        <a:pt x="11" y="73"/>
                      </a:cubicBezTo>
                      <a:cubicBezTo>
                        <a:pt x="17" y="73"/>
                        <a:pt x="17" y="73"/>
                        <a:pt x="17" y="73"/>
                      </a:cubicBezTo>
                      <a:cubicBezTo>
                        <a:pt x="17" y="73"/>
                        <a:pt x="18" y="73"/>
                        <a:pt x="18" y="72"/>
                      </a:cubicBezTo>
                      <a:cubicBezTo>
                        <a:pt x="18" y="66"/>
                        <a:pt x="18" y="66"/>
                        <a:pt x="18" y="66"/>
                      </a:cubicBezTo>
                      <a:cubicBezTo>
                        <a:pt x="18" y="63"/>
                        <a:pt x="18" y="57"/>
                        <a:pt x="24" y="57"/>
                      </a:cubicBezTo>
                      <a:cubicBezTo>
                        <a:pt x="42" y="57"/>
                        <a:pt x="42" y="57"/>
                        <a:pt x="42" y="57"/>
                      </a:cubicBezTo>
                      <a:cubicBezTo>
                        <a:pt x="47" y="57"/>
                        <a:pt x="48" y="63"/>
                        <a:pt x="48" y="66"/>
                      </a:cubicBezTo>
                      <a:cubicBezTo>
                        <a:pt x="48" y="72"/>
                        <a:pt x="48" y="72"/>
                        <a:pt x="48" y="72"/>
                      </a:cubicBezTo>
                      <a:cubicBezTo>
                        <a:pt x="48" y="73"/>
                        <a:pt x="49" y="73"/>
                        <a:pt x="49" y="73"/>
                      </a:cubicBezTo>
                      <a:cubicBezTo>
                        <a:pt x="60" y="73"/>
                        <a:pt x="60" y="73"/>
                        <a:pt x="60" y="73"/>
                      </a:cubicBezTo>
                      <a:cubicBezTo>
                        <a:pt x="61" y="73"/>
                        <a:pt x="61" y="72"/>
                        <a:pt x="61" y="72"/>
                      </a:cubicBezTo>
                      <a:cubicBezTo>
                        <a:pt x="61" y="53"/>
                        <a:pt x="61" y="53"/>
                        <a:pt x="61" y="53"/>
                      </a:cubicBezTo>
                      <a:cubicBezTo>
                        <a:pt x="61" y="48"/>
                        <a:pt x="65" y="45"/>
                        <a:pt x="69" y="45"/>
                      </a:cubicBezTo>
                      <a:cubicBezTo>
                        <a:pt x="96" y="45"/>
                        <a:pt x="96" y="45"/>
                        <a:pt x="96" y="45"/>
                      </a:cubicBezTo>
                      <a:cubicBezTo>
                        <a:pt x="99" y="45"/>
                        <a:pt x="102" y="46"/>
                        <a:pt x="104" y="48"/>
                      </a:cubicBezTo>
                      <a:cubicBezTo>
                        <a:pt x="104" y="48"/>
                        <a:pt x="113" y="55"/>
                        <a:pt x="116" y="58"/>
                      </a:cubicBezTo>
                      <a:cubicBezTo>
                        <a:pt x="116" y="58"/>
                        <a:pt x="117" y="58"/>
                        <a:pt x="117" y="57"/>
                      </a:cubicBezTo>
                      <a:cubicBezTo>
                        <a:pt x="117" y="20"/>
                        <a:pt x="117" y="20"/>
                        <a:pt x="117" y="20"/>
                      </a:cubicBezTo>
                      <a:cubicBezTo>
                        <a:pt x="117" y="17"/>
                        <a:pt x="114" y="14"/>
                        <a:pt x="111" y="14"/>
                      </a:cubicBezTo>
                      <a:cubicBezTo>
                        <a:pt x="87" y="14"/>
                        <a:pt x="87" y="14"/>
                        <a:pt x="87" y="14"/>
                      </a:cubicBezTo>
                      <a:cubicBezTo>
                        <a:pt x="87" y="14"/>
                        <a:pt x="86" y="14"/>
                        <a:pt x="86" y="14"/>
                      </a:cubicBezTo>
                      <a:cubicBezTo>
                        <a:pt x="86" y="7"/>
                        <a:pt x="86" y="7"/>
                        <a:pt x="86" y="7"/>
                      </a:cubicBezTo>
                      <a:cubicBezTo>
                        <a:pt x="86" y="3"/>
                        <a:pt x="83" y="0"/>
                        <a:pt x="80" y="0"/>
                      </a:cubicBezTo>
                      <a:cubicBezTo>
                        <a:pt x="37" y="0"/>
                        <a:pt x="37" y="0"/>
                        <a:pt x="37" y="0"/>
                      </a:cubicBezTo>
                      <a:cubicBezTo>
                        <a:pt x="33" y="0"/>
                        <a:pt x="30" y="3"/>
                        <a:pt x="30" y="7"/>
                      </a:cubicBezTo>
                      <a:cubicBezTo>
                        <a:pt x="30" y="14"/>
                        <a:pt x="30" y="14"/>
                        <a:pt x="30" y="14"/>
                      </a:cubicBezTo>
                      <a:cubicBezTo>
                        <a:pt x="30" y="14"/>
                        <a:pt x="30" y="14"/>
                        <a:pt x="30" y="14"/>
                      </a:cubicBezTo>
                      <a:cubicBezTo>
                        <a:pt x="6" y="14"/>
                        <a:pt x="6" y="14"/>
                        <a:pt x="6" y="14"/>
                      </a:cubicBezTo>
                      <a:cubicBezTo>
                        <a:pt x="2" y="14"/>
                        <a:pt x="0" y="17"/>
                        <a:pt x="0" y="20"/>
                      </a:cubicBezTo>
                      <a:cubicBezTo>
                        <a:pt x="0" y="67"/>
                        <a:pt x="0" y="67"/>
                        <a:pt x="0" y="67"/>
                      </a:cubicBezTo>
                      <a:cubicBezTo>
                        <a:pt x="0" y="70"/>
                        <a:pt x="1" y="71"/>
                        <a:pt x="3" y="72"/>
                      </a:cubicBezTo>
                      <a:cubicBezTo>
                        <a:pt x="3" y="73"/>
                        <a:pt x="4" y="73"/>
                        <a:pt x="4" y="74"/>
                      </a:cubicBezTo>
                      <a:cubicBezTo>
                        <a:pt x="4" y="99"/>
                        <a:pt x="4" y="99"/>
                        <a:pt x="4" y="99"/>
                      </a:cubicBezTo>
                      <a:cubicBezTo>
                        <a:pt x="4" y="104"/>
                        <a:pt x="8" y="108"/>
                        <a:pt x="13" y="108"/>
                      </a:cubicBezTo>
                      <a:cubicBezTo>
                        <a:pt x="61" y="108"/>
                        <a:pt x="61" y="108"/>
                        <a:pt x="61" y="108"/>
                      </a:cubicBezTo>
                      <a:cubicBezTo>
                        <a:pt x="61" y="108"/>
                        <a:pt x="61" y="108"/>
                        <a:pt x="61" y="108"/>
                      </a:cubicBezTo>
                      <a:lnTo>
                        <a:pt x="61" y="102"/>
                      </a:lnTo>
                      <a:close/>
                    </a:path>
                  </a:pathLst>
                </a:custGeom>
                <a:grpFill/>
                <a:ln w="9525">
                  <a:noFill/>
                  <a:round/>
                </a:ln>
              </p:spPr>
              <p:txBody>
                <a:bodyPr anchor="ctr"/>
                <a:lstStyle/>
                <a:p>
                  <a:pPr algn="ctr"/>
                  <a:endParaRPr>
                    <a:latin typeface="Source Han Sans SC"/>
                    <a:cs typeface="+mn-ea"/>
                    <a:sym typeface="Source Han Sans SC"/>
                  </a:endParaRPr>
                </a:p>
              </p:txBody>
            </p:sp>
          </p:grpSp>
        </p:grpSp>
      </p:grpSp>
      <p:sp>
        <p:nvSpPr>
          <p:cNvPr id="117" name="išľíďè">
            <a:extLst>
              <a:ext uri="{FF2B5EF4-FFF2-40B4-BE49-F238E27FC236}">
                <a16:creationId xmlns:a16="http://schemas.microsoft.com/office/drawing/2014/main" id="{11B839A8-9AF1-43F7-AAA4-47B4CD195F5D}"/>
              </a:ext>
            </a:extLst>
          </p:cNvPr>
          <p:cNvSpPr/>
          <p:nvPr/>
        </p:nvSpPr>
        <p:spPr bwMode="auto">
          <a:xfrm>
            <a:off x="1561755" y="4083532"/>
            <a:ext cx="2536640" cy="119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a:lnSpc>
                <a:spcPct val="200000"/>
              </a:lnSpc>
              <a:spcBef>
                <a:spcPct val="0"/>
              </a:spcBef>
              <a:defRPr/>
            </a:pPr>
            <a:r>
              <a:rPr lang="en-US" altLang="zh-CN" sz="1400" dirty="0">
                <a:latin typeface="微软雅黑" panose="020B0503020204020204" pitchFamily="34" charset="-122"/>
                <a:ea typeface="微软雅黑" panose="020B0503020204020204" pitchFamily="34" charset="-122"/>
                <a:cs typeface="+mn-ea"/>
                <a:sym typeface="Source Han Sans SC"/>
              </a:rPr>
              <a:t>2. </a:t>
            </a:r>
            <a:r>
              <a:rPr lang="zh-CN" altLang="en-US" sz="1400" dirty="0">
                <a:latin typeface="微软雅黑" panose="020B0503020204020204" pitchFamily="34" charset="-122"/>
                <a:ea typeface="微软雅黑" panose="020B0503020204020204" pitchFamily="34" charset="-122"/>
                <a:cs typeface="+mn-ea"/>
                <a:sym typeface="Source Han Sans SC"/>
              </a:rPr>
              <a:t>项目股东的经济实力、风险承受能力、整体经营情况及行业经验</a:t>
            </a:r>
          </a:p>
        </p:txBody>
      </p:sp>
      <p:sp>
        <p:nvSpPr>
          <p:cNvPr id="119" name="išľíďè">
            <a:extLst>
              <a:ext uri="{FF2B5EF4-FFF2-40B4-BE49-F238E27FC236}">
                <a16:creationId xmlns:a16="http://schemas.microsoft.com/office/drawing/2014/main" id="{092415A8-D1B2-42BE-8839-FBECEF674F9D}"/>
              </a:ext>
            </a:extLst>
          </p:cNvPr>
          <p:cNvSpPr/>
          <p:nvPr/>
        </p:nvSpPr>
        <p:spPr bwMode="auto">
          <a:xfrm>
            <a:off x="2010995" y="2781630"/>
            <a:ext cx="25366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a:spcBef>
                <a:spcPct val="0"/>
              </a:spcBef>
              <a:defRPr/>
            </a:pPr>
            <a:r>
              <a:rPr lang="en-US" altLang="zh-CN" sz="1400" dirty="0">
                <a:latin typeface="微软雅黑" panose="020B0503020204020204" pitchFamily="34" charset="-122"/>
                <a:ea typeface="微软雅黑" panose="020B0503020204020204" pitchFamily="34" charset="-122"/>
                <a:cs typeface="+mn-ea"/>
                <a:sym typeface="Source Han Sans SC"/>
              </a:rPr>
              <a:t>1. </a:t>
            </a:r>
            <a:r>
              <a:rPr lang="zh-CN" altLang="en-US" sz="1400" dirty="0">
                <a:latin typeface="微软雅黑" panose="020B0503020204020204" pitchFamily="34" charset="-122"/>
                <a:ea typeface="微软雅黑" panose="020B0503020204020204" pitchFamily="34" charset="-122"/>
                <a:cs typeface="+mn-ea"/>
                <a:sym typeface="Source Han Sans SC"/>
              </a:rPr>
              <a:t>借款人是否具备主体资格</a:t>
            </a:r>
          </a:p>
        </p:txBody>
      </p:sp>
      <p:sp>
        <p:nvSpPr>
          <p:cNvPr id="121" name="išľíďè">
            <a:extLst>
              <a:ext uri="{FF2B5EF4-FFF2-40B4-BE49-F238E27FC236}">
                <a16:creationId xmlns:a16="http://schemas.microsoft.com/office/drawing/2014/main" id="{0759A27C-A35A-484A-B43A-B26A4A5E5038}"/>
              </a:ext>
            </a:extLst>
          </p:cNvPr>
          <p:cNvSpPr/>
          <p:nvPr/>
        </p:nvSpPr>
        <p:spPr bwMode="auto">
          <a:xfrm>
            <a:off x="7839073" y="2561083"/>
            <a:ext cx="2536640" cy="8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a:lnSpc>
                <a:spcPct val="200000"/>
              </a:lnSpc>
              <a:spcBef>
                <a:spcPct val="0"/>
              </a:spcBef>
              <a:defRPr/>
            </a:pPr>
            <a:r>
              <a:rPr lang="en-US" altLang="zh-CN" sz="1400" dirty="0">
                <a:latin typeface="微软雅黑" panose="020B0503020204020204" pitchFamily="34" charset="-122"/>
                <a:ea typeface="微软雅黑" panose="020B0503020204020204" pitchFamily="34" charset="-122"/>
                <a:cs typeface="+mn-ea"/>
                <a:sym typeface="Source Han Sans SC"/>
              </a:rPr>
              <a:t>5. </a:t>
            </a:r>
            <a:r>
              <a:rPr lang="zh-CN" altLang="en-US" sz="1400" dirty="0">
                <a:latin typeface="微软雅黑" panose="020B0503020204020204" pitchFamily="34" charset="-122"/>
                <a:ea typeface="微软雅黑" panose="020B0503020204020204" pitchFamily="34" charset="-122"/>
                <a:cs typeface="+mn-ea"/>
                <a:sym typeface="Source Han Sans SC"/>
              </a:rPr>
              <a:t>项目经营主体在相关领域的经营管理能力。</a:t>
            </a:r>
          </a:p>
        </p:txBody>
      </p:sp>
      <p:sp>
        <p:nvSpPr>
          <p:cNvPr id="123" name="išľíďè">
            <a:extLst>
              <a:ext uri="{FF2B5EF4-FFF2-40B4-BE49-F238E27FC236}">
                <a16:creationId xmlns:a16="http://schemas.microsoft.com/office/drawing/2014/main" id="{6C9ECEDD-5B45-43AC-B4E0-7EE0F87A53FF}"/>
              </a:ext>
            </a:extLst>
          </p:cNvPr>
          <p:cNvSpPr/>
          <p:nvPr/>
        </p:nvSpPr>
        <p:spPr bwMode="auto">
          <a:xfrm>
            <a:off x="7839073" y="4188281"/>
            <a:ext cx="2536640" cy="100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a:lnSpc>
                <a:spcPct val="200000"/>
              </a:lnSpc>
              <a:spcBef>
                <a:spcPct val="0"/>
              </a:spcBef>
              <a:defRPr/>
            </a:pPr>
            <a:r>
              <a:rPr lang="en-US" altLang="zh-CN" sz="1400" dirty="0">
                <a:latin typeface="微软雅黑" panose="020B0503020204020204" pitchFamily="34" charset="-122"/>
                <a:ea typeface="微软雅黑" panose="020B0503020204020204" pitchFamily="34" charset="-122"/>
                <a:cs typeface="+mn-ea"/>
                <a:sym typeface="Source Han Sans SC"/>
              </a:rPr>
              <a:t>4. </a:t>
            </a:r>
            <a:r>
              <a:rPr lang="zh-CN" altLang="en-US" sz="1400" dirty="0">
                <a:latin typeface="微软雅黑" panose="020B0503020204020204" pitchFamily="34" charset="-122"/>
                <a:ea typeface="微软雅黑" panose="020B0503020204020204" pitchFamily="34" charset="-122"/>
                <a:cs typeface="+mn-ea"/>
                <a:sym typeface="Source Han Sans SC"/>
              </a:rPr>
              <a:t>项目对项目股东的重要程度及股东支持项目的意愿和能力。</a:t>
            </a:r>
          </a:p>
        </p:txBody>
      </p:sp>
      <p:sp>
        <p:nvSpPr>
          <p:cNvPr id="126" name="išľíďè">
            <a:extLst>
              <a:ext uri="{FF2B5EF4-FFF2-40B4-BE49-F238E27FC236}">
                <a16:creationId xmlns:a16="http://schemas.microsoft.com/office/drawing/2014/main" id="{52AA4D51-DB23-454A-9759-D4CC122603A3}"/>
              </a:ext>
            </a:extLst>
          </p:cNvPr>
          <p:cNvSpPr/>
          <p:nvPr/>
        </p:nvSpPr>
        <p:spPr bwMode="auto">
          <a:xfrm>
            <a:off x="3987611" y="5829193"/>
            <a:ext cx="3946385"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a:lnSpc>
                <a:spcPct val="200000"/>
              </a:lnSpc>
              <a:spcBef>
                <a:spcPct val="0"/>
              </a:spcBef>
              <a:defRPr/>
            </a:pPr>
            <a:r>
              <a:rPr lang="en-US" altLang="zh-CN" sz="1400" dirty="0">
                <a:latin typeface="微软雅黑" panose="020B0503020204020204" pitchFamily="34" charset="-122"/>
                <a:ea typeface="微软雅黑" panose="020B0503020204020204" pitchFamily="34" charset="-122"/>
                <a:cs typeface="+mn-ea"/>
              </a:rPr>
              <a:t>3. </a:t>
            </a:r>
            <a:r>
              <a:rPr lang="zh-CN" altLang="en-US" sz="1400" dirty="0">
                <a:latin typeface="微软雅黑" panose="020B0503020204020204" pitchFamily="34" charset="-122"/>
                <a:ea typeface="微软雅黑" panose="020B0503020204020204" pitchFamily="34" charset="-122"/>
                <a:cs typeface="+mn-ea"/>
              </a:rPr>
              <a:t>项目与股东主营业务的相关性及协同效应</a:t>
            </a:r>
            <a:r>
              <a:rPr lang="zh-CN" altLang="zh-CN" sz="1400" dirty="0">
                <a:latin typeface="微软雅黑" panose="020B0503020204020204" pitchFamily="34" charset="-122"/>
                <a:ea typeface="微软雅黑" panose="020B0503020204020204" pitchFamily="34" charset="-122"/>
                <a:cs typeface="+mn-ea"/>
              </a:rPr>
              <a:t>。</a:t>
            </a:r>
            <a:endParaRPr lang="zh-CN" altLang="en-US" sz="1400" dirty="0">
              <a:latin typeface="微软雅黑" panose="020B0503020204020204" pitchFamily="34" charset="-122"/>
              <a:ea typeface="微软雅黑" panose="020B0503020204020204" pitchFamily="34" charset="-122"/>
              <a:cs typeface="+mn-ea"/>
              <a:sym typeface="Source Han Sans SC"/>
            </a:endParaRPr>
          </a:p>
        </p:txBody>
      </p:sp>
      <p:sp>
        <p:nvSpPr>
          <p:cNvPr id="64" name="Rectangle 18">
            <a:extLst>
              <a:ext uri="{FF2B5EF4-FFF2-40B4-BE49-F238E27FC236}">
                <a16:creationId xmlns:a16="http://schemas.microsoft.com/office/drawing/2014/main" id="{DD8F245D-76A9-4527-8D41-A47A93E02BAE}"/>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固定资产贷款项目评估</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项目评估内容</a:t>
            </a:r>
          </a:p>
        </p:txBody>
      </p:sp>
      <p:sp>
        <p:nvSpPr>
          <p:cNvPr id="78" name="矩形 77">
            <a:extLst>
              <a:ext uri="{FF2B5EF4-FFF2-40B4-BE49-F238E27FC236}">
                <a16:creationId xmlns:a16="http://schemas.microsoft.com/office/drawing/2014/main" id="{7D2200B1-BD5C-4A9C-870E-B218A4B73885}"/>
              </a:ext>
            </a:extLst>
          </p:cNvPr>
          <p:cNvSpPr/>
          <p:nvPr/>
        </p:nvSpPr>
        <p:spPr>
          <a:xfrm>
            <a:off x="1009860" y="963881"/>
            <a:ext cx="2492990" cy="369332"/>
          </a:xfrm>
          <a:prstGeom prst="rect">
            <a:avLst/>
          </a:prstGeom>
        </p:spPr>
        <p:txBody>
          <a:bodyPr wrap="none">
            <a:spAutoFit/>
          </a:bodyPr>
          <a:lstStyle/>
          <a:p>
            <a:r>
              <a:rPr lang="zh-CN" altLang="en-US" b="1" i="1" dirty="0">
                <a:solidFill>
                  <a:srgbClr val="004D73"/>
                </a:solidFill>
                <a:latin typeface="微软雅黑" panose="020B0503020204020204" pitchFamily="34" charset="-122"/>
                <a:ea typeface="微软雅黑" panose="020B0503020204020204" pitchFamily="34" charset="-122"/>
              </a:rPr>
              <a:t>借款人及项目股东情况</a:t>
            </a:r>
          </a:p>
        </p:txBody>
      </p:sp>
      <p:sp>
        <p:nvSpPr>
          <p:cNvPr id="5" name="矩形 4">
            <a:extLst>
              <a:ext uri="{FF2B5EF4-FFF2-40B4-BE49-F238E27FC236}">
                <a16:creationId xmlns:a16="http://schemas.microsoft.com/office/drawing/2014/main" id="{47B6C5F5-6EE6-43B2-92C5-6BCE815142E8}"/>
              </a:ext>
            </a:extLst>
          </p:cNvPr>
          <p:cNvSpPr/>
          <p:nvPr/>
        </p:nvSpPr>
        <p:spPr>
          <a:xfrm>
            <a:off x="1561755" y="1457737"/>
            <a:ext cx="9068489" cy="700576"/>
          </a:xfrm>
          <a:prstGeom prst="rect">
            <a:avLst/>
          </a:prstGeom>
        </p:spPr>
        <p:txBody>
          <a:bodyPr wrap="square">
            <a:spAutoFit/>
          </a:bodyPr>
          <a:lstStyle/>
          <a:p>
            <a:pPr>
              <a:lnSpc>
                <a:spcPct val="150000"/>
              </a:lnSpc>
            </a:pPr>
            <a:r>
              <a:rPr lang="zh-CN" altLang="zh-CN" sz="1400" dirty="0">
                <a:latin typeface="微软雅黑" panose="020B0503020204020204" pitchFamily="34" charset="-122"/>
                <a:ea typeface="微软雅黑" panose="020B0503020204020204" pitchFamily="34" charset="-122"/>
                <a:cs typeface="+mn-ea"/>
              </a:rPr>
              <a:t>《项目融资业务指引》规定，借款人通常是为建设、经营该项目或为该项目融资而专门组建的企事业法人，包括主要从事该项目建设、经营或融资的既有企事业法人。对借款人及项目股东情况评估内容应包括</a:t>
            </a:r>
            <a:r>
              <a:rPr lang="zh-CN" altLang="en-US" sz="1400" dirty="0">
                <a:latin typeface="微软雅黑" panose="020B0503020204020204" pitchFamily="34" charset="-122"/>
                <a:ea typeface="微软雅黑" panose="020B0503020204020204" pitchFamily="34" charset="-122"/>
                <a:cs typeface="+mn-ea"/>
              </a:rPr>
              <a:t>以下五点：</a:t>
            </a:r>
          </a:p>
        </p:txBody>
      </p:sp>
    </p:spTree>
    <p:extLst>
      <p:ext uri="{BB962C8B-B14F-4D97-AF65-F5344CB8AC3E}">
        <p14:creationId xmlns:p14="http://schemas.microsoft.com/office/powerpoint/2010/main" val="136828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down)">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wipe(down)">
                                      <p:cBhvr>
                                        <p:cTn id="12" dur="500"/>
                                        <p:tgtEl>
                                          <p:spTgt spid="1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down)">
                                      <p:cBhvr>
                                        <p:cTn id="17" dur="500"/>
                                        <p:tgtEl>
                                          <p:spTgt spid="1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wipe(down)">
                                      <p:cBhvr>
                                        <p:cTn id="22" dur="500"/>
                                        <p:tgtEl>
                                          <p:spTgt spid="1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6"/>
                                        </p:tgtEl>
                                        <p:attrNameLst>
                                          <p:attrName>style.visibility</p:attrName>
                                        </p:attrNameLst>
                                      </p:cBhvr>
                                      <p:to>
                                        <p:strVal val="visible"/>
                                      </p:to>
                                    </p:set>
                                    <p:animEffect transition="in" filter="wipe(down)">
                                      <p:cBhvr>
                                        <p:cTn id="2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9" grpId="0"/>
      <p:bldP spid="121" grpId="0"/>
      <p:bldP spid="123" grpId="0"/>
      <p:bldP spid="1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grpSp>
        <p:nvGrpSpPr>
          <p:cNvPr id="21" name="Group 4">
            <a:extLst>
              <a:ext uri="{FF2B5EF4-FFF2-40B4-BE49-F238E27FC236}">
                <a16:creationId xmlns:a16="http://schemas.microsoft.com/office/drawing/2014/main" id="{AA8007CA-E90B-4FC3-BB52-AF8FFA6CA7C9}"/>
              </a:ext>
            </a:extLst>
          </p:cNvPr>
          <p:cNvGrpSpPr>
            <a:grpSpLocks noChangeAspect="1"/>
          </p:cNvGrpSpPr>
          <p:nvPr/>
        </p:nvGrpSpPr>
        <p:grpSpPr bwMode="auto">
          <a:xfrm>
            <a:off x="4655148" y="2550768"/>
            <a:ext cx="2881706" cy="2991065"/>
            <a:chOff x="1365" y="-412"/>
            <a:chExt cx="4954" cy="5142"/>
          </a:xfrm>
        </p:grpSpPr>
        <p:sp>
          <p:nvSpPr>
            <p:cNvPr id="22" name="Oval 4">
              <a:extLst>
                <a:ext uri="{FF2B5EF4-FFF2-40B4-BE49-F238E27FC236}">
                  <a16:creationId xmlns:a16="http://schemas.microsoft.com/office/drawing/2014/main" id="{00DC161A-D377-4A08-B4B6-C2DDDD6F730B}"/>
                </a:ext>
              </a:extLst>
            </p:cNvPr>
            <p:cNvSpPr>
              <a:spLocks noChangeArrowheads="1"/>
            </p:cNvSpPr>
            <p:nvPr/>
          </p:nvSpPr>
          <p:spPr bwMode="auto">
            <a:xfrm>
              <a:off x="2998" y="-412"/>
              <a:ext cx="1878" cy="5142"/>
            </a:xfrm>
            <a:prstGeom prst="ellipse">
              <a:avLst/>
            </a:pr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sp>
          <p:nvSpPr>
            <p:cNvPr id="23" name="Freeform 5">
              <a:extLst>
                <a:ext uri="{FF2B5EF4-FFF2-40B4-BE49-F238E27FC236}">
                  <a16:creationId xmlns:a16="http://schemas.microsoft.com/office/drawing/2014/main" id="{B0D363E6-9EB6-46BD-889B-78AB844F459C}"/>
                </a:ext>
              </a:extLst>
            </p:cNvPr>
            <p:cNvSpPr/>
            <p:nvPr/>
          </p:nvSpPr>
          <p:spPr bwMode="auto">
            <a:xfrm>
              <a:off x="1365" y="-412"/>
              <a:ext cx="2572" cy="5142"/>
            </a:xfrm>
            <a:custGeom>
              <a:avLst/>
              <a:gdLst>
                <a:gd name="T0" fmla="*/ 690 w 1087"/>
                <a:gd name="T1" fmla="*/ 1087 h 2174"/>
                <a:gd name="T2" fmla="*/ 1087 w 1087"/>
                <a:gd name="T3" fmla="*/ 0 h 2174"/>
                <a:gd name="T4" fmla="*/ 0 w 1087"/>
                <a:gd name="T5" fmla="*/ 1087 h 2174"/>
                <a:gd name="T6" fmla="*/ 1087 w 1087"/>
                <a:gd name="T7" fmla="*/ 2174 h 2174"/>
                <a:gd name="T8" fmla="*/ 1087 w 1087"/>
                <a:gd name="T9" fmla="*/ 2174 h 2174"/>
                <a:gd name="T10" fmla="*/ 690 w 1087"/>
                <a:gd name="T11" fmla="*/ 1087 h 2174"/>
              </a:gdLst>
              <a:ahLst/>
              <a:cxnLst>
                <a:cxn ang="0">
                  <a:pos x="T0" y="T1"/>
                </a:cxn>
                <a:cxn ang="0">
                  <a:pos x="T2" y="T3"/>
                </a:cxn>
                <a:cxn ang="0">
                  <a:pos x="T4" y="T5"/>
                </a:cxn>
                <a:cxn ang="0">
                  <a:pos x="T6" y="T7"/>
                </a:cxn>
                <a:cxn ang="0">
                  <a:pos x="T8" y="T9"/>
                </a:cxn>
                <a:cxn ang="0">
                  <a:pos x="T10" y="T11"/>
                </a:cxn>
              </a:cxnLst>
              <a:rect l="0" t="0" r="r" b="b"/>
              <a:pathLst>
                <a:path w="1087" h="2174">
                  <a:moveTo>
                    <a:pt x="690" y="1087"/>
                  </a:moveTo>
                  <a:cubicBezTo>
                    <a:pt x="690" y="487"/>
                    <a:pt x="868" y="0"/>
                    <a:pt x="1087" y="0"/>
                  </a:cubicBezTo>
                  <a:cubicBezTo>
                    <a:pt x="487" y="0"/>
                    <a:pt x="0" y="487"/>
                    <a:pt x="0" y="1087"/>
                  </a:cubicBezTo>
                  <a:cubicBezTo>
                    <a:pt x="0" y="1687"/>
                    <a:pt x="487" y="2174"/>
                    <a:pt x="1087" y="2174"/>
                  </a:cubicBezTo>
                  <a:cubicBezTo>
                    <a:pt x="1087" y="2174"/>
                    <a:pt x="1087" y="2174"/>
                    <a:pt x="1087" y="2174"/>
                  </a:cubicBezTo>
                  <a:cubicBezTo>
                    <a:pt x="868" y="2174"/>
                    <a:pt x="690" y="1687"/>
                    <a:pt x="690" y="1087"/>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sp>
          <p:nvSpPr>
            <p:cNvPr id="24" name="Freeform 8">
              <a:extLst>
                <a:ext uri="{FF2B5EF4-FFF2-40B4-BE49-F238E27FC236}">
                  <a16:creationId xmlns:a16="http://schemas.microsoft.com/office/drawing/2014/main" id="{8452FAF7-6558-479A-A038-AB717660FA80}"/>
                </a:ext>
              </a:extLst>
            </p:cNvPr>
            <p:cNvSpPr/>
            <p:nvPr/>
          </p:nvSpPr>
          <p:spPr bwMode="auto">
            <a:xfrm>
              <a:off x="3225" y="1447"/>
              <a:ext cx="3094" cy="1462"/>
            </a:xfrm>
            <a:custGeom>
              <a:avLst/>
              <a:gdLst>
                <a:gd name="T0" fmla="*/ 1042 w 1308"/>
                <a:gd name="T1" fmla="*/ 96 h 618"/>
                <a:gd name="T2" fmla="*/ 602 w 1308"/>
                <a:gd name="T3" fmla="*/ 0 h 618"/>
                <a:gd name="T4" fmla="*/ 0 w 1308"/>
                <a:gd name="T5" fmla="*/ 602 h 618"/>
                <a:gd name="T6" fmla="*/ 301 w 1308"/>
                <a:gd name="T7" fmla="*/ 618 h 618"/>
                <a:gd name="T8" fmla="*/ 1042 w 1308"/>
                <a:gd name="T9" fmla="*/ 506 h 618"/>
                <a:gd name="T10" fmla="*/ 1308 w 1308"/>
                <a:gd name="T11" fmla="*/ 301 h 618"/>
                <a:gd name="T12" fmla="*/ 1042 w 1308"/>
                <a:gd name="T13" fmla="*/ 96 h 618"/>
              </a:gdLst>
              <a:ahLst/>
              <a:cxnLst>
                <a:cxn ang="0">
                  <a:pos x="T0" y="T1"/>
                </a:cxn>
                <a:cxn ang="0">
                  <a:pos x="T2" y="T3"/>
                </a:cxn>
                <a:cxn ang="0">
                  <a:pos x="T4" y="T5"/>
                </a:cxn>
                <a:cxn ang="0">
                  <a:pos x="T6" y="T7"/>
                </a:cxn>
                <a:cxn ang="0">
                  <a:pos x="T8" y="T9"/>
                </a:cxn>
                <a:cxn ang="0">
                  <a:pos x="T10" y="T11"/>
                </a:cxn>
                <a:cxn ang="0">
                  <a:pos x="T12" y="T13"/>
                </a:cxn>
              </a:cxnLst>
              <a:rect l="0" t="0" r="r" b="b"/>
              <a:pathLst>
                <a:path w="1308" h="618">
                  <a:moveTo>
                    <a:pt x="1042" y="96"/>
                  </a:moveTo>
                  <a:cubicBezTo>
                    <a:pt x="918" y="50"/>
                    <a:pt x="767" y="18"/>
                    <a:pt x="602" y="0"/>
                  </a:cubicBezTo>
                  <a:cubicBezTo>
                    <a:pt x="0" y="602"/>
                    <a:pt x="0" y="602"/>
                    <a:pt x="0" y="602"/>
                  </a:cubicBezTo>
                  <a:cubicBezTo>
                    <a:pt x="96" y="612"/>
                    <a:pt x="197" y="618"/>
                    <a:pt x="301" y="618"/>
                  </a:cubicBezTo>
                  <a:cubicBezTo>
                    <a:pt x="582" y="618"/>
                    <a:pt x="846" y="578"/>
                    <a:pt x="1042" y="506"/>
                  </a:cubicBezTo>
                  <a:cubicBezTo>
                    <a:pt x="1238" y="435"/>
                    <a:pt x="1308" y="353"/>
                    <a:pt x="1308" y="301"/>
                  </a:cubicBezTo>
                  <a:cubicBezTo>
                    <a:pt x="1308" y="249"/>
                    <a:pt x="1238" y="167"/>
                    <a:pt x="1042" y="96"/>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sp>
          <p:nvSpPr>
            <p:cNvPr id="25" name="Freeform 9">
              <a:extLst>
                <a:ext uri="{FF2B5EF4-FFF2-40B4-BE49-F238E27FC236}">
                  <a16:creationId xmlns:a16="http://schemas.microsoft.com/office/drawing/2014/main" id="{0A615FBA-5807-4C2B-B04C-CD4EDAAC5E2B}"/>
                </a:ext>
              </a:extLst>
            </p:cNvPr>
            <p:cNvSpPr/>
            <p:nvPr/>
          </p:nvSpPr>
          <p:spPr bwMode="auto">
            <a:xfrm>
              <a:off x="3225" y="2159"/>
              <a:ext cx="3094" cy="2381"/>
            </a:xfrm>
            <a:custGeom>
              <a:avLst/>
              <a:gdLst>
                <a:gd name="T0" fmla="*/ 1308 w 1308"/>
                <a:gd name="T1" fmla="*/ 0 h 1007"/>
                <a:gd name="T2" fmla="*/ 1042 w 1308"/>
                <a:gd name="T3" fmla="*/ 205 h 1007"/>
                <a:gd name="T4" fmla="*/ 301 w 1308"/>
                <a:gd name="T5" fmla="*/ 317 h 1007"/>
                <a:gd name="T6" fmla="*/ 0 w 1308"/>
                <a:gd name="T7" fmla="*/ 301 h 1007"/>
                <a:gd name="T8" fmla="*/ 96 w 1308"/>
                <a:gd name="T9" fmla="*/ 741 h 1007"/>
                <a:gd name="T10" fmla="*/ 301 w 1308"/>
                <a:gd name="T11" fmla="*/ 1007 h 1007"/>
                <a:gd name="T12" fmla="*/ 301 w 1308"/>
                <a:gd name="T13" fmla="*/ 1007 h 1007"/>
                <a:gd name="T14" fmla="*/ 1013 w 1308"/>
                <a:gd name="T15" fmla="*/ 712 h 1007"/>
                <a:gd name="T16" fmla="*/ 1308 w 1308"/>
                <a:gd name="T17" fmla="*/ 0 h 1007"/>
                <a:gd name="T18" fmla="*/ 1308 w 1308"/>
                <a:gd name="T1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007">
                  <a:moveTo>
                    <a:pt x="1308" y="0"/>
                  </a:moveTo>
                  <a:cubicBezTo>
                    <a:pt x="1308" y="53"/>
                    <a:pt x="1238" y="134"/>
                    <a:pt x="1042" y="205"/>
                  </a:cubicBezTo>
                  <a:cubicBezTo>
                    <a:pt x="846" y="277"/>
                    <a:pt x="582" y="317"/>
                    <a:pt x="301" y="317"/>
                  </a:cubicBezTo>
                  <a:cubicBezTo>
                    <a:pt x="197" y="317"/>
                    <a:pt x="96" y="311"/>
                    <a:pt x="0" y="301"/>
                  </a:cubicBezTo>
                  <a:cubicBezTo>
                    <a:pt x="18" y="466"/>
                    <a:pt x="50" y="617"/>
                    <a:pt x="96" y="741"/>
                  </a:cubicBezTo>
                  <a:cubicBezTo>
                    <a:pt x="167" y="937"/>
                    <a:pt x="249" y="1007"/>
                    <a:pt x="301" y="1007"/>
                  </a:cubicBezTo>
                  <a:cubicBezTo>
                    <a:pt x="301" y="1007"/>
                    <a:pt x="301" y="1007"/>
                    <a:pt x="301" y="1007"/>
                  </a:cubicBezTo>
                  <a:cubicBezTo>
                    <a:pt x="570" y="1007"/>
                    <a:pt x="823" y="902"/>
                    <a:pt x="1013" y="712"/>
                  </a:cubicBezTo>
                  <a:cubicBezTo>
                    <a:pt x="1203" y="522"/>
                    <a:pt x="1308" y="269"/>
                    <a:pt x="1308" y="0"/>
                  </a:cubicBezTo>
                  <a:cubicBezTo>
                    <a:pt x="1308" y="0"/>
                    <a:pt x="1308" y="0"/>
                    <a:pt x="1308"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sp>
          <p:nvSpPr>
            <p:cNvPr id="26" name="Freeform 11">
              <a:extLst>
                <a:ext uri="{FF2B5EF4-FFF2-40B4-BE49-F238E27FC236}">
                  <a16:creationId xmlns:a16="http://schemas.microsoft.com/office/drawing/2014/main" id="{BD0A2CBE-E833-4E9A-84E9-E0581172B858}"/>
                </a:ext>
              </a:extLst>
            </p:cNvPr>
            <p:cNvSpPr/>
            <p:nvPr/>
          </p:nvSpPr>
          <p:spPr bwMode="auto">
            <a:xfrm>
              <a:off x="3937" y="-34"/>
              <a:ext cx="2193" cy="2399"/>
            </a:xfrm>
            <a:custGeom>
              <a:avLst/>
              <a:gdLst>
                <a:gd name="T0" fmla="*/ 552 w 927"/>
                <a:gd name="T1" fmla="*/ 303 h 1014"/>
                <a:gd name="T2" fmla="*/ 815 w 927"/>
                <a:gd name="T3" fmla="*/ 1014 h 1014"/>
                <a:gd name="T4" fmla="*/ 926 w 927"/>
                <a:gd name="T5" fmla="*/ 927 h 1014"/>
                <a:gd name="T6" fmla="*/ 927 w 927"/>
                <a:gd name="T7" fmla="*/ 927 h 1014"/>
                <a:gd name="T8" fmla="*/ 656 w 927"/>
                <a:gd name="T9" fmla="*/ 271 h 1014"/>
                <a:gd name="T10" fmla="*/ 0 w 927"/>
                <a:gd name="T11" fmla="*/ 0 h 1014"/>
                <a:gd name="T12" fmla="*/ 552 w 927"/>
                <a:gd name="T13" fmla="*/ 303 h 1014"/>
              </a:gdLst>
              <a:ahLst/>
              <a:cxnLst>
                <a:cxn ang="0">
                  <a:pos x="T0" y="T1"/>
                </a:cxn>
                <a:cxn ang="0">
                  <a:pos x="T2" y="T3"/>
                </a:cxn>
                <a:cxn ang="0">
                  <a:pos x="T4" y="T5"/>
                </a:cxn>
                <a:cxn ang="0">
                  <a:pos x="T6" y="T7"/>
                </a:cxn>
                <a:cxn ang="0">
                  <a:pos x="T8" y="T9"/>
                </a:cxn>
                <a:cxn ang="0">
                  <a:pos x="T10" y="T11"/>
                </a:cxn>
                <a:cxn ang="0">
                  <a:pos x="T12" y="T13"/>
                </a:cxn>
              </a:cxnLst>
              <a:rect l="0" t="0" r="r" b="b"/>
              <a:pathLst>
                <a:path w="927" h="1014">
                  <a:moveTo>
                    <a:pt x="552" y="303"/>
                  </a:moveTo>
                  <a:cubicBezTo>
                    <a:pt x="703" y="499"/>
                    <a:pt x="815" y="766"/>
                    <a:pt x="815" y="1014"/>
                  </a:cubicBezTo>
                  <a:cubicBezTo>
                    <a:pt x="891" y="975"/>
                    <a:pt x="920" y="941"/>
                    <a:pt x="926" y="927"/>
                  </a:cubicBezTo>
                  <a:cubicBezTo>
                    <a:pt x="927" y="927"/>
                    <a:pt x="927" y="927"/>
                    <a:pt x="927" y="927"/>
                  </a:cubicBezTo>
                  <a:cubicBezTo>
                    <a:pt x="927" y="679"/>
                    <a:pt x="831" y="446"/>
                    <a:pt x="656" y="271"/>
                  </a:cubicBezTo>
                  <a:cubicBezTo>
                    <a:pt x="481" y="96"/>
                    <a:pt x="248" y="0"/>
                    <a:pt x="0" y="0"/>
                  </a:cubicBezTo>
                  <a:cubicBezTo>
                    <a:pt x="248" y="0"/>
                    <a:pt x="503" y="239"/>
                    <a:pt x="552" y="30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sp>
          <p:nvSpPr>
            <p:cNvPr id="27" name="Freeform 12">
              <a:extLst>
                <a:ext uri="{FF2B5EF4-FFF2-40B4-BE49-F238E27FC236}">
                  <a16:creationId xmlns:a16="http://schemas.microsoft.com/office/drawing/2014/main" id="{82B47114-FD1A-4B0D-BA4E-694F0056C1CC}"/>
                </a:ext>
              </a:extLst>
            </p:cNvPr>
            <p:cNvSpPr/>
            <p:nvPr/>
          </p:nvSpPr>
          <p:spPr bwMode="auto">
            <a:xfrm>
              <a:off x="3937" y="-34"/>
              <a:ext cx="1928" cy="2399"/>
            </a:xfrm>
            <a:custGeom>
              <a:avLst/>
              <a:gdLst>
                <a:gd name="T0" fmla="*/ 0 w 815"/>
                <a:gd name="T1" fmla="*/ 1 h 1014"/>
                <a:gd name="T2" fmla="*/ 0 w 815"/>
                <a:gd name="T3" fmla="*/ 927 h 1014"/>
                <a:gd name="T4" fmla="*/ 815 w 815"/>
                <a:gd name="T5" fmla="*/ 1014 h 1014"/>
                <a:gd name="T6" fmla="*/ 552 w 815"/>
                <a:gd name="T7" fmla="*/ 286 h 1014"/>
                <a:gd name="T8" fmla="*/ 0 w 815"/>
                <a:gd name="T9" fmla="*/ 0 h 1014"/>
                <a:gd name="T10" fmla="*/ 0 w 815"/>
                <a:gd name="T11" fmla="*/ 1 h 1014"/>
              </a:gdLst>
              <a:ahLst/>
              <a:cxnLst>
                <a:cxn ang="0">
                  <a:pos x="T0" y="T1"/>
                </a:cxn>
                <a:cxn ang="0">
                  <a:pos x="T2" y="T3"/>
                </a:cxn>
                <a:cxn ang="0">
                  <a:pos x="T4" y="T5"/>
                </a:cxn>
                <a:cxn ang="0">
                  <a:pos x="T6" y="T7"/>
                </a:cxn>
                <a:cxn ang="0">
                  <a:pos x="T8" y="T9"/>
                </a:cxn>
                <a:cxn ang="0">
                  <a:pos x="T10" y="T11"/>
                </a:cxn>
              </a:cxnLst>
              <a:rect l="0" t="0" r="r" b="b"/>
              <a:pathLst>
                <a:path w="815" h="1014">
                  <a:moveTo>
                    <a:pt x="0" y="1"/>
                  </a:moveTo>
                  <a:cubicBezTo>
                    <a:pt x="0" y="927"/>
                    <a:pt x="0" y="927"/>
                    <a:pt x="0" y="927"/>
                  </a:cubicBezTo>
                  <a:cubicBezTo>
                    <a:pt x="815" y="1014"/>
                    <a:pt x="815" y="1014"/>
                    <a:pt x="815" y="1014"/>
                  </a:cubicBezTo>
                  <a:cubicBezTo>
                    <a:pt x="815" y="766"/>
                    <a:pt x="727" y="461"/>
                    <a:pt x="552" y="286"/>
                  </a:cubicBezTo>
                  <a:cubicBezTo>
                    <a:pt x="411" y="145"/>
                    <a:pt x="248" y="0"/>
                    <a:pt x="0" y="0"/>
                  </a:cubicBezTo>
                  <a:lnTo>
                    <a:pt x="0" y="1"/>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sp>
          <p:nvSpPr>
            <p:cNvPr id="28" name="Freeform 13">
              <a:extLst>
                <a:ext uri="{FF2B5EF4-FFF2-40B4-BE49-F238E27FC236}">
                  <a16:creationId xmlns:a16="http://schemas.microsoft.com/office/drawing/2014/main" id="{E2412FFE-70DD-476A-8EE5-F3CC86C6BF14}"/>
                </a:ext>
              </a:extLst>
            </p:cNvPr>
            <p:cNvSpPr/>
            <p:nvPr/>
          </p:nvSpPr>
          <p:spPr bwMode="auto">
            <a:xfrm>
              <a:off x="3566" y="253"/>
              <a:ext cx="1902" cy="2277"/>
            </a:xfrm>
            <a:custGeom>
              <a:avLst/>
              <a:gdLst>
                <a:gd name="T0" fmla="*/ 804 w 804"/>
                <a:gd name="T1" fmla="*/ 875 h 963"/>
                <a:gd name="T2" fmla="*/ 589 w 804"/>
                <a:gd name="T3" fmla="*/ 278 h 963"/>
                <a:gd name="T4" fmla="*/ 157 w 804"/>
                <a:gd name="T5" fmla="*/ 0 h 963"/>
                <a:gd name="T6" fmla="*/ 102 w 804"/>
                <a:gd name="T7" fmla="*/ 119 h 963"/>
                <a:gd name="T8" fmla="*/ 4 w 804"/>
                <a:gd name="T9" fmla="*/ 653 h 963"/>
                <a:gd name="T10" fmla="*/ 0 w 804"/>
                <a:gd name="T11" fmla="*/ 806 h 963"/>
                <a:gd name="T12" fmla="*/ 4 w 804"/>
                <a:gd name="T13" fmla="*/ 959 h 963"/>
                <a:gd name="T14" fmla="*/ 157 w 804"/>
                <a:gd name="T15" fmla="*/ 963 h 963"/>
                <a:gd name="T16" fmla="*/ 310 w 804"/>
                <a:gd name="T17" fmla="*/ 959 h 963"/>
                <a:gd name="T18" fmla="*/ 804 w 804"/>
                <a:gd name="T19" fmla="*/ 875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963">
                  <a:moveTo>
                    <a:pt x="804" y="875"/>
                  </a:moveTo>
                  <a:cubicBezTo>
                    <a:pt x="785" y="653"/>
                    <a:pt x="706" y="418"/>
                    <a:pt x="589" y="278"/>
                  </a:cubicBezTo>
                  <a:cubicBezTo>
                    <a:pt x="456" y="119"/>
                    <a:pt x="323" y="24"/>
                    <a:pt x="157" y="0"/>
                  </a:cubicBezTo>
                  <a:cubicBezTo>
                    <a:pt x="141" y="27"/>
                    <a:pt x="122" y="65"/>
                    <a:pt x="102" y="119"/>
                  </a:cubicBezTo>
                  <a:cubicBezTo>
                    <a:pt x="49" y="264"/>
                    <a:pt x="16" y="450"/>
                    <a:pt x="4" y="653"/>
                  </a:cubicBezTo>
                  <a:cubicBezTo>
                    <a:pt x="2" y="703"/>
                    <a:pt x="0" y="754"/>
                    <a:pt x="0" y="806"/>
                  </a:cubicBezTo>
                  <a:cubicBezTo>
                    <a:pt x="0" y="858"/>
                    <a:pt x="2" y="909"/>
                    <a:pt x="4" y="959"/>
                  </a:cubicBezTo>
                  <a:cubicBezTo>
                    <a:pt x="54" y="961"/>
                    <a:pt x="105" y="963"/>
                    <a:pt x="157" y="963"/>
                  </a:cubicBezTo>
                  <a:cubicBezTo>
                    <a:pt x="209" y="963"/>
                    <a:pt x="260" y="961"/>
                    <a:pt x="310" y="959"/>
                  </a:cubicBezTo>
                  <a:cubicBezTo>
                    <a:pt x="495" y="948"/>
                    <a:pt x="666" y="920"/>
                    <a:pt x="804" y="87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grpSp>
      <p:grpSp>
        <p:nvGrpSpPr>
          <p:cNvPr id="29" name="Group 13">
            <a:extLst>
              <a:ext uri="{FF2B5EF4-FFF2-40B4-BE49-F238E27FC236}">
                <a16:creationId xmlns:a16="http://schemas.microsoft.com/office/drawing/2014/main" id="{E77FDC7C-D078-49E1-AFA2-1AEDC50A60BD}"/>
              </a:ext>
            </a:extLst>
          </p:cNvPr>
          <p:cNvGrpSpPr/>
          <p:nvPr/>
        </p:nvGrpSpPr>
        <p:grpSpPr>
          <a:xfrm>
            <a:off x="7891540" y="4601523"/>
            <a:ext cx="755621" cy="755621"/>
            <a:chOff x="7891737" y="4601650"/>
            <a:chExt cx="755703" cy="755703"/>
          </a:xfrm>
        </p:grpSpPr>
        <p:sp>
          <p:nvSpPr>
            <p:cNvPr id="30" name="Oval 20">
              <a:extLst>
                <a:ext uri="{FF2B5EF4-FFF2-40B4-BE49-F238E27FC236}">
                  <a16:creationId xmlns:a16="http://schemas.microsoft.com/office/drawing/2014/main" id="{6448880A-D6F3-4FB2-B14E-657147374D58}"/>
                </a:ext>
              </a:extLst>
            </p:cNvPr>
            <p:cNvSpPr/>
            <p:nvPr/>
          </p:nvSpPr>
          <p:spPr>
            <a:xfrm>
              <a:off x="7891737" y="4601650"/>
              <a:ext cx="755703" cy="7557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Source Han Sans SC"/>
                <a:cs typeface="+mn-ea"/>
                <a:sym typeface="Source Han Sans SC"/>
              </a:endParaRPr>
            </a:p>
          </p:txBody>
        </p:sp>
        <p:sp>
          <p:nvSpPr>
            <p:cNvPr id="31" name="Freeform 23">
              <a:extLst>
                <a:ext uri="{FF2B5EF4-FFF2-40B4-BE49-F238E27FC236}">
                  <a16:creationId xmlns:a16="http://schemas.microsoft.com/office/drawing/2014/main" id="{1B09C36A-FE5A-461C-93FB-FB01441DBEDC}"/>
                </a:ext>
              </a:extLst>
            </p:cNvPr>
            <p:cNvSpPr/>
            <p:nvPr/>
          </p:nvSpPr>
          <p:spPr bwMode="auto">
            <a:xfrm>
              <a:off x="8099876" y="4820373"/>
              <a:ext cx="349218" cy="320594"/>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Source Han Sans SC"/>
                <a:cs typeface="+mn-ea"/>
                <a:sym typeface="Source Han Sans SC"/>
              </a:endParaRPr>
            </a:p>
          </p:txBody>
        </p:sp>
      </p:grpSp>
      <p:grpSp>
        <p:nvGrpSpPr>
          <p:cNvPr id="32" name="Group 14">
            <a:extLst>
              <a:ext uri="{FF2B5EF4-FFF2-40B4-BE49-F238E27FC236}">
                <a16:creationId xmlns:a16="http://schemas.microsoft.com/office/drawing/2014/main" id="{15F837F7-2EE4-439E-807F-21D871BC2D2D}"/>
              </a:ext>
            </a:extLst>
          </p:cNvPr>
          <p:cNvGrpSpPr/>
          <p:nvPr/>
        </p:nvGrpSpPr>
        <p:grpSpPr>
          <a:xfrm>
            <a:off x="3544840" y="4601523"/>
            <a:ext cx="755621" cy="755621"/>
            <a:chOff x="3544559" y="4601650"/>
            <a:chExt cx="755703" cy="755703"/>
          </a:xfrm>
        </p:grpSpPr>
        <p:sp>
          <p:nvSpPr>
            <p:cNvPr id="33" name="Oval 22">
              <a:extLst>
                <a:ext uri="{FF2B5EF4-FFF2-40B4-BE49-F238E27FC236}">
                  <a16:creationId xmlns:a16="http://schemas.microsoft.com/office/drawing/2014/main" id="{20CAC980-121A-4510-BEAD-5E6452B4CE17}"/>
                </a:ext>
              </a:extLst>
            </p:cNvPr>
            <p:cNvSpPr/>
            <p:nvPr/>
          </p:nvSpPr>
          <p:spPr>
            <a:xfrm flipH="1">
              <a:off x="3544559" y="4601650"/>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Source Han Sans SC"/>
                <a:cs typeface="+mn-ea"/>
                <a:sym typeface="Source Han Sans SC"/>
              </a:endParaRPr>
            </a:p>
          </p:txBody>
        </p:sp>
        <p:sp>
          <p:nvSpPr>
            <p:cNvPr id="34" name="Freeform 24">
              <a:extLst>
                <a:ext uri="{FF2B5EF4-FFF2-40B4-BE49-F238E27FC236}">
                  <a16:creationId xmlns:a16="http://schemas.microsoft.com/office/drawing/2014/main" id="{386BDA54-CE04-40BD-9414-890D2F90D96E}"/>
                </a:ext>
              </a:extLst>
            </p:cNvPr>
            <p:cNvSpPr>
              <a:spLocks noEditPoints="1"/>
            </p:cNvSpPr>
            <p:nvPr/>
          </p:nvSpPr>
          <p:spPr bwMode="auto">
            <a:xfrm>
              <a:off x="3753526" y="4820373"/>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Source Han Sans SC"/>
                <a:cs typeface="+mn-ea"/>
                <a:sym typeface="Source Han Sans SC"/>
              </a:endParaRPr>
            </a:p>
          </p:txBody>
        </p:sp>
      </p:grpSp>
      <p:grpSp>
        <p:nvGrpSpPr>
          <p:cNvPr id="35" name="Group 12">
            <a:extLst>
              <a:ext uri="{FF2B5EF4-FFF2-40B4-BE49-F238E27FC236}">
                <a16:creationId xmlns:a16="http://schemas.microsoft.com/office/drawing/2014/main" id="{30B68DB3-6932-46C5-A9DB-23D21CACE03B}"/>
              </a:ext>
            </a:extLst>
          </p:cNvPr>
          <p:cNvGrpSpPr/>
          <p:nvPr/>
        </p:nvGrpSpPr>
        <p:grpSpPr>
          <a:xfrm>
            <a:off x="7891540" y="2283526"/>
            <a:ext cx="755621" cy="755621"/>
            <a:chOff x="7891737" y="2283399"/>
            <a:chExt cx="755703" cy="755703"/>
          </a:xfrm>
        </p:grpSpPr>
        <p:sp>
          <p:nvSpPr>
            <p:cNvPr id="36" name="Oval 19">
              <a:extLst>
                <a:ext uri="{FF2B5EF4-FFF2-40B4-BE49-F238E27FC236}">
                  <a16:creationId xmlns:a16="http://schemas.microsoft.com/office/drawing/2014/main" id="{A37CC933-572A-40F8-AA06-0197335C2C0C}"/>
                </a:ext>
              </a:extLst>
            </p:cNvPr>
            <p:cNvSpPr/>
            <p:nvPr/>
          </p:nvSpPr>
          <p:spPr>
            <a:xfrm>
              <a:off x="7891737" y="2283399"/>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Source Han Sans SC"/>
                <a:cs typeface="+mn-ea"/>
                <a:sym typeface="Source Han Sans SC"/>
              </a:endParaRPr>
            </a:p>
          </p:txBody>
        </p:sp>
        <p:sp>
          <p:nvSpPr>
            <p:cNvPr id="37" name="Freeform 25">
              <a:extLst>
                <a:ext uri="{FF2B5EF4-FFF2-40B4-BE49-F238E27FC236}">
                  <a16:creationId xmlns:a16="http://schemas.microsoft.com/office/drawing/2014/main" id="{3DA6B627-A670-465E-A061-79AB9FAFD109}"/>
                </a:ext>
              </a:extLst>
            </p:cNvPr>
            <p:cNvSpPr>
              <a:spLocks noEditPoints="1"/>
            </p:cNvSpPr>
            <p:nvPr/>
          </p:nvSpPr>
          <p:spPr bwMode="auto">
            <a:xfrm>
              <a:off x="8111199" y="2469466"/>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Source Han Sans SC"/>
                <a:cs typeface="+mn-ea"/>
                <a:sym typeface="Source Han Sans SC"/>
              </a:endParaRPr>
            </a:p>
          </p:txBody>
        </p:sp>
      </p:grpSp>
      <p:grpSp>
        <p:nvGrpSpPr>
          <p:cNvPr id="38" name="Group 11">
            <a:extLst>
              <a:ext uri="{FF2B5EF4-FFF2-40B4-BE49-F238E27FC236}">
                <a16:creationId xmlns:a16="http://schemas.microsoft.com/office/drawing/2014/main" id="{94AC3EB2-CD9D-4828-9FEC-5C2824B8F91E}"/>
              </a:ext>
            </a:extLst>
          </p:cNvPr>
          <p:cNvGrpSpPr/>
          <p:nvPr/>
        </p:nvGrpSpPr>
        <p:grpSpPr>
          <a:xfrm>
            <a:off x="3544840" y="2283526"/>
            <a:ext cx="755621" cy="755621"/>
            <a:chOff x="3544559" y="2283399"/>
            <a:chExt cx="755703" cy="755703"/>
          </a:xfrm>
        </p:grpSpPr>
        <p:sp>
          <p:nvSpPr>
            <p:cNvPr id="39" name="Oval 21">
              <a:extLst>
                <a:ext uri="{FF2B5EF4-FFF2-40B4-BE49-F238E27FC236}">
                  <a16:creationId xmlns:a16="http://schemas.microsoft.com/office/drawing/2014/main" id="{59FF99C4-6229-405A-A448-D03DAE947269}"/>
                </a:ext>
              </a:extLst>
            </p:cNvPr>
            <p:cNvSpPr/>
            <p:nvPr/>
          </p:nvSpPr>
          <p:spPr>
            <a:xfrm flipH="1">
              <a:off x="3544559" y="2283399"/>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Source Han Sans SC"/>
                <a:cs typeface="+mn-ea"/>
                <a:sym typeface="Source Han Sans SC"/>
              </a:endParaRPr>
            </a:p>
          </p:txBody>
        </p:sp>
        <p:sp>
          <p:nvSpPr>
            <p:cNvPr id="40" name="Freeform 26">
              <a:extLst>
                <a:ext uri="{FF2B5EF4-FFF2-40B4-BE49-F238E27FC236}">
                  <a16:creationId xmlns:a16="http://schemas.microsoft.com/office/drawing/2014/main" id="{0B6A973E-DAC1-4DD5-9B9B-1364CCF6006A}"/>
                </a:ext>
              </a:extLst>
            </p:cNvPr>
            <p:cNvSpPr>
              <a:spLocks noEditPoints="1"/>
            </p:cNvSpPr>
            <p:nvPr/>
          </p:nvSpPr>
          <p:spPr bwMode="auto">
            <a:xfrm>
              <a:off x="3784059" y="2442750"/>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Source Han Sans SC"/>
                <a:cs typeface="+mn-ea"/>
                <a:sym typeface="Source Han Sans SC"/>
              </a:endParaRPr>
            </a:p>
          </p:txBody>
        </p:sp>
      </p:grpSp>
      <p:sp>
        <p:nvSpPr>
          <p:cNvPr id="56" name="TextBox 29">
            <a:extLst>
              <a:ext uri="{FF2B5EF4-FFF2-40B4-BE49-F238E27FC236}">
                <a16:creationId xmlns:a16="http://schemas.microsoft.com/office/drawing/2014/main" id="{50992C60-A8EC-4798-A040-98FD2EF2F1BB}"/>
              </a:ext>
            </a:extLst>
          </p:cNvPr>
          <p:cNvSpPr txBox="1"/>
          <p:nvPr/>
        </p:nvSpPr>
        <p:spPr>
          <a:xfrm>
            <a:off x="8620982" y="2087104"/>
            <a:ext cx="2108269" cy="345864"/>
          </a:xfrm>
          <a:prstGeom prst="rect">
            <a:avLst/>
          </a:prstGeom>
          <a:noFill/>
        </p:spPr>
        <p:txBody>
          <a:bodyPr wrap="none" rtlCol="0">
            <a:spAutoFit/>
          </a:bodyPr>
          <a:lstStyle/>
          <a:p>
            <a:pPr>
              <a:lnSpc>
                <a:spcPct val="120000"/>
              </a:lnSpc>
            </a:pPr>
            <a:r>
              <a:rPr lang="zh-CN" altLang="zh-CN" sz="1500" dirty="0">
                <a:solidFill>
                  <a:schemeClr val="bg2">
                    <a:lumMod val="10000"/>
                  </a:schemeClr>
                </a:solidFill>
                <a:latin typeface="微软雅黑" panose="020B0503020204020204" pitchFamily="34" charset="-122"/>
                <a:ea typeface="微软雅黑" panose="020B0503020204020204" pitchFamily="34" charset="-122"/>
                <a:cs typeface="+mn-ea"/>
              </a:rPr>
              <a:t>项目基础财务数据评估</a:t>
            </a:r>
            <a:endParaRPr lang="en-GB" sz="1500"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endParaRPr>
          </a:p>
        </p:txBody>
      </p:sp>
      <p:sp>
        <p:nvSpPr>
          <p:cNvPr id="63" name="TextBox 33">
            <a:extLst>
              <a:ext uri="{FF2B5EF4-FFF2-40B4-BE49-F238E27FC236}">
                <a16:creationId xmlns:a16="http://schemas.microsoft.com/office/drawing/2014/main" id="{AA985BD6-0B7C-484B-976F-6D1D46CA08B1}"/>
              </a:ext>
            </a:extLst>
          </p:cNvPr>
          <p:cNvSpPr txBox="1"/>
          <p:nvPr/>
        </p:nvSpPr>
        <p:spPr>
          <a:xfrm>
            <a:off x="8710444" y="4409507"/>
            <a:ext cx="1338828" cy="345864"/>
          </a:xfrm>
          <a:prstGeom prst="rect">
            <a:avLst/>
          </a:prstGeom>
          <a:noFill/>
        </p:spPr>
        <p:txBody>
          <a:bodyPr wrap="none" rtlCol="0">
            <a:spAutoFit/>
          </a:bodyPr>
          <a:lstStyle/>
          <a:p>
            <a:pPr>
              <a:lnSpc>
                <a:spcPct val="120000"/>
              </a:lnSpc>
            </a:pPr>
            <a:r>
              <a:rPr lang="zh-CN" altLang="en-US" sz="1500"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不确定性评估</a:t>
            </a:r>
            <a:endParaRPr lang="en-GB" sz="1500"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endParaRPr>
          </a:p>
        </p:txBody>
      </p:sp>
      <p:sp>
        <p:nvSpPr>
          <p:cNvPr id="66" name="TextBox 36">
            <a:extLst>
              <a:ext uri="{FF2B5EF4-FFF2-40B4-BE49-F238E27FC236}">
                <a16:creationId xmlns:a16="http://schemas.microsoft.com/office/drawing/2014/main" id="{9032BB4F-D9D5-401A-8076-FD3752418B34}"/>
              </a:ext>
            </a:extLst>
          </p:cNvPr>
          <p:cNvSpPr txBox="1"/>
          <p:nvPr/>
        </p:nvSpPr>
        <p:spPr>
          <a:xfrm flipH="1">
            <a:off x="649584" y="4409507"/>
            <a:ext cx="2877711" cy="345864"/>
          </a:xfrm>
          <a:prstGeom prst="rect">
            <a:avLst/>
          </a:prstGeom>
          <a:noFill/>
        </p:spPr>
        <p:txBody>
          <a:bodyPr wrap="none" rtlCol="0">
            <a:spAutoFit/>
          </a:bodyPr>
          <a:lstStyle/>
          <a:p>
            <a:pPr algn="r">
              <a:lnSpc>
                <a:spcPct val="120000"/>
              </a:lnSpc>
            </a:pPr>
            <a:r>
              <a:rPr lang="zh-CN" altLang="en-US" sz="1500"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项目的盈利能力和清偿能力评估</a:t>
            </a:r>
            <a:endParaRPr lang="en-GB" sz="1500"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endParaRPr>
          </a:p>
        </p:txBody>
      </p:sp>
      <p:sp>
        <p:nvSpPr>
          <p:cNvPr id="69" name="TextBox 39">
            <a:extLst>
              <a:ext uri="{FF2B5EF4-FFF2-40B4-BE49-F238E27FC236}">
                <a16:creationId xmlns:a16="http://schemas.microsoft.com/office/drawing/2014/main" id="{33D42EEC-6B38-45DA-8389-B59CE8365C96}"/>
              </a:ext>
            </a:extLst>
          </p:cNvPr>
          <p:cNvSpPr txBox="1"/>
          <p:nvPr/>
        </p:nvSpPr>
        <p:spPr>
          <a:xfrm flipH="1">
            <a:off x="779274" y="2087104"/>
            <a:ext cx="2685351" cy="345864"/>
          </a:xfrm>
          <a:prstGeom prst="rect">
            <a:avLst/>
          </a:prstGeom>
          <a:noFill/>
        </p:spPr>
        <p:txBody>
          <a:bodyPr wrap="none" rtlCol="0">
            <a:spAutoFit/>
          </a:bodyPr>
          <a:lstStyle/>
          <a:p>
            <a:pPr algn="r">
              <a:lnSpc>
                <a:spcPct val="120000"/>
              </a:lnSpc>
            </a:pPr>
            <a:r>
              <a:rPr lang="zh-CN" altLang="en-US" sz="1500"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项目投资估算与资金筹措评估</a:t>
            </a:r>
            <a:endParaRPr lang="en-GB" sz="1500"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endParaRPr>
          </a:p>
        </p:txBody>
      </p:sp>
      <p:sp>
        <p:nvSpPr>
          <p:cNvPr id="70" name="Rectangle 18">
            <a:extLst>
              <a:ext uri="{FF2B5EF4-FFF2-40B4-BE49-F238E27FC236}">
                <a16:creationId xmlns:a16="http://schemas.microsoft.com/office/drawing/2014/main" id="{BA235E7B-7190-47C3-959B-E874ADF4EC3B}"/>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固定资产贷款项目评估</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项目评估内容</a:t>
            </a:r>
          </a:p>
        </p:txBody>
      </p:sp>
      <p:sp>
        <p:nvSpPr>
          <p:cNvPr id="71" name="矩形 70">
            <a:extLst>
              <a:ext uri="{FF2B5EF4-FFF2-40B4-BE49-F238E27FC236}">
                <a16:creationId xmlns:a16="http://schemas.microsoft.com/office/drawing/2014/main" id="{6F049E72-BEB2-4291-90BE-D73CFA02BA3B}"/>
              </a:ext>
            </a:extLst>
          </p:cNvPr>
          <p:cNvSpPr/>
          <p:nvPr/>
        </p:nvSpPr>
        <p:spPr>
          <a:xfrm>
            <a:off x="1009860" y="963881"/>
            <a:ext cx="1569660" cy="369332"/>
          </a:xfrm>
          <a:prstGeom prst="rect">
            <a:avLst/>
          </a:prstGeom>
        </p:spPr>
        <p:txBody>
          <a:bodyPr wrap="none">
            <a:spAutoFit/>
          </a:bodyPr>
          <a:lstStyle/>
          <a:p>
            <a:r>
              <a:rPr lang="zh-CN" altLang="en-US" b="1" i="1" dirty="0">
                <a:solidFill>
                  <a:srgbClr val="004D73"/>
                </a:solidFill>
                <a:latin typeface="微软雅黑" panose="020B0503020204020204" pitchFamily="34" charset="-122"/>
                <a:ea typeface="微软雅黑" panose="020B0503020204020204" pitchFamily="34" charset="-122"/>
              </a:rPr>
              <a:t>项目财务评估</a:t>
            </a:r>
          </a:p>
        </p:txBody>
      </p:sp>
    </p:spTree>
    <p:extLst>
      <p:ext uri="{BB962C8B-B14F-4D97-AF65-F5344CB8AC3E}">
        <p14:creationId xmlns:p14="http://schemas.microsoft.com/office/powerpoint/2010/main" val="4656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p:cTn id="18" dur="500" fill="hold"/>
                                        <p:tgtEl>
                                          <p:spTgt spid="35"/>
                                        </p:tgtEl>
                                        <p:attrNameLst>
                                          <p:attrName>ppt_w</p:attrName>
                                        </p:attrNameLst>
                                      </p:cBhvr>
                                      <p:tavLst>
                                        <p:tav tm="0">
                                          <p:val>
                                            <p:fltVal val="0"/>
                                          </p:val>
                                        </p:tav>
                                        <p:tav tm="100000">
                                          <p:val>
                                            <p:strVal val="#ppt_w"/>
                                          </p:val>
                                        </p:tav>
                                      </p:tavLst>
                                    </p:anim>
                                    <p:anim calcmode="lin" valueType="num">
                                      <p:cBhvr>
                                        <p:cTn id="19" dur="500" fill="hold"/>
                                        <p:tgtEl>
                                          <p:spTgt spid="35"/>
                                        </p:tgtEl>
                                        <p:attrNameLst>
                                          <p:attrName>ppt_h</p:attrName>
                                        </p:attrNameLst>
                                      </p:cBhvr>
                                      <p:tavLst>
                                        <p:tav tm="0">
                                          <p:val>
                                            <p:fltVal val="0"/>
                                          </p:val>
                                        </p:tav>
                                        <p:tav tm="100000">
                                          <p:val>
                                            <p:strVal val="#ppt_h"/>
                                          </p:val>
                                        </p:tav>
                                      </p:tavLst>
                                    </p:anim>
                                    <p:animEffect transition="in" filter="fade">
                                      <p:cBhvr>
                                        <p:cTn id="20" dur="500"/>
                                        <p:tgtEl>
                                          <p:spTgt spid="35"/>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fltVal val="0"/>
                                          </p:val>
                                        </p:tav>
                                        <p:tav tm="100000">
                                          <p:val>
                                            <p:strVal val="#ppt_h"/>
                                          </p:val>
                                        </p:tav>
                                      </p:tavLst>
                                    </p:anim>
                                    <p:animEffect transition="in" filter="fade">
                                      <p:cBhvr>
                                        <p:cTn id="26" dur="500"/>
                                        <p:tgtEl>
                                          <p:spTgt spid="32"/>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70" name="Rectangle 18">
            <a:extLst>
              <a:ext uri="{FF2B5EF4-FFF2-40B4-BE49-F238E27FC236}">
                <a16:creationId xmlns:a16="http://schemas.microsoft.com/office/drawing/2014/main" id="{BA235E7B-7190-47C3-959B-E874ADF4EC3B}"/>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固定资产贷款项目评估</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项目评估内容</a:t>
            </a:r>
          </a:p>
        </p:txBody>
      </p:sp>
      <p:sp>
        <p:nvSpPr>
          <p:cNvPr id="71" name="矩形 70">
            <a:extLst>
              <a:ext uri="{FF2B5EF4-FFF2-40B4-BE49-F238E27FC236}">
                <a16:creationId xmlns:a16="http://schemas.microsoft.com/office/drawing/2014/main" id="{6F049E72-BEB2-4291-90BE-D73CFA02BA3B}"/>
              </a:ext>
            </a:extLst>
          </p:cNvPr>
          <p:cNvSpPr/>
          <p:nvPr/>
        </p:nvSpPr>
        <p:spPr>
          <a:xfrm>
            <a:off x="1009860" y="963881"/>
            <a:ext cx="2262158" cy="369332"/>
          </a:xfrm>
          <a:prstGeom prst="rect">
            <a:avLst/>
          </a:prstGeom>
        </p:spPr>
        <p:txBody>
          <a:bodyPr wrap="none">
            <a:spAutoFit/>
          </a:bodyPr>
          <a:lstStyle/>
          <a:p>
            <a:r>
              <a:rPr lang="zh-CN" altLang="en-US" b="1" i="1" dirty="0">
                <a:solidFill>
                  <a:srgbClr val="004D73"/>
                </a:solidFill>
                <a:latin typeface="微软雅黑" panose="020B0503020204020204" pitchFamily="34" charset="-122"/>
                <a:ea typeface="微软雅黑" panose="020B0503020204020204" pitchFamily="34" charset="-122"/>
              </a:rPr>
              <a:t>项目担保及风险分担</a:t>
            </a:r>
          </a:p>
        </p:txBody>
      </p:sp>
      <p:sp>
        <p:nvSpPr>
          <p:cNvPr id="41" name="矩形 8">
            <a:extLst>
              <a:ext uri="{FF2B5EF4-FFF2-40B4-BE49-F238E27FC236}">
                <a16:creationId xmlns:a16="http://schemas.microsoft.com/office/drawing/2014/main" id="{C0F63B68-1428-40AF-BEC9-001BE4F6C019}"/>
              </a:ext>
            </a:extLst>
          </p:cNvPr>
          <p:cNvSpPr/>
          <p:nvPr/>
        </p:nvSpPr>
        <p:spPr>
          <a:xfrm>
            <a:off x="5274864" y="-126610"/>
            <a:ext cx="7357924" cy="7039513"/>
          </a:xfrm>
          <a:custGeom>
            <a:avLst/>
            <a:gdLst>
              <a:gd name="connsiteX0" fmla="*/ 0 w 7315721"/>
              <a:gd name="connsiteY0" fmla="*/ 0 h 6870700"/>
              <a:gd name="connsiteX1" fmla="*/ 7315721 w 7315721"/>
              <a:gd name="connsiteY1" fmla="*/ 0 h 6870700"/>
              <a:gd name="connsiteX2" fmla="*/ 7315721 w 7315721"/>
              <a:gd name="connsiteY2" fmla="*/ 6870700 h 6870700"/>
              <a:gd name="connsiteX3" fmla="*/ 0 w 7315721"/>
              <a:gd name="connsiteY3" fmla="*/ 6870700 h 6870700"/>
              <a:gd name="connsiteX4" fmla="*/ 0 w 7315721"/>
              <a:gd name="connsiteY4" fmla="*/ 0 h 6870700"/>
              <a:gd name="connsiteX0" fmla="*/ 3685736 w 7315721"/>
              <a:gd name="connsiteY0" fmla="*/ 126609 h 6870700"/>
              <a:gd name="connsiteX1" fmla="*/ 7315721 w 7315721"/>
              <a:gd name="connsiteY1" fmla="*/ 0 h 6870700"/>
              <a:gd name="connsiteX2" fmla="*/ 7315721 w 7315721"/>
              <a:gd name="connsiteY2" fmla="*/ 6870700 h 6870700"/>
              <a:gd name="connsiteX3" fmla="*/ 0 w 7315721"/>
              <a:gd name="connsiteY3" fmla="*/ 6870700 h 6870700"/>
              <a:gd name="connsiteX4" fmla="*/ 3685736 w 7315721"/>
              <a:gd name="connsiteY4" fmla="*/ 126609 h 6870700"/>
              <a:gd name="connsiteX0" fmla="*/ 3798277 w 7315721"/>
              <a:gd name="connsiteY0" fmla="*/ 0 h 7123919"/>
              <a:gd name="connsiteX1" fmla="*/ 7315721 w 7315721"/>
              <a:gd name="connsiteY1" fmla="*/ 253219 h 7123919"/>
              <a:gd name="connsiteX2" fmla="*/ 7315721 w 7315721"/>
              <a:gd name="connsiteY2" fmla="*/ 7123919 h 7123919"/>
              <a:gd name="connsiteX3" fmla="*/ 0 w 7315721"/>
              <a:gd name="connsiteY3" fmla="*/ 7123919 h 7123919"/>
              <a:gd name="connsiteX4" fmla="*/ 3798277 w 7315721"/>
              <a:gd name="connsiteY4" fmla="*/ 0 h 7123919"/>
              <a:gd name="connsiteX0" fmla="*/ 3798277 w 7315721"/>
              <a:gd name="connsiteY0" fmla="*/ 0 h 7123919"/>
              <a:gd name="connsiteX1" fmla="*/ 7315721 w 7315721"/>
              <a:gd name="connsiteY1" fmla="*/ 253219 h 7123919"/>
              <a:gd name="connsiteX2" fmla="*/ 7315721 w 7315721"/>
              <a:gd name="connsiteY2" fmla="*/ 7123919 h 7123919"/>
              <a:gd name="connsiteX3" fmla="*/ 0 w 7315721"/>
              <a:gd name="connsiteY3" fmla="*/ 7123919 h 7123919"/>
              <a:gd name="connsiteX4" fmla="*/ 3798277 w 7315721"/>
              <a:gd name="connsiteY4" fmla="*/ 0 h 7123919"/>
              <a:gd name="connsiteX0" fmla="*/ 3798277 w 7315721"/>
              <a:gd name="connsiteY0" fmla="*/ 0 h 7123919"/>
              <a:gd name="connsiteX1" fmla="*/ 7315721 w 7315721"/>
              <a:gd name="connsiteY1" fmla="*/ 253219 h 7123919"/>
              <a:gd name="connsiteX2" fmla="*/ 7315721 w 7315721"/>
              <a:gd name="connsiteY2" fmla="*/ 7123919 h 7123919"/>
              <a:gd name="connsiteX3" fmla="*/ 0 w 7315721"/>
              <a:gd name="connsiteY3" fmla="*/ 7123919 h 7123919"/>
              <a:gd name="connsiteX4" fmla="*/ 3798277 w 7315721"/>
              <a:gd name="connsiteY4" fmla="*/ 0 h 7123919"/>
              <a:gd name="connsiteX0" fmla="*/ 5486400 w 7315721"/>
              <a:gd name="connsiteY0" fmla="*/ 0 h 7025446"/>
              <a:gd name="connsiteX1" fmla="*/ 7315721 w 7315721"/>
              <a:gd name="connsiteY1" fmla="*/ 154746 h 7025446"/>
              <a:gd name="connsiteX2" fmla="*/ 7315721 w 7315721"/>
              <a:gd name="connsiteY2" fmla="*/ 7025446 h 7025446"/>
              <a:gd name="connsiteX3" fmla="*/ 0 w 7315721"/>
              <a:gd name="connsiteY3" fmla="*/ 7025446 h 7025446"/>
              <a:gd name="connsiteX4" fmla="*/ 5486400 w 7315721"/>
              <a:gd name="connsiteY4" fmla="*/ 0 h 7025446"/>
              <a:gd name="connsiteX0" fmla="*/ 5486400 w 7315721"/>
              <a:gd name="connsiteY0" fmla="*/ 0 h 7025446"/>
              <a:gd name="connsiteX1" fmla="*/ 7315721 w 7315721"/>
              <a:gd name="connsiteY1" fmla="*/ 154746 h 7025446"/>
              <a:gd name="connsiteX2" fmla="*/ 7315721 w 7315721"/>
              <a:gd name="connsiteY2" fmla="*/ 7025446 h 7025446"/>
              <a:gd name="connsiteX3" fmla="*/ 0 w 7315721"/>
              <a:gd name="connsiteY3" fmla="*/ 7025446 h 7025446"/>
              <a:gd name="connsiteX4" fmla="*/ 5486400 w 7315721"/>
              <a:gd name="connsiteY4" fmla="*/ 0 h 7025446"/>
              <a:gd name="connsiteX0" fmla="*/ 5528603 w 7357924"/>
              <a:gd name="connsiteY0" fmla="*/ 0 h 7067649"/>
              <a:gd name="connsiteX1" fmla="*/ 7357924 w 7357924"/>
              <a:gd name="connsiteY1" fmla="*/ 154746 h 7067649"/>
              <a:gd name="connsiteX2" fmla="*/ 7357924 w 7357924"/>
              <a:gd name="connsiteY2" fmla="*/ 7025446 h 7067649"/>
              <a:gd name="connsiteX3" fmla="*/ 0 w 7357924"/>
              <a:gd name="connsiteY3" fmla="*/ 7067649 h 7067649"/>
              <a:gd name="connsiteX4" fmla="*/ 5528603 w 7357924"/>
              <a:gd name="connsiteY4" fmla="*/ 0 h 7067649"/>
              <a:gd name="connsiteX0" fmla="*/ 5528603 w 7357924"/>
              <a:gd name="connsiteY0" fmla="*/ 0 h 7067649"/>
              <a:gd name="connsiteX1" fmla="*/ 7357924 w 7357924"/>
              <a:gd name="connsiteY1" fmla="*/ 154746 h 7067649"/>
              <a:gd name="connsiteX2" fmla="*/ 7357924 w 7357924"/>
              <a:gd name="connsiteY2" fmla="*/ 7025446 h 7067649"/>
              <a:gd name="connsiteX3" fmla="*/ 0 w 7357924"/>
              <a:gd name="connsiteY3" fmla="*/ 7067649 h 7067649"/>
              <a:gd name="connsiteX4" fmla="*/ 5528603 w 7357924"/>
              <a:gd name="connsiteY4" fmla="*/ 0 h 7067649"/>
              <a:gd name="connsiteX0" fmla="*/ 5908431 w 7357924"/>
              <a:gd name="connsiteY0" fmla="*/ 0 h 7095784"/>
              <a:gd name="connsiteX1" fmla="*/ 7357924 w 7357924"/>
              <a:gd name="connsiteY1" fmla="*/ 182881 h 7095784"/>
              <a:gd name="connsiteX2" fmla="*/ 7357924 w 7357924"/>
              <a:gd name="connsiteY2" fmla="*/ 7053581 h 7095784"/>
              <a:gd name="connsiteX3" fmla="*/ 0 w 7357924"/>
              <a:gd name="connsiteY3" fmla="*/ 7095784 h 7095784"/>
              <a:gd name="connsiteX4" fmla="*/ 5908431 w 7357924"/>
              <a:gd name="connsiteY4" fmla="*/ 0 h 7095784"/>
              <a:gd name="connsiteX0" fmla="*/ 5908431 w 7357924"/>
              <a:gd name="connsiteY0" fmla="*/ 0 h 7095784"/>
              <a:gd name="connsiteX1" fmla="*/ 7357924 w 7357924"/>
              <a:gd name="connsiteY1" fmla="*/ 182881 h 7095784"/>
              <a:gd name="connsiteX2" fmla="*/ 7357924 w 7357924"/>
              <a:gd name="connsiteY2" fmla="*/ 7053581 h 7095784"/>
              <a:gd name="connsiteX3" fmla="*/ 0 w 7357924"/>
              <a:gd name="connsiteY3" fmla="*/ 7095784 h 7095784"/>
              <a:gd name="connsiteX4" fmla="*/ 5908431 w 7357924"/>
              <a:gd name="connsiteY4" fmla="*/ 0 h 7095784"/>
              <a:gd name="connsiteX0" fmla="*/ 6231988 w 7357924"/>
              <a:gd name="connsiteY0" fmla="*/ 0 h 7081716"/>
              <a:gd name="connsiteX1" fmla="*/ 7357924 w 7357924"/>
              <a:gd name="connsiteY1" fmla="*/ 168813 h 7081716"/>
              <a:gd name="connsiteX2" fmla="*/ 7357924 w 7357924"/>
              <a:gd name="connsiteY2" fmla="*/ 7039513 h 7081716"/>
              <a:gd name="connsiteX3" fmla="*/ 0 w 7357924"/>
              <a:gd name="connsiteY3" fmla="*/ 7081716 h 7081716"/>
              <a:gd name="connsiteX4" fmla="*/ 6231988 w 7357924"/>
              <a:gd name="connsiteY4" fmla="*/ 0 h 7081716"/>
              <a:gd name="connsiteX0" fmla="*/ 6231988 w 7357924"/>
              <a:gd name="connsiteY0" fmla="*/ 0 h 7081716"/>
              <a:gd name="connsiteX1" fmla="*/ 7357924 w 7357924"/>
              <a:gd name="connsiteY1" fmla="*/ 168813 h 7081716"/>
              <a:gd name="connsiteX2" fmla="*/ 7357924 w 7357924"/>
              <a:gd name="connsiteY2" fmla="*/ 7039513 h 7081716"/>
              <a:gd name="connsiteX3" fmla="*/ 0 w 7357924"/>
              <a:gd name="connsiteY3" fmla="*/ 7081716 h 7081716"/>
              <a:gd name="connsiteX4" fmla="*/ 6231988 w 7357924"/>
              <a:gd name="connsiteY4" fmla="*/ 0 h 7081716"/>
              <a:gd name="connsiteX0" fmla="*/ 6386733 w 7357924"/>
              <a:gd name="connsiteY0" fmla="*/ 0 h 7039513"/>
              <a:gd name="connsiteX1" fmla="*/ 7357924 w 7357924"/>
              <a:gd name="connsiteY1" fmla="*/ 126610 h 7039513"/>
              <a:gd name="connsiteX2" fmla="*/ 7357924 w 7357924"/>
              <a:gd name="connsiteY2" fmla="*/ 6997310 h 7039513"/>
              <a:gd name="connsiteX3" fmla="*/ 0 w 7357924"/>
              <a:gd name="connsiteY3" fmla="*/ 7039513 h 7039513"/>
              <a:gd name="connsiteX4" fmla="*/ 6386733 w 7357924"/>
              <a:gd name="connsiteY4" fmla="*/ 0 h 7039513"/>
              <a:gd name="connsiteX0" fmla="*/ 6386733 w 7357924"/>
              <a:gd name="connsiteY0" fmla="*/ 0 h 7039513"/>
              <a:gd name="connsiteX1" fmla="*/ 7357924 w 7357924"/>
              <a:gd name="connsiteY1" fmla="*/ 126610 h 7039513"/>
              <a:gd name="connsiteX2" fmla="*/ 7357924 w 7357924"/>
              <a:gd name="connsiteY2" fmla="*/ 6997310 h 7039513"/>
              <a:gd name="connsiteX3" fmla="*/ 0 w 7357924"/>
              <a:gd name="connsiteY3" fmla="*/ 7039513 h 7039513"/>
              <a:gd name="connsiteX4" fmla="*/ 6386733 w 7357924"/>
              <a:gd name="connsiteY4" fmla="*/ 0 h 7039513"/>
              <a:gd name="connsiteX0" fmla="*/ 6386733 w 7357924"/>
              <a:gd name="connsiteY0" fmla="*/ 0 h 7039513"/>
              <a:gd name="connsiteX1" fmla="*/ 7357924 w 7357924"/>
              <a:gd name="connsiteY1" fmla="*/ 126610 h 7039513"/>
              <a:gd name="connsiteX2" fmla="*/ 7357924 w 7357924"/>
              <a:gd name="connsiteY2" fmla="*/ 6997310 h 7039513"/>
              <a:gd name="connsiteX3" fmla="*/ 0 w 7357924"/>
              <a:gd name="connsiteY3" fmla="*/ 7039513 h 7039513"/>
              <a:gd name="connsiteX4" fmla="*/ 6386733 w 7357924"/>
              <a:gd name="connsiteY4" fmla="*/ 0 h 703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7924" h="7039513">
                <a:moveTo>
                  <a:pt x="6386733" y="0"/>
                </a:moveTo>
                <a:lnTo>
                  <a:pt x="7357924" y="126610"/>
                </a:lnTo>
                <a:lnTo>
                  <a:pt x="7357924" y="6997310"/>
                </a:lnTo>
                <a:lnTo>
                  <a:pt x="0" y="7039513"/>
                </a:lnTo>
                <a:cubicBezTo>
                  <a:pt x="1294227" y="5691814"/>
                  <a:pt x="2827606" y="4526997"/>
                  <a:pt x="6386733" y="0"/>
                </a:cubicBezTo>
                <a:close/>
              </a:path>
            </a:pathLst>
          </a:custGeom>
          <a:solidFill>
            <a:srgbClr val="004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
            <a:extLst>
              <a:ext uri="{FF2B5EF4-FFF2-40B4-BE49-F238E27FC236}">
                <a16:creationId xmlns:a16="http://schemas.microsoft.com/office/drawing/2014/main" id="{2C798840-FD14-4AEC-A0D2-C6421E81E75A}"/>
              </a:ext>
            </a:extLst>
          </p:cNvPr>
          <p:cNvSpPr/>
          <p:nvPr/>
        </p:nvSpPr>
        <p:spPr>
          <a:xfrm>
            <a:off x="5317067" y="-4233"/>
            <a:ext cx="6874933" cy="6874933"/>
          </a:xfrm>
          <a:custGeom>
            <a:avLst/>
            <a:gdLst>
              <a:gd name="connsiteX0" fmla="*/ 5283200 w 5283200"/>
              <a:gd name="connsiteY0" fmla="*/ 101600 h 5283200"/>
              <a:gd name="connsiteX1" fmla="*/ 5283200 w 5283200"/>
              <a:gd name="connsiteY1" fmla="*/ 0 h 5283200"/>
              <a:gd name="connsiteX2" fmla="*/ 0 w 5283200"/>
              <a:gd name="connsiteY2" fmla="*/ 5283200 h 5283200"/>
              <a:gd name="connsiteX3" fmla="*/ 5283200 w 5283200"/>
              <a:gd name="connsiteY3" fmla="*/ 5283200 h 5283200"/>
              <a:gd name="connsiteX4" fmla="*/ 5283200 w 5283200"/>
              <a:gd name="connsiteY4" fmla="*/ 101600 h 528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3200" h="5283200">
                <a:moveTo>
                  <a:pt x="5283200" y="101600"/>
                </a:moveTo>
                <a:lnTo>
                  <a:pt x="5283200" y="0"/>
                </a:lnTo>
                <a:lnTo>
                  <a:pt x="0" y="5283200"/>
                </a:lnTo>
                <a:lnTo>
                  <a:pt x="5283200" y="5283200"/>
                </a:lnTo>
                <a:lnTo>
                  <a:pt x="5283200" y="101600"/>
                </a:lnTo>
                <a:close/>
              </a:path>
            </a:pathLst>
          </a:custGeom>
          <a:blipFill>
            <a:blip r:embed="rId2"/>
            <a:stretch>
              <a:fillRect t="-3246" b="-32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2" name="矩形 1">
            <a:extLst>
              <a:ext uri="{FF2B5EF4-FFF2-40B4-BE49-F238E27FC236}">
                <a16:creationId xmlns:a16="http://schemas.microsoft.com/office/drawing/2014/main" id="{84A29DDE-4923-428E-80C2-B82B9A925262}"/>
              </a:ext>
            </a:extLst>
          </p:cNvPr>
          <p:cNvSpPr/>
          <p:nvPr/>
        </p:nvSpPr>
        <p:spPr>
          <a:xfrm>
            <a:off x="1009860" y="1798893"/>
            <a:ext cx="6096000" cy="2972737"/>
          </a:xfrm>
          <a:prstGeom prst="rect">
            <a:avLst/>
          </a:prstGeom>
        </p:spPr>
        <p:txBody>
          <a:bodyPr>
            <a:spAutoFit/>
          </a:bodyPr>
          <a:lstStyle/>
          <a:p>
            <a:pPr>
              <a:lnSpc>
                <a:spcPct val="200000"/>
              </a:lnSpc>
            </a:pPr>
            <a:r>
              <a:rPr lang="zh-CN" altLang="en-US" sz="1600" dirty="0">
                <a:solidFill>
                  <a:schemeClr val="bg2">
                    <a:lumMod val="10000"/>
                  </a:schemeClr>
                </a:solidFill>
                <a:latin typeface="微软雅黑" panose="020B0503020204020204" pitchFamily="34" charset="-122"/>
                <a:ea typeface="微软雅黑" panose="020B0503020204020204" pitchFamily="34" charset="-122"/>
                <a:cs typeface="+mn-ea"/>
              </a:rPr>
              <a:t>贷款人应当采取措施有效降低和分散融资项目在建设期和经营期的各类风险。贷款人应当以要求借款人或者通过借款人要求项目相关方签订总承包合同、投保商业保险、建立完工保证金、提供完工担保和履约保函等方式，最大限度地降低建设期风险。</a:t>
            </a:r>
            <a:endParaRPr lang="en-US" altLang="zh-CN" sz="1600" dirty="0">
              <a:solidFill>
                <a:schemeClr val="bg2">
                  <a:lumMod val="10000"/>
                </a:schemeClr>
              </a:solidFill>
              <a:latin typeface="微软雅黑" panose="020B0503020204020204" pitchFamily="34" charset="-122"/>
              <a:ea typeface="微软雅黑" panose="020B0503020204020204" pitchFamily="34" charset="-122"/>
              <a:cs typeface="+mn-ea"/>
            </a:endParaRPr>
          </a:p>
          <a:p>
            <a:pPr>
              <a:lnSpc>
                <a:spcPct val="200000"/>
              </a:lnSpc>
            </a:pPr>
            <a:r>
              <a:rPr lang="zh-CN" altLang="en-US" sz="1600" dirty="0">
                <a:solidFill>
                  <a:schemeClr val="bg2">
                    <a:lumMod val="10000"/>
                  </a:schemeClr>
                </a:solidFill>
                <a:latin typeface="微软雅黑" panose="020B0503020204020204" pitchFamily="34" charset="-122"/>
                <a:ea typeface="微软雅黑" panose="020B0503020204020204" pitchFamily="34" charset="-122"/>
                <a:cs typeface="+mn-ea"/>
              </a:rPr>
              <a:t>同时，可以以要求借款人签订长期供销合同、使用金融衍生工具或者发起人提供资金缺口担保等方式，有效分散经营期风险</a:t>
            </a:r>
          </a:p>
        </p:txBody>
      </p:sp>
    </p:spTree>
    <p:extLst>
      <p:ext uri="{BB962C8B-B14F-4D97-AF65-F5344CB8AC3E}">
        <p14:creationId xmlns:p14="http://schemas.microsoft.com/office/powerpoint/2010/main" val="184613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11" name="Rectangle 18">
            <a:extLst>
              <a:ext uri="{FF2B5EF4-FFF2-40B4-BE49-F238E27FC236}">
                <a16:creationId xmlns:a16="http://schemas.microsoft.com/office/drawing/2014/main" id="{75E07AB0-4F9C-4384-9005-E69512BC7689}"/>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固定资产贷款项目评估</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项目评估内容</a:t>
            </a:r>
          </a:p>
        </p:txBody>
      </p:sp>
      <p:sp>
        <p:nvSpPr>
          <p:cNvPr id="12" name="矩形 11">
            <a:extLst>
              <a:ext uri="{FF2B5EF4-FFF2-40B4-BE49-F238E27FC236}">
                <a16:creationId xmlns:a16="http://schemas.microsoft.com/office/drawing/2014/main" id="{4FE4CD85-54ED-4760-8D24-A385850A8C7D}"/>
              </a:ext>
            </a:extLst>
          </p:cNvPr>
          <p:cNvSpPr/>
          <p:nvPr/>
        </p:nvSpPr>
        <p:spPr>
          <a:xfrm>
            <a:off x="1009860" y="963881"/>
            <a:ext cx="1569660" cy="369332"/>
          </a:xfrm>
          <a:prstGeom prst="rect">
            <a:avLst/>
          </a:prstGeom>
        </p:spPr>
        <p:txBody>
          <a:bodyPr wrap="none">
            <a:spAutoFit/>
          </a:bodyPr>
          <a:lstStyle/>
          <a:p>
            <a:r>
              <a:rPr lang="zh-CN" altLang="en-US" b="1" i="1" dirty="0">
                <a:solidFill>
                  <a:srgbClr val="004D73"/>
                </a:solidFill>
                <a:latin typeface="微软雅黑" panose="020B0503020204020204" pitchFamily="34" charset="-122"/>
                <a:ea typeface="微软雅黑" panose="020B0503020204020204" pitchFamily="34" charset="-122"/>
              </a:rPr>
              <a:t>项目融资方案</a:t>
            </a:r>
          </a:p>
        </p:txBody>
      </p:sp>
      <p:grpSp>
        <p:nvGrpSpPr>
          <p:cNvPr id="13" name="组合 12">
            <a:extLst>
              <a:ext uri="{FF2B5EF4-FFF2-40B4-BE49-F238E27FC236}">
                <a16:creationId xmlns:a16="http://schemas.microsoft.com/office/drawing/2014/main" id="{3475D511-B0E5-4935-8A0C-FAB8BB76CE19}"/>
              </a:ext>
            </a:extLst>
          </p:cNvPr>
          <p:cNvGrpSpPr/>
          <p:nvPr/>
        </p:nvGrpSpPr>
        <p:grpSpPr>
          <a:xfrm>
            <a:off x="1813864" y="1700208"/>
            <a:ext cx="3822755" cy="4555103"/>
            <a:chOff x="1958106" y="1283369"/>
            <a:chExt cx="3822755" cy="4555103"/>
          </a:xfrm>
        </p:grpSpPr>
        <p:sp>
          <p:nvSpPr>
            <p:cNvPr id="14" name="矩形: 圆角 13">
              <a:extLst>
                <a:ext uri="{FF2B5EF4-FFF2-40B4-BE49-F238E27FC236}">
                  <a16:creationId xmlns:a16="http://schemas.microsoft.com/office/drawing/2014/main" id="{9C257F64-A9F8-433F-A507-1854BC7CF884}"/>
                </a:ext>
              </a:extLst>
            </p:cNvPr>
            <p:cNvSpPr/>
            <p:nvPr/>
          </p:nvSpPr>
          <p:spPr>
            <a:xfrm rot="2700000">
              <a:off x="1958106" y="1950085"/>
              <a:ext cx="3822755" cy="3822755"/>
            </a:xfrm>
            <a:prstGeom prst="roundRect">
              <a:avLst/>
            </a:prstGeom>
            <a:solidFill>
              <a:schemeClr val="bg1"/>
            </a:solidFill>
            <a:ln>
              <a:noFill/>
            </a:ln>
            <a:effectLst>
              <a:outerShdw blurRad="38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4166A9"/>
                </a:solidFill>
                <a:effectLst/>
                <a:uLnTx/>
                <a:uFillTx/>
                <a:latin typeface="思源宋体 CN Heavy" panose="02020900000000000000" pitchFamily="18" charset="-122"/>
                <a:ea typeface="思源宋体 CN Heavy" panose="02020900000000000000" pitchFamily="18" charset="-122"/>
                <a:cs typeface="+mn-cs"/>
              </a:endParaRPr>
            </a:p>
          </p:txBody>
        </p:sp>
        <p:sp>
          <p:nvSpPr>
            <p:cNvPr id="15" name="文本框 14">
              <a:extLst>
                <a:ext uri="{FF2B5EF4-FFF2-40B4-BE49-F238E27FC236}">
                  <a16:creationId xmlns:a16="http://schemas.microsoft.com/office/drawing/2014/main" id="{0B02F1B6-E0C7-4468-B82D-CE380D240167}"/>
                </a:ext>
              </a:extLst>
            </p:cNvPr>
            <p:cNvSpPr txBox="1"/>
            <p:nvPr/>
          </p:nvSpPr>
          <p:spPr>
            <a:xfrm>
              <a:off x="2398160" y="2552572"/>
              <a:ext cx="3147160" cy="3285900"/>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贷款人应当按照国家关于固定资产投资项目资本金制度的有关规定，综合考虑项目风险水平和自身风险承受能力等因素，合理确定贷款条件、金额和发放程序；应当根据项目预测现金流和投资回收期等因素，合理确定贷款期限和还款计划；应当与借款人约定专门的项目收入账户，并要求所有项目收入进入约定账户，并按照事先约定的条件和方式对外支付。</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6" name="组合 15">
              <a:extLst>
                <a:ext uri="{FF2B5EF4-FFF2-40B4-BE49-F238E27FC236}">
                  <a16:creationId xmlns:a16="http://schemas.microsoft.com/office/drawing/2014/main" id="{1DA84C44-E9D3-4861-8A1C-E1A9062C4A6D}"/>
                </a:ext>
              </a:extLst>
            </p:cNvPr>
            <p:cNvGrpSpPr/>
            <p:nvPr/>
          </p:nvGrpSpPr>
          <p:grpSpPr>
            <a:xfrm>
              <a:off x="2546010" y="1283369"/>
              <a:ext cx="2646947" cy="545432"/>
              <a:chOff x="1042736" y="1716506"/>
              <a:chExt cx="2646947" cy="545432"/>
            </a:xfrm>
          </p:grpSpPr>
          <p:sp>
            <p:nvSpPr>
              <p:cNvPr id="17" name="矩形: 圆角 16">
                <a:extLst>
                  <a:ext uri="{FF2B5EF4-FFF2-40B4-BE49-F238E27FC236}">
                    <a16:creationId xmlns:a16="http://schemas.microsoft.com/office/drawing/2014/main" id="{3F87ED57-1456-4528-9F4F-E24589B8E6C0}"/>
                  </a:ext>
                </a:extLst>
              </p:cNvPr>
              <p:cNvSpPr/>
              <p:nvPr/>
            </p:nvSpPr>
            <p:spPr>
              <a:xfrm>
                <a:off x="1042736" y="1716506"/>
                <a:ext cx="2646947" cy="545432"/>
              </a:xfrm>
              <a:prstGeom prst="roundRect">
                <a:avLst>
                  <a:gd name="adj" fmla="val 50000"/>
                </a:avLst>
              </a:prstGeom>
              <a:solidFill>
                <a:srgbClr val="004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dirty="0">
                  <a:latin typeface="思源宋体 CN" panose="02020400000000000000" pitchFamily="18" charset="-122"/>
                  <a:ea typeface="思源宋体 CN" panose="02020400000000000000" pitchFamily="18" charset="-122"/>
                </a:endParaRPr>
              </a:p>
            </p:txBody>
          </p:sp>
          <p:sp>
            <p:nvSpPr>
              <p:cNvPr id="18" name="文本框 17">
                <a:extLst>
                  <a:ext uri="{FF2B5EF4-FFF2-40B4-BE49-F238E27FC236}">
                    <a16:creationId xmlns:a16="http://schemas.microsoft.com/office/drawing/2014/main" id="{77ADA3A5-4426-4D24-999F-89CE3A65E203}"/>
                  </a:ext>
                </a:extLst>
              </p:cNvPr>
              <p:cNvSpPr txBox="1"/>
              <p:nvPr/>
            </p:nvSpPr>
            <p:spPr>
              <a:xfrm>
                <a:off x="1496149" y="1785944"/>
                <a:ext cx="1569660" cy="369332"/>
              </a:xfrm>
              <a:prstGeom prst="rect">
                <a:avLst/>
              </a:prstGeom>
              <a:noFill/>
            </p:spPr>
            <p:txBody>
              <a:bodyPr wrap="none" rtlCol="0">
                <a:spAutoFit/>
              </a:bodyPr>
              <a:lstStyle/>
              <a:p>
                <a:pPr algn="ctr"/>
                <a:r>
                  <a:rPr lang="zh-CN" altLang="en-US" b="1" dirty="0">
                    <a:solidFill>
                      <a:schemeClr val="bg1"/>
                    </a:solidFill>
                    <a:latin typeface="思源宋体 CN" panose="02020400000000000000" pitchFamily="18" charset="-122"/>
                    <a:ea typeface="思源宋体 CN" panose="02020400000000000000" pitchFamily="18" charset="-122"/>
                  </a:rPr>
                  <a:t>项目融资方案</a:t>
                </a:r>
                <a:endParaRPr lang="en-US" altLang="zh-CN" b="1" dirty="0">
                  <a:solidFill>
                    <a:schemeClr val="bg1"/>
                  </a:solidFill>
                  <a:latin typeface="思源宋体 CN" panose="02020400000000000000" pitchFamily="18" charset="-122"/>
                  <a:ea typeface="思源宋体 CN" panose="02020400000000000000" pitchFamily="18" charset="-122"/>
                </a:endParaRPr>
              </a:p>
            </p:txBody>
          </p:sp>
        </p:grpSp>
      </p:grpSp>
      <p:grpSp>
        <p:nvGrpSpPr>
          <p:cNvPr id="19" name="组合 18">
            <a:extLst>
              <a:ext uri="{FF2B5EF4-FFF2-40B4-BE49-F238E27FC236}">
                <a16:creationId xmlns:a16="http://schemas.microsoft.com/office/drawing/2014/main" id="{921151A2-4961-41C3-BF89-5074A770331B}"/>
              </a:ext>
            </a:extLst>
          </p:cNvPr>
          <p:cNvGrpSpPr/>
          <p:nvPr/>
        </p:nvGrpSpPr>
        <p:grpSpPr>
          <a:xfrm>
            <a:off x="7155885" y="1700208"/>
            <a:ext cx="3822755" cy="4489471"/>
            <a:chOff x="1958106" y="1283369"/>
            <a:chExt cx="3822755" cy="4489471"/>
          </a:xfrm>
        </p:grpSpPr>
        <p:sp>
          <p:nvSpPr>
            <p:cNvPr id="20" name="矩形: 圆角 19">
              <a:extLst>
                <a:ext uri="{FF2B5EF4-FFF2-40B4-BE49-F238E27FC236}">
                  <a16:creationId xmlns:a16="http://schemas.microsoft.com/office/drawing/2014/main" id="{C7D5BA9E-30DE-4256-A06A-CD92329B30E9}"/>
                </a:ext>
              </a:extLst>
            </p:cNvPr>
            <p:cNvSpPr/>
            <p:nvPr/>
          </p:nvSpPr>
          <p:spPr>
            <a:xfrm rot="2700000">
              <a:off x="1958106" y="1950085"/>
              <a:ext cx="3822755" cy="3822755"/>
            </a:xfrm>
            <a:prstGeom prst="roundRect">
              <a:avLst/>
            </a:prstGeom>
            <a:solidFill>
              <a:schemeClr val="bg1"/>
            </a:solidFill>
            <a:ln>
              <a:noFill/>
            </a:ln>
            <a:effectLst>
              <a:outerShdw blurRad="38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4166A9"/>
                </a:solidFill>
                <a:effectLst/>
                <a:uLnTx/>
                <a:uFillTx/>
                <a:latin typeface="思源宋体 CN Heavy" panose="02020900000000000000" pitchFamily="18" charset="-122"/>
                <a:ea typeface="思源宋体 CN Heavy" panose="02020900000000000000" pitchFamily="18" charset="-122"/>
                <a:cs typeface="+mn-cs"/>
              </a:endParaRPr>
            </a:p>
          </p:txBody>
        </p:sp>
        <p:sp>
          <p:nvSpPr>
            <p:cNvPr id="21" name="文本框 20">
              <a:extLst>
                <a:ext uri="{FF2B5EF4-FFF2-40B4-BE49-F238E27FC236}">
                  <a16:creationId xmlns:a16="http://schemas.microsoft.com/office/drawing/2014/main" id="{56BDA2DA-6977-43D8-BEF2-3E6B01176518}"/>
                </a:ext>
              </a:extLst>
            </p:cNvPr>
            <p:cNvSpPr txBox="1"/>
            <p:nvPr/>
          </p:nvSpPr>
          <p:spPr>
            <a:xfrm>
              <a:off x="2323198" y="2728973"/>
              <a:ext cx="3115076" cy="1319977"/>
            </a:xfrm>
            <a:prstGeom prst="rect">
              <a:avLst/>
            </a:prstGeom>
            <a:noFill/>
          </p:spPr>
          <p:txBody>
            <a:bodyPr wrap="square" rtlCol="0">
              <a:spAutoFit/>
            </a:bodyPr>
            <a:lstStyle/>
            <a:p>
              <a:pPr>
                <a:lnSpc>
                  <a:spcPct val="20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银行效益评估包括盈利性效益评估、流动性效益评估和银行效益动态分析三个方面。</a:t>
              </a:r>
            </a:p>
          </p:txBody>
        </p:sp>
        <p:grpSp>
          <p:nvGrpSpPr>
            <p:cNvPr id="22" name="组合 21">
              <a:extLst>
                <a:ext uri="{FF2B5EF4-FFF2-40B4-BE49-F238E27FC236}">
                  <a16:creationId xmlns:a16="http://schemas.microsoft.com/office/drawing/2014/main" id="{02DA1EF4-B47C-4748-A849-8C8FFD5DEF77}"/>
                </a:ext>
              </a:extLst>
            </p:cNvPr>
            <p:cNvGrpSpPr/>
            <p:nvPr/>
          </p:nvGrpSpPr>
          <p:grpSpPr>
            <a:xfrm>
              <a:off x="2546010" y="1283369"/>
              <a:ext cx="2646947" cy="545432"/>
              <a:chOff x="1042736" y="1716506"/>
              <a:chExt cx="2646947" cy="545432"/>
            </a:xfrm>
          </p:grpSpPr>
          <p:sp>
            <p:nvSpPr>
              <p:cNvPr id="23" name="矩形: 圆角 22">
                <a:extLst>
                  <a:ext uri="{FF2B5EF4-FFF2-40B4-BE49-F238E27FC236}">
                    <a16:creationId xmlns:a16="http://schemas.microsoft.com/office/drawing/2014/main" id="{083B50DE-D2B2-46FC-ACEE-5941A02CDF4F}"/>
                  </a:ext>
                </a:extLst>
              </p:cNvPr>
              <p:cNvSpPr/>
              <p:nvPr/>
            </p:nvSpPr>
            <p:spPr>
              <a:xfrm>
                <a:off x="1042736" y="1716506"/>
                <a:ext cx="2646947" cy="545432"/>
              </a:xfrm>
              <a:prstGeom prst="roundRect">
                <a:avLst>
                  <a:gd name="adj" fmla="val 50000"/>
                </a:avLst>
              </a:prstGeom>
              <a:solidFill>
                <a:srgbClr val="004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dirty="0">
                  <a:latin typeface="思源宋体 CN" panose="02020400000000000000" pitchFamily="18" charset="-122"/>
                  <a:ea typeface="思源宋体 CN" panose="02020400000000000000" pitchFamily="18" charset="-122"/>
                </a:endParaRPr>
              </a:p>
            </p:txBody>
          </p:sp>
          <p:sp>
            <p:nvSpPr>
              <p:cNvPr id="24" name="文本框 23">
                <a:extLst>
                  <a:ext uri="{FF2B5EF4-FFF2-40B4-BE49-F238E27FC236}">
                    <a16:creationId xmlns:a16="http://schemas.microsoft.com/office/drawing/2014/main" id="{2B4679B5-CBAC-4AFA-B7FA-4BBB3E39B0CD}"/>
                  </a:ext>
                </a:extLst>
              </p:cNvPr>
              <p:cNvSpPr txBox="1"/>
              <p:nvPr/>
            </p:nvSpPr>
            <p:spPr>
              <a:xfrm>
                <a:off x="1573894" y="1785944"/>
                <a:ext cx="1569660" cy="369332"/>
              </a:xfrm>
              <a:prstGeom prst="rect">
                <a:avLst/>
              </a:prstGeom>
              <a:noFill/>
            </p:spPr>
            <p:txBody>
              <a:bodyPr wrap="none" rtlCol="0">
                <a:spAutoFit/>
              </a:bodyPr>
              <a:lstStyle/>
              <a:p>
                <a:pPr algn="ctr"/>
                <a:r>
                  <a:rPr lang="zh-CN" altLang="en-US" b="1" dirty="0">
                    <a:solidFill>
                      <a:schemeClr val="bg1"/>
                    </a:solidFill>
                    <a:latin typeface="思源宋体 CN" panose="02020400000000000000" pitchFamily="18" charset="-122"/>
                    <a:ea typeface="思源宋体 CN" panose="02020400000000000000" pitchFamily="18" charset="-122"/>
                  </a:rPr>
                  <a:t>银行效益评估</a:t>
                </a:r>
              </a:p>
            </p:txBody>
          </p:sp>
        </p:grpSp>
      </p:grpSp>
    </p:spTree>
    <p:extLst>
      <p:ext uri="{BB962C8B-B14F-4D97-AF65-F5344CB8AC3E}">
        <p14:creationId xmlns:p14="http://schemas.microsoft.com/office/powerpoint/2010/main" val="419432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vertical)">
                                      <p:cBhvr>
                                        <p:cTn id="7" dur="500"/>
                                        <p:tgtEl>
                                          <p:spTgt spid="13"/>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vertic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6" name="标题 4">
            <a:extLst>
              <a:ext uri="{FF2B5EF4-FFF2-40B4-BE49-F238E27FC236}">
                <a16:creationId xmlns:a16="http://schemas.microsoft.com/office/drawing/2014/main" id="{638DA595-4DE3-476A-9E23-910FF4712E71}"/>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固定资产贷款项目评估</a:t>
            </a: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项目评估的要求和组织</a:t>
            </a:r>
          </a:p>
        </p:txBody>
      </p:sp>
    </p:spTree>
    <p:extLst>
      <p:ext uri="{BB962C8B-B14F-4D97-AF65-F5344CB8AC3E}">
        <p14:creationId xmlns:p14="http://schemas.microsoft.com/office/powerpoint/2010/main" val="18330486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70" name="Rectangle 18">
            <a:extLst>
              <a:ext uri="{FF2B5EF4-FFF2-40B4-BE49-F238E27FC236}">
                <a16:creationId xmlns:a16="http://schemas.microsoft.com/office/drawing/2014/main" id="{BA235E7B-7190-47C3-959B-E874ADF4EC3B}"/>
              </a:ext>
            </a:extLst>
          </p:cNvPr>
          <p:cNvSpPr/>
          <p:nvPr/>
        </p:nvSpPr>
        <p:spPr>
          <a:xfrm>
            <a:off x="1009860" y="402584"/>
            <a:ext cx="7165149"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固定资产贷款项目评估</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项目评估的要求和组织</a:t>
            </a:r>
          </a:p>
        </p:txBody>
      </p:sp>
      <p:pic>
        <p:nvPicPr>
          <p:cNvPr id="3" name="图片 2">
            <a:extLst>
              <a:ext uri="{FF2B5EF4-FFF2-40B4-BE49-F238E27FC236}">
                <a16:creationId xmlns:a16="http://schemas.microsoft.com/office/drawing/2014/main" id="{F7EB16C9-610C-4F2F-A0BD-B2EF17B7F28B}"/>
              </a:ext>
            </a:extLst>
          </p:cNvPr>
          <p:cNvPicPr>
            <a:picLocks noChangeAspect="1"/>
          </p:cNvPicPr>
          <p:nvPr/>
        </p:nvPicPr>
        <p:blipFill>
          <a:blip r:embed="rId2"/>
          <a:stretch>
            <a:fillRect/>
          </a:stretch>
        </p:blipFill>
        <p:spPr>
          <a:xfrm>
            <a:off x="0" y="1516558"/>
            <a:ext cx="4694830" cy="4706280"/>
          </a:xfrm>
          <a:prstGeom prst="rect">
            <a:avLst/>
          </a:prstGeom>
        </p:spPr>
      </p:pic>
      <p:pic>
        <p:nvPicPr>
          <p:cNvPr id="4" name="图片 3">
            <a:extLst>
              <a:ext uri="{FF2B5EF4-FFF2-40B4-BE49-F238E27FC236}">
                <a16:creationId xmlns:a16="http://schemas.microsoft.com/office/drawing/2014/main" id="{6E0F8C3B-3665-4EB8-B2ED-C8B93788E823}"/>
              </a:ext>
            </a:extLst>
          </p:cNvPr>
          <p:cNvPicPr>
            <a:picLocks noChangeAspect="1"/>
          </p:cNvPicPr>
          <p:nvPr/>
        </p:nvPicPr>
        <p:blipFill rotWithShape="1">
          <a:blip r:embed="rId3"/>
          <a:srcRect r="38325"/>
          <a:stretch/>
        </p:blipFill>
        <p:spPr>
          <a:xfrm>
            <a:off x="0" y="1516558"/>
            <a:ext cx="4694830" cy="4706279"/>
          </a:xfrm>
          <a:prstGeom prst="rect">
            <a:avLst/>
          </a:prstGeom>
          <a:ln>
            <a:noFill/>
          </a:ln>
        </p:spPr>
      </p:pic>
      <p:sp>
        <p:nvSpPr>
          <p:cNvPr id="6" name="矩形 5">
            <a:extLst>
              <a:ext uri="{FF2B5EF4-FFF2-40B4-BE49-F238E27FC236}">
                <a16:creationId xmlns:a16="http://schemas.microsoft.com/office/drawing/2014/main" id="{AF087129-E11A-4BDF-A393-48C7E5DEEB54}"/>
              </a:ext>
            </a:extLst>
          </p:cNvPr>
          <p:cNvSpPr/>
          <p:nvPr/>
        </p:nvSpPr>
        <p:spPr>
          <a:xfrm>
            <a:off x="5013277" y="1442568"/>
            <a:ext cx="6546376" cy="4947188"/>
          </a:xfrm>
          <a:prstGeom prst="rect">
            <a:avLst/>
          </a:prstGeom>
        </p:spPr>
        <p:txBody>
          <a:bodyPr wrap="square">
            <a:spAutoFit/>
          </a:bodyPr>
          <a:lstStyle/>
          <a:p>
            <a:pPr>
              <a:lnSpc>
                <a:spcPct val="200000"/>
              </a:lnSpc>
            </a:pPr>
            <a:r>
              <a:rPr lang="zh-CN" altLang="en-US" sz="1600" kern="100" dirty="0">
                <a:solidFill>
                  <a:srgbClr val="000000"/>
                </a:solidFill>
                <a:ea typeface="微软雅黑" panose="020B0503020204020204" pitchFamily="34" charset="-122"/>
                <a:cs typeface="Times New Roman" panose="02020603050405020304" pitchFamily="18" charset="0"/>
              </a:rPr>
              <a:t>项目评估是项目决策的重要手段，金融机构以项目评估的结论作为决策项目和提供贷款的主要依据。银行最关心的是</a:t>
            </a:r>
            <a:r>
              <a:rPr lang="zh-CN" altLang="en-US" sz="1600" b="1" kern="100" dirty="0">
                <a:solidFill>
                  <a:srgbClr val="004D73"/>
                </a:solidFill>
                <a:ea typeface="微软雅黑" panose="020B0503020204020204" pitchFamily="34" charset="-122"/>
                <a:cs typeface="Times New Roman" panose="02020603050405020304" pitchFamily="18" charset="0"/>
              </a:rPr>
              <a:t>借款企业的财务状况</a:t>
            </a:r>
            <a:r>
              <a:rPr lang="zh-CN" altLang="en-US" sz="1600" kern="100" dirty="0">
                <a:solidFill>
                  <a:srgbClr val="000000"/>
                </a:solidFill>
                <a:ea typeface="微软雅黑" panose="020B0503020204020204" pitchFamily="34" charset="-122"/>
                <a:cs typeface="Times New Roman" panose="02020603050405020304" pitchFamily="18" charset="0"/>
              </a:rPr>
              <a:t>和</a:t>
            </a:r>
            <a:r>
              <a:rPr lang="zh-CN" altLang="en-US" sz="1600" b="1" kern="100" dirty="0">
                <a:solidFill>
                  <a:srgbClr val="004D73"/>
                </a:solidFill>
                <a:ea typeface="微软雅黑" panose="020B0503020204020204" pitchFamily="34" charset="-122"/>
                <a:cs typeface="Times New Roman" panose="02020603050405020304" pitchFamily="18" charset="0"/>
              </a:rPr>
              <a:t>项目的效益情况</a:t>
            </a:r>
            <a:r>
              <a:rPr lang="zh-CN" altLang="en-US" sz="1600" kern="100" dirty="0">
                <a:solidFill>
                  <a:srgbClr val="000000"/>
                </a:solidFill>
                <a:ea typeface="微软雅黑" panose="020B0503020204020204" pitchFamily="34" charset="-122"/>
                <a:cs typeface="Times New Roman" panose="02020603050405020304" pitchFamily="18" charset="0"/>
              </a:rPr>
              <a:t>，并把贷款项目的</a:t>
            </a:r>
            <a:r>
              <a:rPr lang="zh-CN" altLang="en-US" sz="1600" b="1" kern="100" dirty="0">
                <a:solidFill>
                  <a:srgbClr val="004D73"/>
                </a:solidFill>
                <a:ea typeface="微软雅黑" panose="020B0503020204020204" pitchFamily="34" charset="-122"/>
                <a:cs typeface="Times New Roman" panose="02020603050405020304" pitchFamily="18" charset="0"/>
              </a:rPr>
              <a:t>还款能力</a:t>
            </a:r>
            <a:r>
              <a:rPr lang="zh-CN" altLang="en-US" sz="1600" kern="100" dirty="0">
                <a:solidFill>
                  <a:srgbClr val="000000"/>
                </a:solidFill>
                <a:ea typeface="微软雅黑" panose="020B0503020204020204" pitchFamily="34" charset="-122"/>
                <a:cs typeface="Times New Roman" panose="02020603050405020304" pitchFamily="18" charset="0"/>
              </a:rPr>
              <a:t>作为评估重点。</a:t>
            </a:r>
            <a:endParaRPr lang="en-US" altLang="zh-CN" sz="1600" kern="100" dirty="0">
              <a:solidFill>
                <a:srgbClr val="000000"/>
              </a:solidFill>
              <a:ea typeface="微软雅黑" panose="020B0503020204020204" pitchFamily="34" charset="-122"/>
              <a:cs typeface="Times New Roman" panose="02020603050405020304" pitchFamily="18" charset="0"/>
            </a:endParaRPr>
          </a:p>
          <a:p>
            <a:pPr>
              <a:lnSpc>
                <a:spcPct val="200000"/>
              </a:lnSpc>
            </a:pPr>
            <a:endParaRPr lang="en-US" altLang="zh-CN" sz="1600" kern="100" dirty="0">
              <a:solidFill>
                <a:srgbClr val="000000"/>
              </a:solidFill>
              <a:ea typeface="微软雅黑" panose="020B0503020204020204" pitchFamily="34" charset="-122"/>
              <a:cs typeface="Times New Roman" panose="02020603050405020304" pitchFamily="18" charset="0"/>
            </a:endParaRPr>
          </a:p>
          <a:p>
            <a:pPr>
              <a:lnSpc>
                <a:spcPct val="200000"/>
              </a:lnSpc>
            </a:pPr>
            <a:r>
              <a:rPr lang="zh-CN" altLang="en-US" sz="1600" b="1" kern="100" dirty="0">
                <a:solidFill>
                  <a:srgbClr val="004D73"/>
                </a:solidFill>
                <a:ea typeface="微软雅黑" panose="020B0503020204020204" pitchFamily="34" charset="-122"/>
                <a:cs typeface="Times New Roman" panose="02020603050405020304" pitchFamily="18" charset="0"/>
              </a:rPr>
              <a:t>项目的财务效益</a:t>
            </a:r>
            <a:r>
              <a:rPr lang="zh-CN" altLang="en-US" sz="1600" kern="100" dirty="0">
                <a:solidFill>
                  <a:srgbClr val="000000"/>
                </a:solidFill>
                <a:ea typeface="微软雅黑" panose="020B0503020204020204" pitchFamily="34" charset="-122"/>
                <a:cs typeface="Times New Roman" panose="02020603050405020304" pitchFamily="18" charset="0"/>
              </a:rPr>
              <a:t>是项目的建设、生产、经营及销售共同作用的结果，其中任何一方面出问题都会直接影响项目的财务效益，因此进行项目财务效益评估前，要求必须对项目的建设规模、投资估算、产品方案、原辅料供应及保证情况、产品市场情况、生产工艺、物料单耗、水电供应、交通条件以及项目承办单位能力等方面的情况先进行评估分析，银行如果据此进行盲目的财务评估，将对银行贷款决策起误导作用。</a:t>
            </a:r>
          </a:p>
        </p:txBody>
      </p:sp>
    </p:spTree>
    <p:extLst>
      <p:ext uri="{BB962C8B-B14F-4D97-AF65-F5344CB8AC3E}">
        <p14:creationId xmlns:p14="http://schemas.microsoft.com/office/powerpoint/2010/main" val="745122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15" name="标题 4">
            <a:extLst>
              <a:ext uri="{FF2B5EF4-FFF2-40B4-BE49-F238E27FC236}">
                <a16:creationId xmlns:a16="http://schemas.microsoft.com/office/drawing/2014/main" id="{6DC9C9F3-850C-471D-A55C-8D20582B85D9}"/>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固定资产贷款项目评估</a:t>
            </a: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项目评估的作用</a:t>
            </a:r>
          </a:p>
        </p:txBody>
      </p:sp>
    </p:spTree>
    <p:extLst>
      <p:ext uri="{BB962C8B-B14F-4D97-AF65-F5344CB8AC3E}">
        <p14:creationId xmlns:p14="http://schemas.microsoft.com/office/powerpoint/2010/main" val="13913453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70" name="Rectangle 18">
            <a:extLst>
              <a:ext uri="{FF2B5EF4-FFF2-40B4-BE49-F238E27FC236}">
                <a16:creationId xmlns:a16="http://schemas.microsoft.com/office/drawing/2014/main" id="{BA235E7B-7190-47C3-959B-E874ADF4EC3B}"/>
              </a:ext>
            </a:extLst>
          </p:cNvPr>
          <p:cNvSpPr/>
          <p:nvPr/>
        </p:nvSpPr>
        <p:spPr>
          <a:xfrm>
            <a:off x="1009860" y="402584"/>
            <a:ext cx="7165149"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固定资产贷款项目评估</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项目评估的作用</a:t>
            </a:r>
          </a:p>
        </p:txBody>
      </p:sp>
      <p:sp>
        <p:nvSpPr>
          <p:cNvPr id="11" name="矩形 10">
            <a:extLst>
              <a:ext uri="{FF2B5EF4-FFF2-40B4-BE49-F238E27FC236}">
                <a16:creationId xmlns:a16="http://schemas.microsoft.com/office/drawing/2014/main" id="{F0F00D61-9676-4C2E-9649-E08758675DDB}"/>
              </a:ext>
            </a:extLst>
          </p:cNvPr>
          <p:cNvSpPr/>
          <p:nvPr/>
        </p:nvSpPr>
        <p:spPr>
          <a:xfrm>
            <a:off x="6096001" y="1"/>
            <a:ext cx="6096002" cy="3467098"/>
          </a:xfrm>
          <a:prstGeom prst="rect">
            <a:avLst/>
          </a:prstGeom>
          <a:blipFill>
            <a:blip r:embed="rId2"/>
            <a:stretch>
              <a:fillRect t="-8323" b="-8323"/>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75052226-C9A0-464D-A24C-89F098BD2D84}"/>
              </a:ext>
            </a:extLst>
          </p:cNvPr>
          <p:cNvSpPr/>
          <p:nvPr/>
        </p:nvSpPr>
        <p:spPr>
          <a:xfrm rot="16200000">
            <a:off x="1358901" y="2108200"/>
            <a:ext cx="3378200" cy="6095999"/>
          </a:xfrm>
          <a:prstGeom prst="rect">
            <a:avLst/>
          </a:prstGeom>
          <a:blipFill dpi="0" rotWithShape="0">
            <a:blip r:embed="rId3"/>
            <a:srcRect/>
            <a:stretch>
              <a:fillRect t="-8323" b="-8323"/>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3" name="组合 7">
            <a:extLst>
              <a:ext uri="{FF2B5EF4-FFF2-40B4-BE49-F238E27FC236}">
                <a16:creationId xmlns:a16="http://schemas.microsoft.com/office/drawing/2014/main" id="{DE48C6B7-101D-4A64-92E7-060CD8AF843C}"/>
              </a:ext>
            </a:extLst>
          </p:cNvPr>
          <p:cNvGrpSpPr>
            <a:grpSpLocks/>
          </p:cNvGrpSpPr>
          <p:nvPr/>
        </p:nvGrpSpPr>
        <p:grpSpPr bwMode="auto">
          <a:xfrm>
            <a:off x="398199" y="1120418"/>
            <a:ext cx="5407378" cy="3027858"/>
            <a:chOff x="2714842" y="1051921"/>
            <a:chExt cx="2923139" cy="2271217"/>
          </a:xfrm>
        </p:grpSpPr>
        <p:sp>
          <p:nvSpPr>
            <p:cNvPr id="16" name="文本框 66">
              <a:extLst>
                <a:ext uri="{FF2B5EF4-FFF2-40B4-BE49-F238E27FC236}">
                  <a16:creationId xmlns:a16="http://schemas.microsoft.com/office/drawing/2014/main" id="{3BD777A5-075B-4365-8C3B-DEBCFE58423B}"/>
                </a:ext>
              </a:extLst>
            </p:cNvPr>
            <p:cNvSpPr txBox="1">
              <a:spLocks noChangeArrowheads="1"/>
            </p:cNvSpPr>
            <p:nvPr/>
          </p:nvSpPr>
          <p:spPr bwMode="auto">
            <a:xfrm>
              <a:off x="2714842" y="1051921"/>
              <a:ext cx="2923139" cy="525507"/>
            </a:xfrm>
            <a:prstGeom prst="rect">
              <a:avLst/>
            </a:prstGeom>
            <a:noFill/>
            <a:ln>
              <a:noFill/>
            </a:ln>
          </p:spPr>
          <p:txBody>
            <a:bodyPr wrap="squar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lnSpc>
                  <a:spcPct val="150000"/>
                </a:lnSpc>
                <a:defRPr/>
              </a:pPr>
              <a:r>
                <a:rPr lang="zh-CN" altLang="en-US" sz="1400" dirty="0">
                  <a:solidFill>
                    <a:srgbClr val="004D73"/>
                  </a:solidFill>
                  <a:latin typeface="微软雅黑" panose="020B0503020204020204" pitchFamily="34" charset="-122"/>
                  <a:ea typeface="微软雅黑" panose="020B0503020204020204" pitchFamily="34" charset="-122"/>
                  <a:sym typeface="思源黑体" panose="020B0400000000000000" pitchFamily="34" charset="-122"/>
                </a:rPr>
                <a:t>银行在发放贷款前对申请贷款的项目进行制度化的评估，可以为银行客观地了解和评价项目，提高信贷资产质量打下基础。</a:t>
              </a:r>
            </a:p>
          </p:txBody>
        </p:sp>
        <p:sp>
          <p:nvSpPr>
            <p:cNvPr id="14" name="文本框 66">
              <a:extLst>
                <a:ext uri="{FF2B5EF4-FFF2-40B4-BE49-F238E27FC236}">
                  <a16:creationId xmlns:a16="http://schemas.microsoft.com/office/drawing/2014/main" id="{5C51FD33-D759-4C1B-A3AA-A516BDC02656}"/>
                </a:ext>
              </a:extLst>
            </p:cNvPr>
            <p:cNvSpPr txBox="1">
              <a:spLocks noChangeArrowheads="1"/>
            </p:cNvSpPr>
            <p:nvPr/>
          </p:nvSpPr>
          <p:spPr bwMode="auto">
            <a:xfrm>
              <a:off x="2858061" y="1585589"/>
              <a:ext cx="2765164" cy="173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400" dirty="0">
                  <a:latin typeface="微软雅黑" panose="020B0503020204020204" pitchFamily="34" charset="-122"/>
                  <a:ea typeface="微软雅黑" panose="020B0503020204020204" pitchFamily="34" charset="-122"/>
                  <a:sym typeface="思源黑体" panose="020B0400000000000000" pitchFamily="34" charset="-122"/>
                </a:rPr>
                <a:t>作为债权人，银行可以从维护自身权益的立场出发，根据自己的标准评价项目，为贷款决策提供科学依据。银行应将固定资产贷款项目融资业务的全部流程纳入规范化操作模式之中，按照项目评估报告模板等工具完成尽职调查、风险控制、客户服务等各项工作，不仅能提高综合收入，而且作为项目合作伙伴深入到项目建设运营的整个流程中，全面了解各方面信息，提高识别、评估、控制固定资产贷款业务风险的能力。</a:t>
              </a:r>
            </a:p>
          </p:txBody>
        </p:sp>
      </p:grpSp>
      <p:grpSp>
        <p:nvGrpSpPr>
          <p:cNvPr id="18" name="组合 1">
            <a:extLst>
              <a:ext uri="{FF2B5EF4-FFF2-40B4-BE49-F238E27FC236}">
                <a16:creationId xmlns:a16="http://schemas.microsoft.com/office/drawing/2014/main" id="{0D1C7DCC-7743-4D81-B1E5-AB73FA56FF57}"/>
              </a:ext>
            </a:extLst>
          </p:cNvPr>
          <p:cNvGrpSpPr>
            <a:grpSpLocks/>
          </p:cNvGrpSpPr>
          <p:nvPr/>
        </p:nvGrpSpPr>
        <p:grpSpPr bwMode="auto">
          <a:xfrm>
            <a:off x="5750984" y="3703786"/>
            <a:ext cx="6441016" cy="2616200"/>
            <a:chOff x="4046335" y="2857499"/>
            <a:chExt cx="4830965" cy="1962150"/>
          </a:xfrm>
        </p:grpSpPr>
        <p:sp>
          <p:nvSpPr>
            <p:cNvPr id="21" name="文本框 66">
              <a:extLst>
                <a:ext uri="{FF2B5EF4-FFF2-40B4-BE49-F238E27FC236}">
                  <a16:creationId xmlns:a16="http://schemas.microsoft.com/office/drawing/2014/main" id="{41758FA4-A1BC-4442-AA05-778234B64CF2}"/>
                </a:ext>
              </a:extLst>
            </p:cNvPr>
            <p:cNvSpPr txBox="1">
              <a:spLocks noChangeArrowheads="1"/>
            </p:cNvSpPr>
            <p:nvPr/>
          </p:nvSpPr>
          <p:spPr bwMode="auto">
            <a:xfrm>
              <a:off x="4482286" y="2981921"/>
              <a:ext cx="4241020" cy="1737302"/>
            </a:xfrm>
            <a:prstGeom prst="rect">
              <a:avLst/>
            </a:prstGeom>
            <a:noFill/>
            <a:ln>
              <a:noFill/>
            </a:ln>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400" dirty="0">
                  <a:latin typeface="微软雅黑" panose="020B0503020204020204" pitchFamily="34" charset="-122"/>
                  <a:ea typeface="微软雅黑" panose="020B0503020204020204" pitchFamily="34" charset="-122"/>
                  <a:cs typeface="Arial" panose="020B0604020202020204" pitchFamily="34" charset="0"/>
                  <a:sym typeface="思源黑体" panose="020B0400000000000000" pitchFamily="34" charset="-122"/>
                </a:rPr>
                <a:t>项目评估中，在对固定资产贷款项目情况按规范程序进行逐项分析并分别得出分项结论的基础上，要对各分项论证结果进行全面的归纳总结，形成总体评估结论。</a:t>
              </a:r>
              <a:endParaRPr lang="en-US" altLang="zh-CN" sz="1400" dirty="0">
                <a:latin typeface="微软雅黑" panose="020B0503020204020204" pitchFamily="34" charset="-122"/>
                <a:ea typeface="微软雅黑" panose="020B0503020204020204" pitchFamily="34" charset="-122"/>
                <a:cs typeface="Arial" panose="020B0604020202020204" pitchFamily="34" charset="0"/>
                <a:sym typeface="思源黑体" panose="020B0400000000000000" pitchFamily="34" charset="-122"/>
              </a:endParaRPr>
            </a:p>
            <a:p>
              <a:pPr>
                <a:lnSpc>
                  <a:spcPct val="150000"/>
                </a:lnSpc>
                <a:defRPr/>
              </a:pPr>
              <a:r>
                <a:rPr lang="zh-CN" altLang="en-US" sz="1400" dirty="0">
                  <a:latin typeface="微软雅黑" panose="020B0503020204020204" pitchFamily="34" charset="-122"/>
                  <a:ea typeface="微软雅黑" panose="020B0503020204020204" pitchFamily="34" charset="-122"/>
                  <a:cs typeface="Arial" panose="020B0604020202020204" pitchFamily="34" charset="0"/>
                  <a:sym typeface="思源黑体" panose="020B0400000000000000" pitchFamily="34" charset="-122"/>
                </a:rPr>
                <a:t>总体评估结论应直接、明确地表明是否建议给予贷款支持及贷款的金额、期限、利率、担保方式等。对评估中发现的可能存在的各种问题和不利因素作扼要说明，并提出相应的风险控制建议，从而为贷款项目业务的平稳较快发展提供更加有力的支持。</a:t>
              </a:r>
            </a:p>
          </p:txBody>
        </p:sp>
        <p:sp>
          <p:nvSpPr>
            <p:cNvPr id="20" name="任意多边形 53">
              <a:extLst>
                <a:ext uri="{FF2B5EF4-FFF2-40B4-BE49-F238E27FC236}">
                  <a16:creationId xmlns:a16="http://schemas.microsoft.com/office/drawing/2014/main" id="{25C08288-CC62-4356-9319-8664B30031AC}"/>
                </a:ext>
              </a:extLst>
            </p:cNvPr>
            <p:cNvSpPr/>
            <p:nvPr/>
          </p:nvSpPr>
          <p:spPr>
            <a:xfrm>
              <a:off x="4046335" y="2857499"/>
              <a:ext cx="4830965"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24" name="等腰三角形 23">
            <a:extLst>
              <a:ext uri="{FF2B5EF4-FFF2-40B4-BE49-F238E27FC236}">
                <a16:creationId xmlns:a16="http://schemas.microsoft.com/office/drawing/2014/main" id="{350DFECD-BA56-4927-B0E6-6339E3583774}"/>
              </a:ext>
            </a:extLst>
          </p:cNvPr>
          <p:cNvSpPr/>
          <p:nvPr/>
        </p:nvSpPr>
        <p:spPr bwMode="auto">
          <a:xfrm rot="5400000">
            <a:off x="-484379" y="3125288"/>
            <a:ext cx="1641107" cy="672355"/>
          </a:xfrm>
          <a:prstGeom prst="triangle">
            <a:avLst>
              <a:gd name="adj" fmla="val 516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7" name="矩形 6">
            <a:extLst>
              <a:ext uri="{FF2B5EF4-FFF2-40B4-BE49-F238E27FC236}">
                <a16:creationId xmlns:a16="http://schemas.microsoft.com/office/drawing/2014/main" id="{AA5BCA42-6BBE-43EC-8AA2-EA2D5C4E3755}"/>
              </a:ext>
            </a:extLst>
          </p:cNvPr>
          <p:cNvSpPr/>
          <p:nvPr/>
        </p:nvSpPr>
        <p:spPr>
          <a:xfrm>
            <a:off x="0" y="3467099"/>
            <a:ext cx="6096000" cy="3378202"/>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49255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9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1+#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9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1+#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8310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7983"/>
            <a:ext cx="12192000" cy="2635177"/>
            <a:chOff x="0" y="-7983"/>
            <a:chExt cx="12192000" cy="2860920"/>
          </a:xfrm>
        </p:grpSpPr>
        <p:sp useBgFill="1">
          <p:nvSpPr>
            <p:cNvPr id="22" name="í$ḷïḑé"/>
            <p:cNvSpPr/>
            <p:nvPr/>
          </p:nvSpPr>
          <p:spPr>
            <a:xfrm>
              <a:off x="0" y="4589"/>
              <a:ext cx="12192000" cy="2848347"/>
            </a:xfrm>
            <a:prstGeom prst="roundRect">
              <a:avLst>
                <a:gd name="adj" fmla="val 0"/>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3" name="ïS1íḍè"/>
            <p:cNvSpPr/>
            <p:nvPr/>
          </p:nvSpPr>
          <p:spPr>
            <a:xfrm>
              <a:off x="669925" y="-7983"/>
              <a:ext cx="10851358" cy="2860920"/>
            </a:xfrm>
            <a:prstGeom prst="rect">
              <a:avLst/>
            </a:prstGeom>
            <a:solidFill>
              <a:schemeClr val="accent1"/>
            </a:solidFill>
            <a:ln>
              <a:no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4" name="ïşlîḓé"/>
            <p:cNvSpPr txBox="1"/>
            <p:nvPr/>
          </p:nvSpPr>
          <p:spPr>
            <a:xfrm>
              <a:off x="669925" y="1285201"/>
              <a:ext cx="10851357" cy="956309"/>
            </a:xfrm>
            <a:prstGeom prst="rect">
              <a:avLst/>
            </a:prstGeom>
          </p:spPr>
          <p:txBody>
            <a:bodyPr vert="horz" wrap="square" lIns="91440" tIns="45720" rIns="91440" bIns="45720" rtlCol="0" anchor="b">
              <a:noAutofit/>
            </a:bodyPr>
            <a:lstStyle>
              <a:lvl1pPr algn="l" defTabSz="914400" rtl="0" eaLnBrk="1" latinLnBrk="0" hangingPunct="1">
                <a:lnSpc>
                  <a:spcPct val="100000"/>
                </a:lnSpc>
                <a:spcBef>
                  <a:spcPct val="0"/>
                </a:spcBef>
                <a:buNone/>
                <a:defRPr sz="2800" b="1" kern="1200">
                  <a:solidFill>
                    <a:schemeClr val="tx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60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CONTENTS</a:t>
              </a:r>
              <a:endParaRPr kumimoji="0" lang="zh-CN" altLang="en-US" sz="4800" b="1" i="0" u="none" strike="noStrike" kern="1200" cap="none" spc="60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3" name="ïşlîḓé"/>
            <p:cNvSpPr txBox="1"/>
            <p:nvPr/>
          </p:nvSpPr>
          <p:spPr>
            <a:xfrm>
              <a:off x="669925" y="471106"/>
              <a:ext cx="10851357" cy="956309"/>
            </a:xfrm>
            <a:prstGeom prst="rect">
              <a:avLst/>
            </a:prstGeom>
          </p:spPr>
          <p:txBody>
            <a:bodyPr vert="horz" wrap="square" lIns="91440" tIns="45720" rIns="91440" bIns="45720" rtlCol="0" anchor="b">
              <a:noAutofit/>
            </a:bodyPr>
            <a:lstStyle>
              <a:lvl1pPr algn="l" defTabSz="914400" rtl="0" eaLnBrk="1" latinLnBrk="0" hangingPunct="1">
                <a:lnSpc>
                  <a:spcPct val="100000"/>
                </a:lnSpc>
                <a:spcBef>
                  <a:spcPct val="0"/>
                </a:spcBef>
                <a:buNone/>
                <a:defRPr sz="2800" b="1" kern="1200">
                  <a:solidFill>
                    <a:schemeClr val="tx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8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思源黑体" panose="020B0500000000000000" pitchFamily="34" charset="-122"/>
                </a:rPr>
                <a:t>目录</a:t>
              </a:r>
              <a:endParaRPr kumimoji="0" lang="zh-CN" altLang="en-US" sz="60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思源黑体" panose="020B0500000000000000" pitchFamily="34" charset="-122"/>
              </a:endParaRPr>
            </a:p>
          </p:txBody>
        </p:sp>
      </p:grpSp>
      <p:grpSp>
        <p:nvGrpSpPr>
          <p:cNvPr id="6" name="iṧľîḑè"/>
          <p:cNvGrpSpPr/>
          <p:nvPr/>
        </p:nvGrpSpPr>
        <p:grpSpPr>
          <a:xfrm>
            <a:off x="680144" y="4450658"/>
            <a:ext cx="2804062" cy="1744681"/>
            <a:chOff x="1536059" y="1595209"/>
            <a:chExt cx="2804062" cy="1744681"/>
          </a:xfrm>
        </p:grpSpPr>
        <p:sp>
          <p:nvSpPr>
            <p:cNvPr id="19" name="iṥľîďê"/>
            <p:cNvSpPr/>
            <p:nvPr/>
          </p:nvSpPr>
          <p:spPr>
            <a:xfrm>
              <a:off x="1536059" y="2077292"/>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0" name="íŝliďé"/>
            <p:cNvSpPr txBox="1"/>
            <p:nvPr/>
          </p:nvSpPr>
          <p:spPr>
            <a:xfrm>
              <a:off x="1656069" y="1770230"/>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1</a:t>
              </a:r>
            </a:p>
          </p:txBody>
        </p:sp>
        <p:sp>
          <p:nvSpPr>
            <p:cNvPr id="21" name="íşḷïďê"/>
            <p:cNvSpPr/>
            <p:nvPr/>
          </p:nvSpPr>
          <p:spPr>
            <a:xfrm>
              <a:off x="2399253" y="1595209"/>
              <a:ext cx="1940868" cy="864096"/>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chemeClr val="bg2">
                      <a:lumMod val="50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融资操作基础知识</a:t>
              </a:r>
            </a:p>
          </p:txBody>
        </p:sp>
      </p:grpSp>
      <p:grpSp>
        <p:nvGrpSpPr>
          <p:cNvPr id="7" name="îślíḋè"/>
          <p:cNvGrpSpPr/>
          <p:nvPr/>
        </p:nvGrpSpPr>
        <p:grpSpPr>
          <a:xfrm>
            <a:off x="3716500" y="3148473"/>
            <a:ext cx="3328952" cy="1651908"/>
            <a:chOff x="1516246" y="265729"/>
            <a:chExt cx="3328952" cy="1651908"/>
          </a:xfrm>
        </p:grpSpPr>
        <p:sp>
          <p:nvSpPr>
            <p:cNvPr id="16" name="iṩlíḍe"/>
            <p:cNvSpPr/>
            <p:nvPr/>
          </p:nvSpPr>
          <p:spPr>
            <a:xfrm>
              <a:off x="1516246" y="655039"/>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17" name="îśļiḓe"/>
            <p:cNvSpPr txBox="1"/>
            <p:nvPr/>
          </p:nvSpPr>
          <p:spPr>
            <a:xfrm>
              <a:off x="1639025" y="347977"/>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2</a:t>
              </a:r>
            </a:p>
          </p:txBody>
        </p:sp>
        <p:sp>
          <p:nvSpPr>
            <p:cNvPr id="18" name="iṩļiḑe"/>
            <p:cNvSpPr/>
            <p:nvPr/>
          </p:nvSpPr>
          <p:spPr>
            <a:xfrm>
              <a:off x="2529988" y="265729"/>
              <a:ext cx="2315210" cy="825907"/>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600" normalizeH="0" baseline="0" noProof="0" dirty="0">
                  <a:ln>
                    <a:noFill/>
                  </a:ln>
                  <a:solidFill>
                    <a:schemeClr val="bg2">
                      <a:lumMod val="50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贷前申请受理和调查</a:t>
              </a:r>
            </a:p>
          </p:txBody>
        </p:sp>
      </p:grpSp>
      <p:grpSp>
        <p:nvGrpSpPr>
          <p:cNvPr id="8" name="íSḷîḓè"/>
          <p:cNvGrpSpPr/>
          <p:nvPr/>
        </p:nvGrpSpPr>
        <p:grpSpPr>
          <a:xfrm>
            <a:off x="6042681" y="4411479"/>
            <a:ext cx="2804062" cy="1569660"/>
            <a:chOff x="1198262" y="1556030"/>
            <a:chExt cx="2804062" cy="1569660"/>
          </a:xfrm>
        </p:grpSpPr>
        <p:sp>
          <p:nvSpPr>
            <p:cNvPr id="13" name="íṡlïdé"/>
            <p:cNvSpPr/>
            <p:nvPr/>
          </p:nvSpPr>
          <p:spPr>
            <a:xfrm>
              <a:off x="1198262" y="1863092"/>
              <a:ext cx="864096" cy="86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14" name="îš1ïḍè"/>
            <p:cNvSpPr txBox="1"/>
            <p:nvPr/>
          </p:nvSpPr>
          <p:spPr>
            <a:xfrm>
              <a:off x="1318271" y="1556030"/>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3</a:t>
              </a:r>
            </a:p>
          </p:txBody>
        </p:sp>
        <p:sp>
          <p:nvSpPr>
            <p:cNvPr id="15" name="îSlíḍé"/>
            <p:cNvSpPr/>
            <p:nvPr/>
          </p:nvSpPr>
          <p:spPr>
            <a:xfrm>
              <a:off x="2061456" y="1863092"/>
              <a:ext cx="1940868" cy="382013"/>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贷款分析</a:t>
              </a:r>
            </a:p>
          </p:txBody>
        </p:sp>
      </p:grpSp>
      <p:grpSp>
        <p:nvGrpSpPr>
          <p:cNvPr id="9" name="组合 8"/>
          <p:cNvGrpSpPr/>
          <p:nvPr/>
        </p:nvGrpSpPr>
        <p:grpSpPr>
          <a:xfrm>
            <a:off x="9034122" y="3059649"/>
            <a:ext cx="2804062" cy="1569660"/>
            <a:chOff x="10227816" y="2857066"/>
            <a:chExt cx="2804062" cy="1569660"/>
          </a:xfrm>
        </p:grpSpPr>
        <p:sp>
          <p:nvSpPr>
            <p:cNvPr id="10" name="í$ḷïḋé"/>
            <p:cNvSpPr/>
            <p:nvPr/>
          </p:nvSpPr>
          <p:spPr>
            <a:xfrm>
              <a:off x="10227816" y="3164128"/>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11" name="ïsḻíde"/>
            <p:cNvSpPr txBox="1"/>
            <p:nvPr/>
          </p:nvSpPr>
          <p:spPr>
            <a:xfrm>
              <a:off x="10322077" y="2857066"/>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4</a:t>
              </a:r>
            </a:p>
          </p:txBody>
        </p:sp>
        <p:sp>
          <p:nvSpPr>
            <p:cNvPr id="12" name="ïṧlïḑê"/>
            <p:cNvSpPr/>
            <p:nvPr/>
          </p:nvSpPr>
          <p:spPr>
            <a:xfrm>
              <a:off x="11091010" y="3164128"/>
              <a:ext cx="1940868" cy="382013"/>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chemeClr val="bg2">
                      <a:lumMod val="50000"/>
                    </a:schemeClr>
                  </a:solidFill>
                  <a:effectLst/>
                  <a:uLnTx/>
                  <a:uFillTx/>
                  <a:latin typeface="等线"/>
                  <a:ea typeface="思源黑体" panose="020B0500000000000000" pitchFamily="34" charset="-122"/>
                  <a:cs typeface="+mn-ea"/>
                  <a:sym typeface="思源黑体" panose="020B0500000000000000" pitchFamily="34" charset="-122"/>
                </a:rPr>
                <a:t>贷后风险</a:t>
              </a:r>
            </a:p>
          </p:txBody>
        </p:sp>
      </p:grpSp>
      <p:sp>
        <p:nvSpPr>
          <p:cNvPr id="25" name="PA-文本框 42"/>
          <p:cNvSpPr txBox="1"/>
          <p:nvPr>
            <p:custDataLst>
              <p:tags r:id="rId2"/>
            </p:custDataLst>
          </p:nvPr>
        </p:nvSpPr>
        <p:spPr>
          <a:xfrm>
            <a:off x="1543338" y="5259701"/>
            <a:ext cx="1938154" cy="33083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id-ID"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了解公司信贷的基本要素</a:t>
            </a:r>
            <a:endPar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6" name="PA-文本框 42"/>
          <p:cNvSpPr txBox="1"/>
          <p:nvPr>
            <p:custDataLst>
              <p:tags r:id="rId3"/>
            </p:custDataLst>
          </p:nvPr>
        </p:nvSpPr>
        <p:spPr>
          <a:xfrm>
            <a:off x="4730242" y="3950607"/>
            <a:ext cx="1938154" cy="33083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借款人、借款需求的匹配</a:t>
            </a:r>
          </a:p>
        </p:txBody>
      </p:sp>
      <p:sp>
        <p:nvSpPr>
          <p:cNvPr id="27" name="PA-文本框 42"/>
          <p:cNvSpPr txBox="1"/>
          <p:nvPr>
            <p:custDataLst>
              <p:tags r:id="rId4"/>
            </p:custDataLst>
          </p:nvPr>
        </p:nvSpPr>
        <p:spPr>
          <a:xfrm>
            <a:off x="6950422" y="5100554"/>
            <a:ext cx="2177961" cy="144469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id-ID"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借款需求的分析</a:t>
            </a:r>
            <a:r>
              <a:rPr kumimoji="0" lang="en-US" altLang="zh-CN"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贷款环境的分析</a:t>
            </a:r>
            <a:r>
              <a:rPr kumimoji="0" lang="en-US" altLang="zh-CN"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p>
          <a:p>
            <a:pPr lvl="0">
              <a:lnSpc>
                <a:spcPct val="150000"/>
              </a:lnSpc>
              <a:defRPr/>
            </a:pPr>
            <a:r>
              <a:rPr lang="zh-CN" altLang="en-US" sz="1200" dirty="0">
                <a:solidFill>
                  <a:srgbClr val="004D73"/>
                </a:solidFill>
                <a:latin typeface="思源黑体" panose="020B0500000000000000" pitchFamily="34" charset="-122"/>
                <a:ea typeface="思源黑体" panose="020B0500000000000000" pitchFamily="34" charset="-122"/>
                <a:sym typeface="思源黑体" panose="020B0500000000000000" pitchFamily="34" charset="-122"/>
              </a:rPr>
              <a:t>客户分析</a:t>
            </a:r>
            <a:endParaRPr lang="en-US" altLang="zh-CN" sz="1200" dirty="0">
              <a:solidFill>
                <a:srgbClr val="004D73"/>
              </a:solidFill>
              <a:latin typeface="思源黑体" panose="020B0500000000000000" pitchFamily="34" charset="-122"/>
              <a:ea typeface="思源黑体" panose="020B0500000000000000" pitchFamily="34" charset="-122"/>
              <a:sym typeface="思源黑体" panose="020B0500000000000000" pitchFamily="34" charset="-122"/>
            </a:endParaRPr>
          </a:p>
          <a:p>
            <a:pPr lvl="0">
              <a:lnSpc>
                <a:spcPct val="150000"/>
              </a:lnSpc>
              <a:defRPr/>
            </a:pPr>
            <a:r>
              <a:rPr lang="zh-CN" altLang="en-US" sz="1200" dirty="0">
                <a:solidFill>
                  <a:srgbClr val="004D73"/>
                </a:solidFill>
                <a:latin typeface="思源黑体" panose="020B0500000000000000" pitchFamily="34" charset="-122"/>
                <a:ea typeface="思源黑体" panose="020B0500000000000000" pitchFamily="34" charset="-122"/>
                <a:sym typeface="思源黑体" panose="020B0500000000000000" pitchFamily="34" charset="-122"/>
              </a:rPr>
              <a:t>信用评级</a:t>
            </a:r>
            <a:endParaRPr kumimoji="0" lang="en-US" altLang="zh-CN"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资产评估</a:t>
            </a:r>
          </a:p>
        </p:txBody>
      </p:sp>
      <p:sp>
        <p:nvSpPr>
          <p:cNvPr id="28" name="PA-文本框 42"/>
          <p:cNvSpPr txBox="1"/>
          <p:nvPr>
            <p:custDataLst>
              <p:tags r:id="rId5"/>
            </p:custDataLst>
          </p:nvPr>
        </p:nvSpPr>
        <p:spPr>
          <a:xfrm>
            <a:off x="9948734" y="3723932"/>
            <a:ext cx="1938154" cy="57086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id-ID"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借款人的贷后监控</a:t>
            </a:r>
            <a:r>
              <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贷后管理</a:t>
            </a:r>
            <a:r>
              <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贷款风险的分类</a:t>
            </a:r>
          </a:p>
        </p:txBody>
      </p:sp>
    </p:spTree>
    <p:extLst>
      <p:ext uri="{BB962C8B-B14F-4D97-AF65-F5344CB8AC3E}">
        <p14:creationId xmlns:p14="http://schemas.microsoft.com/office/powerpoint/2010/main" val="275388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blipFill>
            <a:blip r:embed="rId2"/>
            <a:srcRect/>
            <a:stretch>
              <a:fillRect t="-68518" b="-685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Pentagon 8"/>
          <p:cNvSpPr/>
          <p:nvPr/>
        </p:nvSpPr>
        <p:spPr>
          <a:xfrm rot="5400000">
            <a:off x="3850550" y="-2309066"/>
            <a:ext cx="4490900" cy="10531420"/>
          </a:xfrm>
          <a:prstGeom prst="homePlate">
            <a:avLst>
              <a:gd name="adj" fmla="val 29908"/>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srgbClr val="FBFBFB"/>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 name="Title 5"/>
          <p:cNvSpPr txBox="1"/>
          <p:nvPr/>
        </p:nvSpPr>
        <p:spPr>
          <a:xfrm>
            <a:off x="1861186" y="2389781"/>
            <a:ext cx="8553713" cy="7989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pc="600" dirty="0">
                <a:solidFill>
                  <a:schemeClr val="bg1"/>
                </a:solidFill>
                <a:latin typeface="FZQingKeBenYueSongS-R-GB" panose="02000000000000000000" pitchFamily="2" charset="-122"/>
                <a:ea typeface="FZQingKeBenYueSongS-R-GB" panose="02000000000000000000" pitchFamily="2" charset="-122"/>
                <a:cs typeface="+mn-ea"/>
                <a:sym typeface="+mn-lt"/>
              </a:rPr>
              <a:t>谢谢观看</a:t>
            </a:r>
          </a:p>
        </p:txBody>
      </p:sp>
      <p:sp>
        <p:nvSpPr>
          <p:cNvPr id="7" name="Freeform 19"/>
          <p:cNvSpPr/>
          <p:nvPr/>
        </p:nvSpPr>
        <p:spPr bwMode="auto">
          <a:xfrm rot="5400000" flipH="1">
            <a:off x="4907006" y="-715645"/>
            <a:ext cx="2462075" cy="12276083"/>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8" name="文本框 7"/>
          <p:cNvSpPr txBox="1"/>
          <p:nvPr/>
        </p:nvSpPr>
        <p:spPr>
          <a:xfrm>
            <a:off x="3048000" y="3106420"/>
            <a:ext cx="6096000" cy="368300"/>
          </a:xfrm>
          <a:prstGeom prst="rect">
            <a:avLst/>
          </a:prstGeom>
          <a:noFill/>
        </p:spPr>
        <p:txBody>
          <a:bodyPr wrap="square" rtlCol="0" anchor="t">
            <a:spAutoFit/>
          </a:bodyPr>
          <a:lstStyle/>
          <a:p>
            <a:endParaRPr lang="zh-CN" altLang="en-US"/>
          </a:p>
        </p:txBody>
      </p:sp>
    </p:spTree>
    <p:extLst>
      <p:ext uri="{BB962C8B-B14F-4D97-AF65-F5344CB8AC3E}">
        <p14:creationId xmlns:p14="http://schemas.microsoft.com/office/powerpoint/2010/main" val="184090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7" name="任意多边形: 形状 6">
            <a:extLst>
              <a:ext uri="{FF2B5EF4-FFF2-40B4-BE49-F238E27FC236}">
                <a16:creationId xmlns:a16="http://schemas.microsoft.com/office/drawing/2014/main" id="{CB8CC19C-BCD3-40EF-9BAF-63965A8AA39A}"/>
              </a:ext>
            </a:extLst>
          </p:cNvPr>
          <p:cNvSpPr>
            <a:spLocks/>
          </p:cNvSpPr>
          <p:nvPr/>
        </p:nvSpPr>
        <p:spPr bwMode="auto">
          <a:xfrm rot="10800000">
            <a:off x="-686481" y="-1250257"/>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9" name="任意多边形: 形状 8">
            <a:extLst>
              <a:ext uri="{FF2B5EF4-FFF2-40B4-BE49-F238E27FC236}">
                <a16:creationId xmlns:a16="http://schemas.microsoft.com/office/drawing/2014/main" id="{B28DB9F9-5900-411F-BC71-57DF7DCB412E}"/>
              </a:ext>
            </a:extLst>
          </p:cNvPr>
          <p:cNvSpPr>
            <a:spLocks/>
          </p:cNvSpPr>
          <p:nvPr/>
        </p:nvSpPr>
        <p:spPr bwMode="auto">
          <a:xfrm rot="10800000" flipH="1">
            <a:off x="7427639" y="-1250256"/>
            <a:ext cx="5429026"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6" name="标题 4">
            <a:extLst>
              <a:ext uri="{FF2B5EF4-FFF2-40B4-BE49-F238E27FC236}">
                <a16:creationId xmlns:a16="http://schemas.microsoft.com/office/drawing/2014/main" id="{3FB723DF-CDC6-4493-9CB3-2F75F2D7270E}"/>
              </a:ext>
            </a:extLst>
          </p:cNvPr>
          <p:cNvSpPr txBox="1">
            <a:spLocks/>
          </p:cNvSpPr>
          <p:nvPr/>
        </p:nvSpPr>
        <p:spPr bwMode="auto">
          <a:xfrm>
            <a:off x="3375229" y="2002027"/>
            <a:ext cx="5419725" cy="201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r>
              <a:rPr lang="zh-CN" altLang="en-US" sz="40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固定资产贷款项目评估</a:t>
            </a:r>
          </a:p>
        </p:txBody>
      </p:sp>
    </p:spTree>
    <p:extLst>
      <p:ext uri="{BB962C8B-B14F-4D97-AF65-F5344CB8AC3E}">
        <p14:creationId xmlns:p14="http://schemas.microsoft.com/office/powerpoint/2010/main" val="345816895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15" name="标题 4">
            <a:extLst>
              <a:ext uri="{FF2B5EF4-FFF2-40B4-BE49-F238E27FC236}">
                <a16:creationId xmlns:a16="http://schemas.microsoft.com/office/drawing/2014/main" id="{6DC9C9F3-850C-471D-A55C-8D20582B85D9}"/>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固定资产贷款项目评估</a:t>
            </a: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概念与分类</a:t>
            </a:r>
          </a:p>
        </p:txBody>
      </p:sp>
    </p:spTree>
    <p:extLst>
      <p:ext uri="{BB962C8B-B14F-4D97-AF65-F5344CB8AC3E}">
        <p14:creationId xmlns:p14="http://schemas.microsoft.com/office/powerpoint/2010/main" val="2720988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圆角 69">
            <a:extLst>
              <a:ext uri="{FF2B5EF4-FFF2-40B4-BE49-F238E27FC236}">
                <a16:creationId xmlns:a16="http://schemas.microsoft.com/office/drawing/2014/main" id="{B4BFFBC4-F6E7-4A82-AA37-E54DABE09454}"/>
              </a:ext>
            </a:extLst>
          </p:cNvPr>
          <p:cNvSpPr/>
          <p:nvPr/>
        </p:nvSpPr>
        <p:spPr>
          <a:xfrm rot="2700000">
            <a:off x="7305986" y="1802291"/>
            <a:ext cx="2147318" cy="2215579"/>
          </a:xfrm>
          <a:prstGeom prst="roundRect">
            <a:avLst/>
          </a:prstGeom>
          <a:solidFill>
            <a:schemeClr val="bg1"/>
          </a:solidFill>
          <a:ln w="60325" cap="flat" cmpd="sng" algn="ctr">
            <a:gradFill flip="none" rotWithShape="1">
              <a:gsLst>
                <a:gs pos="0">
                  <a:srgbClr val="DBDBDB"/>
                </a:gs>
                <a:gs pos="100000">
                  <a:sysClr val="window" lastClr="FFFFFF"/>
                </a:gs>
              </a:gsLst>
              <a:lin ang="18900000" scaled="1"/>
              <a:tileRect/>
            </a:gradFill>
            <a:prstDash val="solid"/>
            <a:miter lim="800000"/>
          </a:ln>
          <a:effectLst>
            <a:outerShdw blurRad="698500" dist="190500" dir="8100000" algn="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46" name="Rectangle 18">
            <a:extLst>
              <a:ext uri="{FF2B5EF4-FFF2-40B4-BE49-F238E27FC236}">
                <a16:creationId xmlns:a16="http://schemas.microsoft.com/office/drawing/2014/main" id="{BCEA0AB4-D364-47BB-8440-8A8EB423C1C6}"/>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固定资产贷款项目评估</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基本概念</a:t>
            </a:r>
          </a:p>
        </p:txBody>
      </p:sp>
      <p:sp>
        <p:nvSpPr>
          <p:cNvPr id="48" name="矩形: 圆角 47">
            <a:extLst>
              <a:ext uri="{FF2B5EF4-FFF2-40B4-BE49-F238E27FC236}">
                <a16:creationId xmlns:a16="http://schemas.microsoft.com/office/drawing/2014/main" id="{2F961641-68CA-4B97-91DB-69E8B3A5E792}"/>
              </a:ext>
            </a:extLst>
          </p:cNvPr>
          <p:cNvSpPr/>
          <p:nvPr/>
        </p:nvSpPr>
        <p:spPr>
          <a:xfrm rot="2700000">
            <a:off x="6650765" y="3694142"/>
            <a:ext cx="1060517" cy="1060517"/>
          </a:xfrm>
          <a:prstGeom prst="roundRect">
            <a:avLst/>
          </a:prstGeom>
          <a:solidFill>
            <a:schemeClr val="bg1"/>
          </a:solidFill>
          <a:ln w="60325" cap="flat" cmpd="sng" algn="ctr">
            <a:gradFill flip="none" rotWithShape="1">
              <a:gsLst>
                <a:gs pos="0">
                  <a:srgbClr val="DBDBDB"/>
                </a:gs>
                <a:gs pos="100000">
                  <a:sysClr val="window" lastClr="FFFFFF"/>
                </a:gs>
              </a:gsLst>
              <a:lin ang="18900000" scaled="1"/>
              <a:tileRect/>
            </a:gradFill>
            <a:prstDash val="solid"/>
            <a:miter lim="800000"/>
          </a:ln>
          <a:effectLst>
            <a:outerShdw blurRad="698500" dist="190500" dir="8100000" algn="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49" name="矩形: 圆角 48">
            <a:extLst>
              <a:ext uri="{FF2B5EF4-FFF2-40B4-BE49-F238E27FC236}">
                <a16:creationId xmlns:a16="http://schemas.microsoft.com/office/drawing/2014/main" id="{BAF3E0C4-1DA0-48D1-9226-6FC95C76CA79}"/>
              </a:ext>
            </a:extLst>
          </p:cNvPr>
          <p:cNvSpPr/>
          <p:nvPr/>
        </p:nvSpPr>
        <p:spPr>
          <a:xfrm rot="2700000">
            <a:off x="8107521" y="3839024"/>
            <a:ext cx="1760065" cy="1760065"/>
          </a:xfrm>
          <a:prstGeom prst="roundRect">
            <a:avLst/>
          </a:prstGeom>
          <a:solidFill>
            <a:srgbClr val="59AEC1"/>
          </a:solidFill>
          <a:ln w="60325" cap="flat" cmpd="sng" algn="ctr">
            <a:noFill/>
            <a:prstDash val="solid"/>
            <a:miter lim="800000"/>
          </a:ln>
          <a:effectLst>
            <a:outerShdw blurRad="698500" dist="190500" dir="8100000" algn="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50" name="矩形: 圆角 49">
            <a:extLst>
              <a:ext uri="{FF2B5EF4-FFF2-40B4-BE49-F238E27FC236}">
                <a16:creationId xmlns:a16="http://schemas.microsoft.com/office/drawing/2014/main" id="{F376C98A-8B31-412C-B67A-6C2A94FBCC7F}"/>
              </a:ext>
            </a:extLst>
          </p:cNvPr>
          <p:cNvSpPr/>
          <p:nvPr/>
        </p:nvSpPr>
        <p:spPr>
          <a:xfrm rot="2700000">
            <a:off x="9767894" y="3111992"/>
            <a:ext cx="1060517" cy="1060517"/>
          </a:xfrm>
          <a:prstGeom prst="roundRect">
            <a:avLst/>
          </a:prstGeom>
          <a:solidFill>
            <a:schemeClr val="bg1"/>
          </a:solidFill>
          <a:ln w="60325" cap="flat" cmpd="sng" algn="ctr">
            <a:gradFill flip="none" rotWithShape="1">
              <a:gsLst>
                <a:gs pos="0">
                  <a:srgbClr val="DBDBDB"/>
                </a:gs>
                <a:gs pos="100000">
                  <a:sysClr val="window" lastClr="FFFFFF"/>
                </a:gs>
              </a:gsLst>
              <a:lin ang="18900000" scaled="1"/>
              <a:tileRect/>
            </a:gradFill>
            <a:prstDash val="solid"/>
            <a:miter lim="800000"/>
          </a:ln>
          <a:effectLst>
            <a:outerShdw blurRad="698500" dist="190500" dir="8100000" algn="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51" name="椭圆 16">
            <a:extLst>
              <a:ext uri="{FF2B5EF4-FFF2-40B4-BE49-F238E27FC236}">
                <a16:creationId xmlns:a16="http://schemas.microsoft.com/office/drawing/2014/main" id="{DFB485C9-9397-4318-8972-5F4880546739}"/>
              </a:ext>
            </a:extLst>
          </p:cNvPr>
          <p:cNvSpPr/>
          <p:nvPr/>
        </p:nvSpPr>
        <p:spPr>
          <a:xfrm>
            <a:off x="6987015" y="3991914"/>
            <a:ext cx="388017" cy="464972"/>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rgbClr val="59AEC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2" name="椭圆 17">
            <a:extLst>
              <a:ext uri="{FF2B5EF4-FFF2-40B4-BE49-F238E27FC236}">
                <a16:creationId xmlns:a16="http://schemas.microsoft.com/office/drawing/2014/main" id="{C7A004EA-8271-479C-8E9F-17C4071961B3}"/>
              </a:ext>
            </a:extLst>
          </p:cNvPr>
          <p:cNvSpPr/>
          <p:nvPr/>
        </p:nvSpPr>
        <p:spPr>
          <a:xfrm>
            <a:off x="10065666" y="3496756"/>
            <a:ext cx="464972" cy="290661"/>
          </a:xfrm>
          <a:custGeom>
            <a:avLst/>
            <a:gdLst>
              <a:gd name="connsiteX0" fmla="*/ 218748 w 607427"/>
              <a:gd name="connsiteY0" fmla="*/ 211767 h 379713"/>
              <a:gd name="connsiteX1" fmla="*/ 303678 w 607427"/>
              <a:gd name="connsiteY1" fmla="*/ 286283 h 379713"/>
              <a:gd name="connsiteX2" fmla="*/ 388608 w 607427"/>
              <a:gd name="connsiteY2" fmla="*/ 211767 h 379713"/>
              <a:gd name="connsiteX3" fmla="*/ 580118 w 607427"/>
              <a:gd name="connsiteY3" fmla="*/ 379713 h 379713"/>
              <a:gd name="connsiteX4" fmla="*/ 27238 w 607427"/>
              <a:gd name="connsiteY4" fmla="*/ 379713 h 379713"/>
              <a:gd name="connsiteX5" fmla="*/ 607427 w 607427"/>
              <a:gd name="connsiteY5" fmla="*/ 19970 h 379713"/>
              <a:gd name="connsiteX6" fmla="*/ 607427 w 607427"/>
              <a:gd name="connsiteY6" fmla="*/ 359531 h 379713"/>
              <a:gd name="connsiteX7" fmla="*/ 413725 w 607427"/>
              <a:gd name="connsiteY7" fmla="*/ 189751 h 379713"/>
              <a:gd name="connsiteX8" fmla="*/ 0 w 607427"/>
              <a:gd name="connsiteY8" fmla="*/ 19970 h 379713"/>
              <a:gd name="connsiteX9" fmla="*/ 193561 w 607427"/>
              <a:gd name="connsiteY9" fmla="*/ 189751 h 379713"/>
              <a:gd name="connsiteX10" fmla="*/ 0 w 607427"/>
              <a:gd name="connsiteY10" fmla="*/ 359531 h 379713"/>
              <a:gd name="connsiteX11" fmla="*/ 27379 w 607427"/>
              <a:gd name="connsiteY11" fmla="*/ 0 h 379713"/>
              <a:gd name="connsiteX12" fmla="*/ 579906 w 607427"/>
              <a:gd name="connsiteY12" fmla="*/ 0 h 379713"/>
              <a:gd name="connsiteX13" fmla="*/ 303694 w 607427"/>
              <a:gd name="connsiteY13" fmla="*/ 242251 h 37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427" h="379713">
                <a:moveTo>
                  <a:pt x="218748" y="211767"/>
                </a:moveTo>
                <a:lnTo>
                  <a:pt x="303678" y="286283"/>
                </a:lnTo>
                <a:lnTo>
                  <a:pt x="388608" y="211767"/>
                </a:lnTo>
                <a:lnTo>
                  <a:pt x="580118" y="379713"/>
                </a:lnTo>
                <a:lnTo>
                  <a:pt x="27238" y="379713"/>
                </a:lnTo>
                <a:close/>
                <a:moveTo>
                  <a:pt x="607427" y="19970"/>
                </a:moveTo>
                <a:lnTo>
                  <a:pt x="607427" y="359531"/>
                </a:lnTo>
                <a:lnTo>
                  <a:pt x="413725" y="189751"/>
                </a:lnTo>
                <a:close/>
                <a:moveTo>
                  <a:pt x="0" y="19970"/>
                </a:moveTo>
                <a:lnTo>
                  <a:pt x="193561" y="189751"/>
                </a:lnTo>
                <a:lnTo>
                  <a:pt x="0" y="359531"/>
                </a:lnTo>
                <a:close/>
                <a:moveTo>
                  <a:pt x="27379" y="0"/>
                </a:moveTo>
                <a:lnTo>
                  <a:pt x="579906" y="0"/>
                </a:lnTo>
                <a:lnTo>
                  <a:pt x="303694" y="242251"/>
                </a:lnTo>
                <a:close/>
              </a:path>
            </a:pathLst>
          </a:custGeom>
          <a:solidFill>
            <a:srgbClr val="59AEC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3" name="椭圆 18">
            <a:extLst>
              <a:ext uri="{FF2B5EF4-FFF2-40B4-BE49-F238E27FC236}">
                <a16:creationId xmlns:a16="http://schemas.microsoft.com/office/drawing/2014/main" id="{EE0B3688-94E9-4616-BD55-6BF6E1E1D463}"/>
              </a:ext>
            </a:extLst>
          </p:cNvPr>
          <p:cNvSpPr/>
          <p:nvPr/>
        </p:nvSpPr>
        <p:spPr>
          <a:xfrm>
            <a:off x="8520310" y="4252462"/>
            <a:ext cx="934486" cy="933189"/>
          </a:xfrm>
          <a:custGeom>
            <a:avLst/>
            <a:gdLst>
              <a:gd name="T0" fmla="*/ 5498 w 5622"/>
              <a:gd name="T1" fmla="*/ 2392 h 5622"/>
              <a:gd name="T2" fmla="*/ 5153 w 5622"/>
              <a:gd name="T3" fmla="*/ 2392 h 5622"/>
              <a:gd name="T4" fmla="*/ 4747 w 5622"/>
              <a:gd name="T5" fmla="*/ 1441 h 5622"/>
              <a:gd name="T6" fmla="*/ 4986 w 5622"/>
              <a:gd name="T7" fmla="*/ 1202 h 5622"/>
              <a:gd name="T8" fmla="*/ 5022 w 5622"/>
              <a:gd name="T9" fmla="*/ 1114 h 5622"/>
              <a:gd name="T10" fmla="*/ 4986 w 5622"/>
              <a:gd name="T11" fmla="*/ 1026 h 5622"/>
              <a:gd name="T12" fmla="*/ 4569 w 5622"/>
              <a:gd name="T13" fmla="*/ 609 h 5622"/>
              <a:gd name="T14" fmla="*/ 4393 w 5622"/>
              <a:gd name="T15" fmla="*/ 609 h 5622"/>
              <a:gd name="T16" fmla="*/ 4147 w 5622"/>
              <a:gd name="T17" fmla="*/ 855 h 5622"/>
              <a:gd name="T18" fmla="*/ 3215 w 5622"/>
              <a:gd name="T19" fmla="*/ 474 h 5622"/>
              <a:gd name="T20" fmla="*/ 3215 w 5622"/>
              <a:gd name="T21" fmla="*/ 124 h 5622"/>
              <a:gd name="T22" fmla="*/ 3090 w 5622"/>
              <a:gd name="T23" fmla="*/ 0 h 5622"/>
              <a:gd name="T24" fmla="*/ 2500 w 5622"/>
              <a:gd name="T25" fmla="*/ 0 h 5622"/>
              <a:gd name="T26" fmla="*/ 2376 w 5622"/>
              <a:gd name="T27" fmla="*/ 124 h 5622"/>
              <a:gd name="T28" fmla="*/ 2376 w 5622"/>
              <a:gd name="T29" fmla="*/ 474 h 5622"/>
              <a:gd name="T30" fmla="*/ 1437 w 5622"/>
              <a:gd name="T31" fmla="*/ 860 h 5622"/>
              <a:gd name="T32" fmla="*/ 1197 w 5622"/>
              <a:gd name="T33" fmla="*/ 620 h 5622"/>
              <a:gd name="T34" fmla="*/ 1022 w 5622"/>
              <a:gd name="T35" fmla="*/ 620 h 5622"/>
              <a:gd name="T36" fmla="*/ 604 w 5622"/>
              <a:gd name="T37" fmla="*/ 1037 h 5622"/>
              <a:gd name="T38" fmla="*/ 568 w 5622"/>
              <a:gd name="T39" fmla="*/ 1125 h 5622"/>
              <a:gd name="T40" fmla="*/ 604 w 5622"/>
              <a:gd name="T41" fmla="*/ 1213 h 5622"/>
              <a:gd name="T42" fmla="*/ 839 w 5622"/>
              <a:gd name="T43" fmla="*/ 1448 h 5622"/>
              <a:gd name="T44" fmla="*/ 437 w 5622"/>
              <a:gd name="T45" fmla="*/ 2392 h 5622"/>
              <a:gd name="T46" fmla="*/ 124 w 5622"/>
              <a:gd name="T47" fmla="*/ 2392 h 5622"/>
              <a:gd name="T48" fmla="*/ 0 w 5622"/>
              <a:gd name="T49" fmla="*/ 2516 h 5622"/>
              <a:gd name="T50" fmla="*/ 0 w 5622"/>
              <a:gd name="T51" fmla="*/ 3106 h 5622"/>
              <a:gd name="T52" fmla="*/ 124 w 5622"/>
              <a:gd name="T53" fmla="*/ 3230 h 5622"/>
              <a:gd name="T54" fmla="*/ 427 w 5622"/>
              <a:gd name="T55" fmla="*/ 3230 h 5622"/>
              <a:gd name="T56" fmla="*/ 814 w 5622"/>
              <a:gd name="T57" fmla="*/ 4189 h 5622"/>
              <a:gd name="T58" fmla="*/ 593 w 5622"/>
              <a:gd name="T59" fmla="*/ 4409 h 5622"/>
              <a:gd name="T60" fmla="*/ 593 w 5622"/>
              <a:gd name="T61" fmla="*/ 4584 h 5622"/>
              <a:gd name="T62" fmla="*/ 1011 w 5622"/>
              <a:gd name="T63" fmla="*/ 5002 h 5622"/>
              <a:gd name="T64" fmla="*/ 1099 w 5622"/>
              <a:gd name="T65" fmla="*/ 5038 h 5622"/>
              <a:gd name="T66" fmla="*/ 1186 w 5622"/>
              <a:gd name="T67" fmla="*/ 5002 h 5622"/>
              <a:gd name="T68" fmla="*/ 1400 w 5622"/>
              <a:gd name="T69" fmla="*/ 4789 h 5622"/>
              <a:gd name="T70" fmla="*/ 2376 w 5622"/>
              <a:gd name="T71" fmla="*/ 5200 h 5622"/>
              <a:gd name="T72" fmla="*/ 2376 w 5622"/>
              <a:gd name="T73" fmla="*/ 5498 h 5622"/>
              <a:gd name="T74" fmla="*/ 2500 w 5622"/>
              <a:gd name="T75" fmla="*/ 5622 h 5622"/>
              <a:gd name="T76" fmla="*/ 3090 w 5622"/>
              <a:gd name="T77" fmla="*/ 5622 h 5622"/>
              <a:gd name="T78" fmla="*/ 3215 w 5622"/>
              <a:gd name="T79" fmla="*/ 5498 h 5622"/>
              <a:gd name="T80" fmla="*/ 3215 w 5622"/>
              <a:gd name="T81" fmla="*/ 5200 h 5622"/>
              <a:gd name="T82" fmla="*/ 4184 w 5622"/>
              <a:gd name="T83" fmla="*/ 4793 h 5622"/>
              <a:gd name="T84" fmla="*/ 4404 w 5622"/>
              <a:gd name="T85" fmla="*/ 5013 h 5622"/>
              <a:gd name="T86" fmla="*/ 4580 w 5622"/>
              <a:gd name="T87" fmla="*/ 5013 h 5622"/>
              <a:gd name="T88" fmla="*/ 4997 w 5622"/>
              <a:gd name="T89" fmla="*/ 4595 h 5622"/>
              <a:gd name="T90" fmla="*/ 4997 w 5622"/>
              <a:gd name="T91" fmla="*/ 4420 h 5622"/>
              <a:gd name="T92" fmla="*/ 4773 w 5622"/>
              <a:gd name="T93" fmla="*/ 4195 h 5622"/>
              <a:gd name="T94" fmla="*/ 5164 w 5622"/>
              <a:gd name="T95" fmla="*/ 3230 h 5622"/>
              <a:gd name="T96" fmla="*/ 5498 w 5622"/>
              <a:gd name="T97" fmla="*/ 3230 h 5622"/>
              <a:gd name="T98" fmla="*/ 5622 w 5622"/>
              <a:gd name="T99" fmla="*/ 3106 h 5622"/>
              <a:gd name="T100" fmla="*/ 5622 w 5622"/>
              <a:gd name="T101" fmla="*/ 2516 h 5622"/>
              <a:gd name="T102" fmla="*/ 5498 w 5622"/>
              <a:gd name="T103" fmla="*/ 2392 h 5622"/>
              <a:gd name="T104" fmla="*/ 2811 w 5622"/>
              <a:gd name="T105" fmla="*/ 4121 h 5622"/>
              <a:gd name="T106" fmla="*/ 1501 w 5622"/>
              <a:gd name="T107" fmla="*/ 2811 h 5622"/>
              <a:gd name="T108" fmla="*/ 2811 w 5622"/>
              <a:gd name="T109" fmla="*/ 1501 h 5622"/>
              <a:gd name="T110" fmla="*/ 4121 w 5622"/>
              <a:gd name="T111" fmla="*/ 2811 h 5622"/>
              <a:gd name="T112" fmla="*/ 2811 w 5622"/>
              <a:gd name="T113" fmla="*/ 4121 h 5622"/>
              <a:gd name="T114" fmla="*/ 3308 w 5622"/>
              <a:gd name="T115" fmla="*/ 2811 h 5622"/>
              <a:gd name="T116" fmla="*/ 2811 w 5622"/>
              <a:gd name="T117" fmla="*/ 3308 h 5622"/>
              <a:gd name="T118" fmla="*/ 2314 w 5622"/>
              <a:gd name="T119" fmla="*/ 2811 h 5622"/>
              <a:gd name="T120" fmla="*/ 2811 w 5622"/>
              <a:gd name="T121" fmla="*/ 2314 h 5622"/>
              <a:gd name="T122" fmla="*/ 3308 w 5622"/>
              <a:gd name="T123" fmla="*/ 2811 h 5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22" h="5622">
                <a:moveTo>
                  <a:pt x="5498" y="2392"/>
                </a:moveTo>
                <a:lnTo>
                  <a:pt x="5153" y="2392"/>
                </a:lnTo>
                <a:cubicBezTo>
                  <a:pt x="5089" y="2049"/>
                  <a:pt x="4950" y="1724"/>
                  <a:pt x="4747" y="1441"/>
                </a:cubicBezTo>
                <a:lnTo>
                  <a:pt x="4986" y="1202"/>
                </a:lnTo>
                <a:cubicBezTo>
                  <a:pt x="5009" y="1179"/>
                  <a:pt x="5022" y="1147"/>
                  <a:pt x="5022" y="1114"/>
                </a:cubicBezTo>
                <a:cubicBezTo>
                  <a:pt x="5022" y="1081"/>
                  <a:pt x="5009" y="1050"/>
                  <a:pt x="4986" y="1026"/>
                </a:cubicBezTo>
                <a:lnTo>
                  <a:pt x="4569" y="609"/>
                </a:lnTo>
                <a:cubicBezTo>
                  <a:pt x="4520" y="561"/>
                  <a:pt x="4442" y="561"/>
                  <a:pt x="4393" y="609"/>
                </a:cubicBezTo>
                <a:lnTo>
                  <a:pt x="4147" y="855"/>
                </a:lnTo>
                <a:cubicBezTo>
                  <a:pt x="3866" y="663"/>
                  <a:pt x="3548" y="533"/>
                  <a:pt x="3215" y="474"/>
                </a:cubicBezTo>
                <a:lnTo>
                  <a:pt x="3215" y="124"/>
                </a:lnTo>
                <a:cubicBezTo>
                  <a:pt x="3215" y="56"/>
                  <a:pt x="3159" y="0"/>
                  <a:pt x="3090" y="0"/>
                </a:cubicBezTo>
                <a:lnTo>
                  <a:pt x="2500" y="0"/>
                </a:lnTo>
                <a:cubicBezTo>
                  <a:pt x="2432" y="0"/>
                  <a:pt x="2376" y="56"/>
                  <a:pt x="2376" y="124"/>
                </a:cubicBezTo>
                <a:lnTo>
                  <a:pt x="2376" y="474"/>
                </a:lnTo>
                <a:cubicBezTo>
                  <a:pt x="2040" y="534"/>
                  <a:pt x="1719" y="665"/>
                  <a:pt x="1437" y="860"/>
                </a:cubicBezTo>
                <a:lnTo>
                  <a:pt x="1197" y="620"/>
                </a:lnTo>
                <a:cubicBezTo>
                  <a:pt x="1149" y="572"/>
                  <a:pt x="1070" y="572"/>
                  <a:pt x="1022" y="620"/>
                </a:cubicBezTo>
                <a:lnTo>
                  <a:pt x="604" y="1037"/>
                </a:lnTo>
                <a:cubicBezTo>
                  <a:pt x="581" y="1061"/>
                  <a:pt x="568" y="1092"/>
                  <a:pt x="568" y="1125"/>
                </a:cubicBezTo>
                <a:cubicBezTo>
                  <a:pt x="568" y="1158"/>
                  <a:pt x="581" y="1190"/>
                  <a:pt x="604" y="1213"/>
                </a:cubicBezTo>
                <a:lnTo>
                  <a:pt x="839" y="1448"/>
                </a:lnTo>
                <a:cubicBezTo>
                  <a:pt x="639" y="1730"/>
                  <a:pt x="502" y="2052"/>
                  <a:pt x="437" y="2392"/>
                </a:cubicBezTo>
                <a:lnTo>
                  <a:pt x="124" y="2392"/>
                </a:lnTo>
                <a:cubicBezTo>
                  <a:pt x="56" y="2392"/>
                  <a:pt x="0" y="2447"/>
                  <a:pt x="0" y="2516"/>
                </a:cubicBezTo>
                <a:lnTo>
                  <a:pt x="0" y="3106"/>
                </a:lnTo>
                <a:cubicBezTo>
                  <a:pt x="0" y="3175"/>
                  <a:pt x="56" y="3230"/>
                  <a:pt x="124" y="3230"/>
                </a:cubicBezTo>
                <a:lnTo>
                  <a:pt x="427" y="3230"/>
                </a:lnTo>
                <a:cubicBezTo>
                  <a:pt x="484" y="3573"/>
                  <a:pt x="616" y="3900"/>
                  <a:pt x="814" y="4189"/>
                </a:cubicBezTo>
                <a:lnTo>
                  <a:pt x="593" y="4409"/>
                </a:lnTo>
                <a:cubicBezTo>
                  <a:pt x="545" y="4457"/>
                  <a:pt x="545" y="4536"/>
                  <a:pt x="593" y="4584"/>
                </a:cubicBezTo>
                <a:lnTo>
                  <a:pt x="1011" y="5002"/>
                </a:lnTo>
                <a:cubicBezTo>
                  <a:pt x="1034" y="5025"/>
                  <a:pt x="1066" y="5038"/>
                  <a:pt x="1099" y="5038"/>
                </a:cubicBezTo>
                <a:cubicBezTo>
                  <a:pt x="1132" y="5038"/>
                  <a:pt x="1163" y="5025"/>
                  <a:pt x="1186" y="5002"/>
                </a:cubicBezTo>
                <a:lnTo>
                  <a:pt x="1400" y="4789"/>
                </a:lnTo>
                <a:cubicBezTo>
                  <a:pt x="1690" y="4997"/>
                  <a:pt x="2024" y="5138"/>
                  <a:pt x="2376" y="5200"/>
                </a:cubicBezTo>
                <a:lnTo>
                  <a:pt x="2376" y="5498"/>
                </a:lnTo>
                <a:cubicBezTo>
                  <a:pt x="2376" y="5566"/>
                  <a:pt x="2432" y="5622"/>
                  <a:pt x="2500" y="5622"/>
                </a:cubicBezTo>
                <a:lnTo>
                  <a:pt x="3090" y="5622"/>
                </a:lnTo>
                <a:cubicBezTo>
                  <a:pt x="3159" y="5622"/>
                  <a:pt x="3215" y="5566"/>
                  <a:pt x="3215" y="5498"/>
                </a:cubicBezTo>
                <a:lnTo>
                  <a:pt x="3215" y="5200"/>
                </a:lnTo>
                <a:cubicBezTo>
                  <a:pt x="3564" y="5138"/>
                  <a:pt x="3895" y="4999"/>
                  <a:pt x="4184" y="4793"/>
                </a:cubicBezTo>
                <a:lnTo>
                  <a:pt x="4404" y="5013"/>
                </a:lnTo>
                <a:cubicBezTo>
                  <a:pt x="4451" y="5059"/>
                  <a:pt x="4533" y="5059"/>
                  <a:pt x="4580" y="5013"/>
                </a:cubicBezTo>
                <a:lnTo>
                  <a:pt x="4997" y="4595"/>
                </a:lnTo>
                <a:cubicBezTo>
                  <a:pt x="5046" y="4547"/>
                  <a:pt x="5046" y="4468"/>
                  <a:pt x="4997" y="4420"/>
                </a:cubicBezTo>
                <a:lnTo>
                  <a:pt x="4773" y="4195"/>
                </a:lnTo>
                <a:cubicBezTo>
                  <a:pt x="4973" y="3905"/>
                  <a:pt x="5106" y="3575"/>
                  <a:pt x="5164" y="3230"/>
                </a:cubicBezTo>
                <a:lnTo>
                  <a:pt x="5498" y="3230"/>
                </a:lnTo>
                <a:cubicBezTo>
                  <a:pt x="5566" y="3230"/>
                  <a:pt x="5622" y="3175"/>
                  <a:pt x="5622" y="3106"/>
                </a:cubicBezTo>
                <a:lnTo>
                  <a:pt x="5622" y="2516"/>
                </a:lnTo>
                <a:cubicBezTo>
                  <a:pt x="5622" y="2447"/>
                  <a:pt x="5566" y="2392"/>
                  <a:pt x="5498" y="2392"/>
                </a:cubicBezTo>
                <a:close/>
                <a:moveTo>
                  <a:pt x="2811" y="4121"/>
                </a:moveTo>
                <a:cubicBezTo>
                  <a:pt x="2088" y="4121"/>
                  <a:pt x="1501" y="3534"/>
                  <a:pt x="1501" y="2811"/>
                </a:cubicBezTo>
                <a:cubicBezTo>
                  <a:pt x="1501" y="2088"/>
                  <a:pt x="2088" y="1501"/>
                  <a:pt x="2811" y="1501"/>
                </a:cubicBezTo>
                <a:cubicBezTo>
                  <a:pt x="3534" y="1501"/>
                  <a:pt x="4121" y="2088"/>
                  <a:pt x="4121" y="2811"/>
                </a:cubicBezTo>
                <a:cubicBezTo>
                  <a:pt x="4121" y="3534"/>
                  <a:pt x="3534" y="4121"/>
                  <a:pt x="2811" y="4121"/>
                </a:cubicBezTo>
                <a:close/>
                <a:moveTo>
                  <a:pt x="3308" y="2811"/>
                </a:moveTo>
                <a:cubicBezTo>
                  <a:pt x="3308" y="3086"/>
                  <a:pt x="3085" y="3308"/>
                  <a:pt x="2811" y="3308"/>
                </a:cubicBezTo>
                <a:cubicBezTo>
                  <a:pt x="2537" y="3308"/>
                  <a:pt x="2314" y="3086"/>
                  <a:pt x="2314" y="2811"/>
                </a:cubicBezTo>
                <a:cubicBezTo>
                  <a:pt x="2314" y="2537"/>
                  <a:pt x="2537" y="2314"/>
                  <a:pt x="2811" y="2314"/>
                </a:cubicBezTo>
                <a:cubicBezTo>
                  <a:pt x="3085" y="2314"/>
                  <a:pt x="3308" y="2537"/>
                  <a:pt x="3308" y="2811"/>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6" name="文本框 55">
            <a:extLst>
              <a:ext uri="{FF2B5EF4-FFF2-40B4-BE49-F238E27FC236}">
                <a16:creationId xmlns:a16="http://schemas.microsoft.com/office/drawing/2014/main" id="{5CE34306-40C5-443F-B9A2-C33104E8589A}"/>
              </a:ext>
            </a:extLst>
          </p:cNvPr>
          <p:cNvSpPr txBox="1"/>
          <p:nvPr/>
        </p:nvSpPr>
        <p:spPr>
          <a:xfrm>
            <a:off x="985333" y="2225366"/>
            <a:ext cx="4629847" cy="2480294"/>
          </a:xfrm>
          <a:prstGeom prst="rect">
            <a:avLst/>
          </a:prstGeom>
          <a:noFill/>
        </p:spPr>
        <p:txBody>
          <a:bodyPr wrap="square" rtlCol="0">
            <a:spAutoFit/>
          </a:bodyPr>
          <a:lstStyle/>
          <a:p>
            <a:pPr lvl="0">
              <a:lnSpc>
                <a:spcPct val="200000"/>
              </a:lnSpc>
              <a:defRPr/>
            </a:pPr>
            <a:r>
              <a:rPr lang="zh-CN" altLang="en-US" sz="1600"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思源黑体 CN Bold" panose="020B0800000000000000" pitchFamily="34" charset="-122"/>
              </a:rPr>
              <a:t>固定资产贷款项目评估是以项目可行性研究报告为基础，根据国家现行方针政策、财税制度以及银行信贷政策的有关规定，结合项目建设与运营的信息材料，从技术、经济等方面对项目进行科学审查与评价的一种方法。</a:t>
            </a:r>
            <a:endParaRPr lang="zh-CN" altLang="en-US" sz="1600" kern="0" dirty="0">
              <a:solidFill>
                <a:prstClr val="black">
                  <a:lumMod val="75000"/>
                  <a:lumOff val="25000"/>
                </a:prstClr>
              </a:solidFill>
              <a:latin typeface="思源宋体 CN" panose="02020400000000000000" pitchFamily="18" charset="-122"/>
              <a:ea typeface="思源宋体 CN" panose="02020400000000000000" pitchFamily="18" charset="-122"/>
              <a:cs typeface="+mn-ea"/>
              <a:sym typeface="思源黑体 CN Bold" panose="020B0800000000000000" pitchFamily="34" charset="-122"/>
            </a:endParaRPr>
          </a:p>
        </p:txBody>
      </p:sp>
      <p:sp>
        <p:nvSpPr>
          <p:cNvPr id="2" name="矩形 1">
            <a:extLst>
              <a:ext uri="{FF2B5EF4-FFF2-40B4-BE49-F238E27FC236}">
                <a16:creationId xmlns:a16="http://schemas.microsoft.com/office/drawing/2014/main" id="{B6F18ACD-D741-4FC3-A53F-2F35588682D2}"/>
              </a:ext>
            </a:extLst>
          </p:cNvPr>
          <p:cNvSpPr/>
          <p:nvPr/>
        </p:nvSpPr>
        <p:spPr>
          <a:xfrm>
            <a:off x="7506269" y="2664501"/>
            <a:ext cx="2041984" cy="400110"/>
          </a:xfrm>
          <a:prstGeom prst="rect">
            <a:avLst/>
          </a:prstGeom>
        </p:spPr>
        <p:txBody>
          <a:bodyPr wrap="square">
            <a:spAutoFit/>
          </a:bodyPr>
          <a:lstStyle/>
          <a:p>
            <a:pPr algn="ctr"/>
            <a:r>
              <a:rPr lang="zh-CN" altLang="en-US" sz="2000" b="1" dirty="0">
                <a:solidFill>
                  <a:srgbClr val="004D73"/>
                </a:solidFill>
                <a:latin typeface="微软雅黑" panose="020B0503020204020204" pitchFamily="34" charset="-122"/>
                <a:ea typeface="微软雅黑" panose="020B0503020204020204" pitchFamily="34" charset="-122"/>
              </a:rPr>
              <a:t>基本概念</a:t>
            </a:r>
          </a:p>
        </p:txBody>
      </p:sp>
    </p:spTree>
    <p:extLst>
      <p:ext uri="{BB962C8B-B14F-4D97-AF65-F5344CB8AC3E}">
        <p14:creationId xmlns:p14="http://schemas.microsoft.com/office/powerpoint/2010/main" val="324830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p:cTn id="34" dur="500" fill="hold"/>
                                        <p:tgtEl>
                                          <p:spTgt spid="70"/>
                                        </p:tgtEl>
                                        <p:attrNameLst>
                                          <p:attrName>ppt_w</p:attrName>
                                        </p:attrNameLst>
                                      </p:cBhvr>
                                      <p:tavLst>
                                        <p:tav tm="0">
                                          <p:val>
                                            <p:fltVal val="0"/>
                                          </p:val>
                                        </p:tav>
                                        <p:tav tm="100000">
                                          <p:val>
                                            <p:strVal val="#ppt_w"/>
                                          </p:val>
                                        </p:tav>
                                      </p:tavLst>
                                    </p:anim>
                                    <p:anim calcmode="lin" valueType="num">
                                      <p:cBhvr>
                                        <p:cTn id="35" dur="500" fill="hold"/>
                                        <p:tgtEl>
                                          <p:spTgt spid="70"/>
                                        </p:tgtEl>
                                        <p:attrNameLst>
                                          <p:attrName>ppt_h</p:attrName>
                                        </p:attrNameLst>
                                      </p:cBhvr>
                                      <p:tavLst>
                                        <p:tav tm="0">
                                          <p:val>
                                            <p:fltVal val="0"/>
                                          </p:val>
                                        </p:tav>
                                        <p:tav tm="100000">
                                          <p:val>
                                            <p:strVal val="#ppt_h"/>
                                          </p:val>
                                        </p:tav>
                                      </p:tavLst>
                                    </p:anim>
                                    <p:animEffect transition="in" filter="fade">
                                      <p:cBhvr>
                                        <p:cTn id="3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48" grpId="0" animBg="1"/>
      <p:bldP spid="49"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15" name="标题 4">
            <a:extLst>
              <a:ext uri="{FF2B5EF4-FFF2-40B4-BE49-F238E27FC236}">
                <a16:creationId xmlns:a16="http://schemas.microsoft.com/office/drawing/2014/main" id="{6DC9C9F3-850C-471D-A55C-8D20582B85D9}"/>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固定资产贷款项目评估</a:t>
            </a: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项目评估原则</a:t>
            </a:r>
          </a:p>
        </p:txBody>
      </p:sp>
    </p:spTree>
    <p:extLst>
      <p:ext uri="{BB962C8B-B14F-4D97-AF65-F5344CB8AC3E}">
        <p14:creationId xmlns:p14="http://schemas.microsoft.com/office/powerpoint/2010/main" val="3421624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18" name="Rectangle 18">
            <a:extLst>
              <a:ext uri="{FF2B5EF4-FFF2-40B4-BE49-F238E27FC236}">
                <a16:creationId xmlns:a16="http://schemas.microsoft.com/office/drawing/2014/main" id="{CB12811C-B7DA-4CF3-83AD-366380A9FF38}"/>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固定资产贷款项目评估</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项目评估原则</a:t>
            </a:r>
          </a:p>
        </p:txBody>
      </p:sp>
      <p:grpSp>
        <p:nvGrpSpPr>
          <p:cNvPr id="118" name="Group 5">
            <a:extLst>
              <a:ext uri="{FF2B5EF4-FFF2-40B4-BE49-F238E27FC236}">
                <a16:creationId xmlns:a16="http://schemas.microsoft.com/office/drawing/2014/main" id="{0BEB4D61-B8F3-4F04-ADDE-1778E883099F}"/>
              </a:ext>
            </a:extLst>
          </p:cNvPr>
          <p:cNvGrpSpPr>
            <a:grpSpLocks/>
          </p:cNvGrpSpPr>
          <p:nvPr/>
        </p:nvGrpSpPr>
        <p:grpSpPr bwMode="auto">
          <a:xfrm>
            <a:off x="3902097" y="1174579"/>
            <a:ext cx="3765625" cy="2815058"/>
            <a:chOff x="0" y="0"/>
            <a:chExt cx="4142414" cy="3022265"/>
          </a:xfrm>
        </p:grpSpPr>
        <p:sp>
          <p:nvSpPr>
            <p:cNvPr id="119" name="等腰三角形 43">
              <a:extLst>
                <a:ext uri="{FF2B5EF4-FFF2-40B4-BE49-F238E27FC236}">
                  <a16:creationId xmlns:a16="http://schemas.microsoft.com/office/drawing/2014/main" id="{C0598039-04F1-4D0A-BEA3-94AFB2013499}"/>
                </a:ext>
              </a:extLst>
            </p:cNvPr>
            <p:cNvSpPr>
              <a:spLocks noChangeArrowheads="1"/>
            </p:cNvSpPr>
            <p:nvPr/>
          </p:nvSpPr>
          <p:spPr bwMode="auto">
            <a:xfrm rot="20741222" flipH="1">
              <a:off x="0" y="0"/>
              <a:ext cx="4061131" cy="2463980"/>
            </a:xfrm>
            <a:prstGeom prst="triangle">
              <a:avLst>
                <a:gd name="adj" fmla="val 49463"/>
              </a:avLst>
            </a:prstGeom>
            <a:solidFill>
              <a:srgbClr val="004D73"/>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dirty="0">
                <a:solidFill>
                  <a:srgbClr val="FFFFFF"/>
                </a:solidFill>
                <a:latin typeface="Arial" panose="020B0604020202020204" pitchFamily="34" charset="0"/>
                <a:ea typeface="宋体" panose="02010600030101010101" pitchFamily="2" charset="-122"/>
              </a:endParaRPr>
            </a:p>
          </p:txBody>
        </p:sp>
        <p:sp>
          <p:nvSpPr>
            <p:cNvPr id="120" name="等腰三角形 44">
              <a:extLst>
                <a:ext uri="{FF2B5EF4-FFF2-40B4-BE49-F238E27FC236}">
                  <a16:creationId xmlns:a16="http://schemas.microsoft.com/office/drawing/2014/main" id="{F13C4F19-6E65-49D0-A9C4-4D2BED9DF388}"/>
                </a:ext>
              </a:extLst>
            </p:cNvPr>
            <p:cNvSpPr>
              <a:spLocks noChangeArrowheads="1"/>
            </p:cNvSpPr>
            <p:nvPr/>
          </p:nvSpPr>
          <p:spPr bwMode="auto">
            <a:xfrm flipV="1">
              <a:off x="199063" y="729110"/>
              <a:ext cx="3943351" cy="2293155"/>
            </a:xfrm>
            <a:prstGeom prst="triangle">
              <a:avLst>
                <a:gd name="adj" fmla="val 69366"/>
              </a:avLst>
            </a:prstGeom>
            <a:solidFill>
              <a:srgbClr val="007CA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Arial" panose="020B0604020202020204" pitchFamily="34" charset="0"/>
                <a:ea typeface="宋体" panose="02010600030101010101" pitchFamily="2" charset="-122"/>
              </a:endParaRPr>
            </a:p>
          </p:txBody>
        </p:sp>
        <p:sp>
          <p:nvSpPr>
            <p:cNvPr id="121" name="任意多边形 49">
              <a:extLst>
                <a:ext uri="{FF2B5EF4-FFF2-40B4-BE49-F238E27FC236}">
                  <a16:creationId xmlns:a16="http://schemas.microsoft.com/office/drawing/2014/main" id="{5188C607-3E0B-4084-AE2E-3CBD0244A8C0}"/>
                </a:ext>
              </a:extLst>
            </p:cNvPr>
            <p:cNvSpPr>
              <a:spLocks noChangeArrowheads="1"/>
            </p:cNvSpPr>
            <p:nvPr/>
          </p:nvSpPr>
          <p:spPr bwMode="auto">
            <a:xfrm rot="20741222" flipH="1">
              <a:off x="1108649" y="508425"/>
              <a:ext cx="2572372" cy="1871384"/>
            </a:xfrm>
            <a:custGeom>
              <a:avLst/>
              <a:gdLst>
                <a:gd name="T0" fmla="*/ 2055914 w 2572372"/>
                <a:gd name="T1" fmla="*/ 0 h 1871384"/>
                <a:gd name="T2" fmla="*/ 822658 w 2572372"/>
                <a:gd name="T3" fmla="*/ 314650 h 1871384"/>
                <a:gd name="T4" fmla="*/ 0 w 2572372"/>
                <a:gd name="T5" fmla="*/ 1323657 h 1871384"/>
                <a:gd name="T6" fmla="*/ 494742 w 2572372"/>
                <a:gd name="T7" fmla="*/ 1871384 h 1871384"/>
                <a:gd name="T8" fmla="*/ 1672767 w 2572372"/>
                <a:gd name="T9" fmla="*/ 1871384 h 1871384"/>
                <a:gd name="T10" fmla="*/ 2572372 w 2572372"/>
                <a:gd name="T11" fmla="*/ 620084 h 1871384"/>
                <a:gd name="T12" fmla="*/ 0 60000 65536"/>
                <a:gd name="T13" fmla="*/ 0 60000 65536"/>
                <a:gd name="T14" fmla="*/ 0 60000 65536"/>
                <a:gd name="T15" fmla="*/ 0 60000 65536"/>
                <a:gd name="T16" fmla="*/ 0 60000 65536"/>
                <a:gd name="T17" fmla="*/ 0 60000 65536"/>
                <a:gd name="T18" fmla="*/ 0 w 2572372"/>
                <a:gd name="T19" fmla="*/ 0 h 1871384"/>
                <a:gd name="T20" fmla="*/ 2572372 w 2572372"/>
                <a:gd name="T21" fmla="*/ 1871384 h 1871384"/>
              </a:gdLst>
              <a:ahLst/>
              <a:cxnLst>
                <a:cxn ang="T12">
                  <a:pos x="T0" y="T1"/>
                </a:cxn>
                <a:cxn ang="T13">
                  <a:pos x="T2" y="T3"/>
                </a:cxn>
                <a:cxn ang="T14">
                  <a:pos x="T4" y="T5"/>
                </a:cxn>
                <a:cxn ang="T15">
                  <a:pos x="T6" y="T7"/>
                </a:cxn>
                <a:cxn ang="T16">
                  <a:pos x="T8" y="T9"/>
                </a:cxn>
                <a:cxn ang="T17">
                  <a:pos x="T10" y="T11"/>
                </a:cxn>
              </a:cxnLst>
              <a:rect l="T18" t="T19" r="T20" b="T21"/>
              <a:pathLst>
                <a:path w="2572372" h="1871384">
                  <a:moveTo>
                    <a:pt x="2055914" y="0"/>
                  </a:moveTo>
                  <a:lnTo>
                    <a:pt x="822658" y="314650"/>
                  </a:lnTo>
                  <a:lnTo>
                    <a:pt x="0" y="1323657"/>
                  </a:lnTo>
                  <a:lnTo>
                    <a:pt x="494742" y="1871384"/>
                  </a:lnTo>
                  <a:lnTo>
                    <a:pt x="1672767" y="1871384"/>
                  </a:lnTo>
                  <a:lnTo>
                    <a:pt x="2572372" y="620084"/>
                  </a:lnTo>
                  <a:lnTo>
                    <a:pt x="2055914" y="0"/>
                  </a:lnTo>
                  <a:close/>
                </a:path>
              </a:pathLst>
            </a:custGeom>
            <a:solidFill>
              <a:srgbClr val="005D82"/>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sz="2000"/>
            </a:p>
          </p:txBody>
        </p:sp>
      </p:grpSp>
      <p:sp>
        <p:nvSpPr>
          <p:cNvPr id="123" name="文本框 51">
            <a:extLst>
              <a:ext uri="{FF2B5EF4-FFF2-40B4-BE49-F238E27FC236}">
                <a16:creationId xmlns:a16="http://schemas.microsoft.com/office/drawing/2014/main" id="{AA0DB446-48A1-42DB-B20E-0CBE3705A26B}"/>
              </a:ext>
            </a:extLst>
          </p:cNvPr>
          <p:cNvSpPr>
            <a:spLocks noChangeArrowheads="1"/>
          </p:cNvSpPr>
          <p:nvPr/>
        </p:nvSpPr>
        <p:spPr bwMode="auto">
          <a:xfrm>
            <a:off x="5495447" y="2455645"/>
            <a:ext cx="1167307" cy="369332"/>
          </a:xfrm>
          <a:prstGeom prst="rect">
            <a:avLst/>
          </a:prstGeom>
          <a:solidFill>
            <a:schemeClr val="accent1">
              <a:lumMod val="60000"/>
              <a:lumOff val="40000"/>
            </a:schemeClr>
          </a:solidFill>
          <a:ln>
            <a:noFill/>
          </a:ln>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en-US" altLang="zh-CN" sz="1800" b="1" dirty="0">
                <a:solidFill>
                  <a:schemeClr val="bg1"/>
                </a:solidFill>
                <a:effectLst>
                  <a:outerShdw blurRad="38100" dist="38100" dir="2700000" algn="tl">
                    <a:srgbClr val="000000">
                      <a:alpha val="43137"/>
                    </a:srgbClr>
                  </a:outerShdw>
                </a:effectLst>
              </a:rPr>
              <a:t>PRINCIPLE</a:t>
            </a:r>
          </a:p>
        </p:txBody>
      </p:sp>
      <p:grpSp>
        <p:nvGrpSpPr>
          <p:cNvPr id="125" name="Group 13">
            <a:extLst>
              <a:ext uri="{FF2B5EF4-FFF2-40B4-BE49-F238E27FC236}">
                <a16:creationId xmlns:a16="http://schemas.microsoft.com/office/drawing/2014/main" id="{C9797A70-5E63-4E9F-BCF8-3E37C6B86F43}"/>
              </a:ext>
            </a:extLst>
          </p:cNvPr>
          <p:cNvGrpSpPr>
            <a:grpSpLocks/>
          </p:cNvGrpSpPr>
          <p:nvPr/>
        </p:nvGrpSpPr>
        <p:grpSpPr bwMode="auto">
          <a:xfrm>
            <a:off x="8396862" y="1241670"/>
            <a:ext cx="3002230" cy="1603327"/>
            <a:chOff x="0" y="0"/>
            <a:chExt cx="3001962" cy="1603485"/>
          </a:xfrm>
        </p:grpSpPr>
        <p:grpSp>
          <p:nvGrpSpPr>
            <p:cNvPr id="126" name="Group 14">
              <a:extLst>
                <a:ext uri="{FF2B5EF4-FFF2-40B4-BE49-F238E27FC236}">
                  <a16:creationId xmlns:a16="http://schemas.microsoft.com/office/drawing/2014/main" id="{A7FA655F-6B08-4923-A063-C5C41E244BE7}"/>
                </a:ext>
              </a:extLst>
            </p:cNvPr>
            <p:cNvGrpSpPr>
              <a:grpSpLocks/>
            </p:cNvGrpSpPr>
            <p:nvPr/>
          </p:nvGrpSpPr>
          <p:grpSpPr bwMode="auto">
            <a:xfrm>
              <a:off x="0" y="42051"/>
              <a:ext cx="277453" cy="277453"/>
              <a:chOff x="0" y="0"/>
              <a:chExt cx="277453" cy="277453"/>
            </a:xfrm>
          </p:grpSpPr>
          <p:sp>
            <p:nvSpPr>
              <p:cNvPr id="129" name="同心圆 154">
                <a:extLst>
                  <a:ext uri="{FF2B5EF4-FFF2-40B4-BE49-F238E27FC236}">
                    <a16:creationId xmlns:a16="http://schemas.microsoft.com/office/drawing/2014/main" id="{2E550F95-7021-485D-AB92-5BE3B491FA96}"/>
                  </a:ext>
                </a:extLst>
              </p:cNvPr>
              <p:cNvSpPr>
                <a:spLocks noChangeArrowheads="1"/>
              </p:cNvSpPr>
              <p:nvPr/>
            </p:nvSpPr>
            <p:spPr bwMode="auto">
              <a:xfrm>
                <a:off x="0" y="0"/>
                <a:ext cx="277453" cy="277453"/>
              </a:xfrm>
              <a:custGeom>
                <a:avLst/>
                <a:gdLst>
                  <a:gd name="T0" fmla="*/ 2147483646 w 21600"/>
                  <a:gd name="T1" fmla="*/ 0 h 21600"/>
                  <a:gd name="T2" fmla="*/ 1106059615 w 21600"/>
                  <a:gd name="T3" fmla="*/ 1106059615 h 21600"/>
                  <a:gd name="T4" fmla="*/ 0 w 21600"/>
                  <a:gd name="T5" fmla="*/ 2147483646 h 21600"/>
                  <a:gd name="T6" fmla="*/ 1106059615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110605961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537" y="10800"/>
                    </a:moveTo>
                    <a:cubicBezTo>
                      <a:pt x="3537" y="14811"/>
                      <a:pt x="6789" y="18063"/>
                      <a:pt x="10800" y="18063"/>
                    </a:cubicBezTo>
                    <a:cubicBezTo>
                      <a:pt x="14811" y="18063"/>
                      <a:pt x="18063" y="14811"/>
                      <a:pt x="18063" y="10800"/>
                    </a:cubicBezTo>
                    <a:cubicBezTo>
                      <a:pt x="18063" y="6789"/>
                      <a:pt x="14811" y="3537"/>
                      <a:pt x="10800" y="3537"/>
                    </a:cubicBezTo>
                    <a:cubicBezTo>
                      <a:pt x="6789" y="3537"/>
                      <a:pt x="3537" y="6789"/>
                      <a:pt x="3537" y="10800"/>
                    </a:cubicBezTo>
                    <a:close/>
                  </a:path>
                </a:pathLst>
              </a:custGeom>
              <a:solidFill>
                <a:srgbClr val="005D82"/>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sz="2000"/>
              </a:p>
            </p:txBody>
          </p:sp>
          <p:sp>
            <p:nvSpPr>
              <p:cNvPr id="130" name="空心弧 155">
                <a:extLst>
                  <a:ext uri="{FF2B5EF4-FFF2-40B4-BE49-F238E27FC236}">
                    <a16:creationId xmlns:a16="http://schemas.microsoft.com/office/drawing/2014/main" id="{B5A257D3-24AF-4541-A75E-2FB9044A687C}"/>
                  </a:ext>
                </a:extLst>
              </p:cNvPr>
              <p:cNvSpPr>
                <a:spLocks noChangeArrowheads="1"/>
              </p:cNvSpPr>
              <p:nvPr/>
            </p:nvSpPr>
            <p:spPr bwMode="auto">
              <a:xfrm>
                <a:off x="0" y="0"/>
                <a:ext cx="277453" cy="277453"/>
              </a:xfrm>
              <a:custGeom>
                <a:avLst/>
                <a:gdLst>
                  <a:gd name="T0" fmla="*/ 2147483646 w 21600"/>
                  <a:gd name="T1" fmla="*/ 0 h 21600"/>
                  <a:gd name="T2" fmla="*/ 2147483646 w 21600"/>
                  <a:gd name="T3" fmla="*/ 651810455 h 21600"/>
                  <a:gd name="T4" fmla="*/ 2147483646 w 21600"/>
                  <a:gd name="T5" fmla="*/ 1303974830 h 21600"/>
                  <a:gd name="T6" fmla="*/ 2147483646 w 21600"/>
                  <a:gd name="T7" fmla="*/ 651810455 h 21600"/>
                  <a:gd name="T8" fmla="*/ 0 60000 65536"/>
                  <a:gd name="T9" fmla="*/ 0 60000 65536"/>
                  <a:gd name="T10" fmla="*/ 0 60000 65536"/>
                  <a:gd name="T11" fmla="*/ 0 60000 65536"/>
                  <a:gd name="T12" fmla="*/ 0 w 21600"/>
                  <a:gd name="T13" fmla="*/ 0 h 21600"/>
                  <a:gd name="T14" fmla="*/ 21600 w 21600"/>
                  <a:gd name="T15" fmla="*/ 979 h 21600"/>
                </a:gdLst>
                <a:ahLst/>
                <a:cxnLst>
                  <a:cxn ang="T8">
                    <a:pos x="T0" y="T1"/>
                  </a:cxn>
                  <a:cxn ang="T9">
                    <a:pos x="T2" y="T3"/>
                  </a:cxn>
                  <a:cxn ang="T10">
                    <a:pos x="T4" y="T5"/>
                  </a:cxn>
                  <a:cxn ang="T11">
                    <a:pos x="T6" y="T7"/>
                  </a:cxn>
                </a:cxnLst>
                <a:rect l="T12" t="T13" r="T14" b="T15"/>
                <a:pathLst>
                  <a:path w="21600" h="21600">
                    <a:moveTo>
                      <a:pt x="10762" y="3729"/>
                    </a:moveTo>
                    <a:cubicBezTo>
                      <a:pt x="10775" y="3729"/>
                      <a:pt x="10787" y="3729"/>
                      <a:pt x="10799" y="3729"/>
                    </a:cubicBezTo>
                    <a:cubicBezTo>
                      <a:pt x="10812" y="3728"/>
                      <a:pt x="10824" y="3729"/>
                      <a:pt x="10837" y="3729"/>
                    </a:cubicBezTo>
                    <a:lnTo>
                      <a:pt x="10856" y="0"/>
                    </a:lnTo>
                    <a:cubicBezTo>
                      <a:pt x="10837" y="0"/>
                      <a:pt x="10818" y="0"/>
                      <a:pt x="10800" y="0"/>
                    </a:cubicBezTo>
                    <a:cubicBezTo>
                      <a:pt x="10781" y="-1"/>
                      <a:pt x="10762" y="0"/>
                      <a:pt x="10743" y="0"/>
                    </a:cubicBezTo>
                    <a:lnTo>
                      <a:pt x="10762" y="3729"/>
                    </a:lnTo>
                    <a:close/>
                  </a:path>
                </a:pathLst>
              </a:custGeom>
              <a:solidFill>
                <a:srgbClr val="8ABC1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sz="2000"/>
              </a:p>
            </p:txBody>
          </p:sp>
        </p:grpSp>
        <p:sp>
          <p:nvSpPr>
            <p:cNvPr id="127" name="矩形 152">
              <a:extLst>
                <a:ext uri="{FF2B5EF4-FFF2-40B4-BE49-F238E27FC236}">
                  <a16:creationId xmlns:a16="http://schemas.microsoft.com/office/drawing/2014/main" id="{1EEE5EAA-3BB0-4163-9F42-B77ACC5B2D4C}"/>
                </a:ext>
              </a:extLst>
            </p:cNvPr>
            <p:cNvSpPr>
              <a:spLocks noChangeArrowheads="1"/>
            </p:cNvSpPr>
            <p:nvPr/>
          </p:nvSpPr>
          <p:spPr bwMode="auto">
            <a:xfrm>
              <a:off x="266272" y="0"/>
              <a:ext cx="1210480" cy="3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1600" b="1" dirty="0">
                  <a:solidFill>
                    <a:srgbClr val="00638A"/>
                  </a:solidFill>
                </a:rPr>
                <a:t>系统性原则</a:t>
              </a:r>
              <a:endParaRPr lang="en-US" altLang="zh-CN" sz="1600" b="1" dirty="0">
                <a:solidFill>
                  <a:srgbClr val="00638A"/>
                </a:solidFill>
              </a:endParaRPr>
            </a:p>
          </p:txBody>
        </p:sp>
        <p:sp>
          <p:nvSpPr>
            <p:cNvPr id="128" name="矩形 153">
              <a:extLst>
                <a:ext uri="{FF2B5EF4-FFF2-40B4-BE49-F238E27FC236}">
                  <a16:creationId xmlns:a16="http://schemas.microsoft.com/office/drawing/2014/main" id="{935F31DB-EFF5-4C63-8283-3B37BB74FB1F}"/>
                </a:ext>
              </a:extLst>
            </p:cNvPr>
            <p:cNvSpPr>
              <a:spLocks noChangeArrowheads="1"/>
            </p:cNvSpPr>
            <p:nvPr/>
          </p:nvSpPr>
          <p:spPr bwMode="auto">
            <a:xfrm>
              <a:off x="277453" y="342695"/>
              <a:ext cx="2724509" cy="126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50000"/>
                </a:lnSpc>
                <a:spcBef>
                  <a:spcPct val="0"/>
                </a:spcBef>
                <a:spcAft>
                  <a:spcPts val="600"/>
                </a:spcAft>
                <a:buNone/>
              </a:pPr>
              <a:r>
                <a:rPr lang="zh-CN" altLang="en-US" sz="1300" dirty="0">
                  <a:solidFill>
                    <a:srgbClr val="000000"/>
                  </a:solidFill>
                </a:rPr>
                <a:t>系统性原则，就是在评估中考虑任何问题，都要有系统观念，也就是将拟建投资项目当作一个开放的系统看待。</a:t>
              </a:r>
            </a:p>
          </p:txBody>
        </p:sp>
      </p:grpSp>
      <p:grpSp>
        <p:nvGrpSpPr>
          <p:cNvPr id="131" name="Group 19">
            <a:extLst>
              <a:ext uri="{FF2B5EF4-FFF2-40B4-BE49-F238E27FC236}">
                <a16:creationId xmlns:a16="http://schemas.microsoft.com/office/drawing/2014/main" id="{ECE59600-A2E5-4418-ACE6-1938B6FADA64}"/>
              </a:ext>
            </a:extLst>
          </p:cNvPr>
          <p:cNvGrpSpPr>
            <a:grpSpLocks/>
          </p:cNvGrpSpPr>
          <p:nvPr/>
        </p:nvGrpSpPr>
        <p:grpSpPr bwMode="auto">
          <a:xfrm>
            <a:off x="8396862" y="2970869"/>
            <a:ext cx="3002229" cy="1558909"/>
            <a:chOff x="0" y="0"/>
            <a:chExt cx="3001962" cy="1559063"/>
          </a:xfrm>
        </p:grpSpPr>
        <p:grpSp>
          <p:nvGrpSpPr>
            <p:cNvPr id="132" name="Group 20">
              <a:extLst>
                <a:ext uri="{FF2B5EF4-FFF2-40B4-BE49-F238E27FC236}">
                  <a16:creationId xmlns:a16="http://schemas.microsoft.com/office/drawing/2014/main" id="{0FF49400-D20C-4461-987F-DD9C16C1E7B5}"/>
                </a:ext>
              </a:extLst>
            </p:cNvPr>
            <p:cNvGrpSpPr>
              <a:grpSpLocks/>
            </p:cNvGrpSpPr>
            <p:nvPr/>
          </p:nvGrpSpPr>
          <p:grpSpPr bwMode="auto">
            <a:xfrm>
              <a:off x="0" y="42051"/>
              <a:ext cx="277453" cy="277453"/>
              <a:chOff x="0" y="0"/>
              <a:chExt cx="277453" cy="277453"/>
            </a:xfrm>
          </p:grpSpPr>
          <p:sp>
            <p:nvSpPr>
              <p:cNvPr id="135" name="同心圆 55">
                <a:extLst>
                  <a:ext uri="{FF2B5EF4-FFF2-40B4-BE49-F238E27FC236}">
                    <a16:creationId xmlns:a16="http://schemas.microsoft.com/office/drawing/2014/main" id="{3C6D67D3-8BE6-4F3D-94D8-FB4169AED75A}"/>
                  </a:ext>
                </a:extLst>
              </p:cNvPr>
              <p:cNvSpPr>
                <a:spLocks noChangeArrowheads="1"/>
              </p:cNvSpPr>
              <p:nvPr/>
            </p:nvSpPr>
            <p:spPr bwMode="auto">
              <a:xfrm>
                <a:off x="0" y="0"/>
                <a:ext cx="277453" cy="277453"/>
              </a:xfrm>
              <a:custGeom>
                <a:avLst/>
                <a:gdLst>
                  <a:gd name="T0" fmla="*/ 2147483646 w 21600"/>
                  <a:gd name="T1" fmla="*/ 0 h 21600"/>
                  <a:gd name="T2" fmla="*/ 1106059615 w 21600"/>
                  <a:gd name="T3" fmla="*/ 1106059615 h 21600"/>
                  <a:gd name="T4" fmla="*/ 0 w 21600"/>
                  <a:gd name="T5" fmla="*/ 2147483646 h 21600"/>
                  <a:gd name="T6" fmla="*/ 1106059615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110605961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537" y="10800"/>
                    </a:moveTo>
                    <a:cubicBezTo>
                      <a:pt x="3537" y="14811"/>
                      <a:pt x="6789" y="18063"/>
                      <a:pt x="10800" y="18063"/>
                    </a:cubicBezTo>
                    <a:cubicBezTo>
                      <a:pt x="14811" y="18063"/>
                      <a:pt x="18063" y="14811"/>
                      <a:pt x="18063" y="10800"/>
                    </a:cubicBezTo>
                    <a:cubicBezTo>
                      <a:pt x="18063" y="6789"/>
                      <a:pt x="14811" y="3537"/>
                      <a:pt x="10800" y="3537"/>
                    </a:cubicBezTo>
                    <a:cubicBezTo>
                      <a:pt x="6789" y="3537"/>
                      <a:pt x="3537" y="6789"/>
                      <a:pt x="3537" y="10800"/>
                    </a:cubicBezTo>
                    <a:close/>
                  </a:path>
                </a:pathLst>
              </a:custGeom>
              <a:solidFill>
                <a:srgbClr val="005D82"/>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sz="2000"/>
              </a:p>
            </p:txBody>
          </p:sp>
          <p:sp>
            <p:nvSpPr>
              <p:cNvPr id="136" name="空心弧 56">
                <a:extLst>
                  <a:ext uri="{FF2B5EF4-FFF2-40B4-BE49-F238E27FC236}">
                    <a16:creationId xmlns:a16="http://schemas.microsoft.com/office/drawing/2014/main" id="{9103B92E-F717-4D09-83BE-66F6745109DF}"/>
                  </a:ext>
                </a:extLst>
              </p:cNvPr>
              <p:cNvSpPr>
                <a:spLocks noChangeArrowheads="1"/>
              </p:cNvSpPr>
              <p:nvPr/>
            </p:nvSpPr>
            <p:spPr bwMode="auto">
              <a:xfrm>
                <a:off x="0" y="0"/>
                <a:ext cx="277453" cy="277453"/>
              </a:xfrm>
              <a:custGeom>
                <a:avLst/>
                <a:gdLst>
                  <a:gd name="T0" fmla="*/ 2147483646 w 21600"/>
                  <a:gd name="T1" fmla="*/ 0 h 21600"/>
                  <a:gd name="T2" fmla="*/ 2147483646 w 21600"/>
                  <a:gd name="T3" fmla="*/ 651810455 h 21600"/>
                  <a:gd name="T4" fmla="*/ 2147483646 w 21600"/>
                  <a:gd name="T5" fmla="*/ 1303974830 h 21600"/>
                  <a:gd name="T6" fmla="*/ 2147483646 w 21600"/>
                  <a:gd name="T7" fmla="*/ 651810455 h 21600"/>
                  <a:gd name="T8" fmla="*/ 0 60000 65536"/>
                  <a:gd name="T9" fmla="*/ 0 60000 65536"/>
                  <a:gd name="T10" fmla="*/ 0 60000 65536"/>
                  <a:gd name="T11" fmla="*/ 0 60000 65536"/>
                  <a:gd name="T12" fmla="*/ 0 w 21600"/>
                  <a:gd name="T13" fmla="*/ 0 h 21600"/>
                  <a:gd name="T14" fmla="*/ 21600 w 21600"/>
                  <a:gd name="T15" fmla="*/ 979 h 21600"/>
                </a:gdLst>
                <a:ahLst/>
                <a:cxnLst>
                  <a:cxn ang="T8">
                    <a:pos x="T0" y="T1"/>
                  </a:cxn>
                  <a:cxn ang="T9">
                    <a:pos x="T2" y="T3"/>
                  </a:cxn>
                  <a:cxn ang="T10">
                    <a:pos x="T4" y="T5"/>
                  </a:cxn>
                  <a:cxn ang="T11">
                    <a:pos x="T6" y="T7"/>
                  </a:cxn>
                </a:cxnLst>
                <a:rect l="T12" t="T13" r="T14" b="T15"/>
                <a:pathLst>
                  <a:path w="21600" h="21600">
                    <a:moveTo>
                      <a:pt x="10762" y="3729"/>
                    </a:moveTo>
                    <a:cubicBezTo>
                      <a:pt x="10775" y="3729"/>
                      <a:pt x="10787" y="3729"/>
                      <a:pt x="10799" y="3729"/>
                    </a:cubicBezTo>
                    <a:cubicBezTo>
                      <a:pt x="10812" y="3728"/>
                      <a:pt x="10824" y="3729"/>
                      <a:pt x="10837" y="3729"/>
                    </a:cubicBezTo>
                    <a:lnTo>
                      <a:pt x="10856" y="0"/>
                    </a:lnTo>
                    <a:cubicBezTo>
                      <a:pt x="10837" y="0"/>
                      <a:pt x="10818" y="0"/>
                      <a:pt x="10800" y="0"/>
                    </a:cubicBezTo>
                    <a:cubicBezTo>
                      <a:pt x="10781" y="-1"/>
                      <a:pt x="10762" y="0"/>
                      <a:pt x="10743" y="0"/>
                    </a:cubicBezTo>
                    <a:lnTo>
                      <a:pt x="10762" y="3729"/>
                    </a:lnTo>
                    <a:close/>
                  </a:path>
                </a:pathLst>
              </a:custGeom>
              <a:solidFill>
                <a:srgbClr val="8ABC1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sz="2000"/>
              </a:p>
            </p:txBody>
          </p:sp>
        </p:grpSp>
        <p:sp>
          <p:nvSpPr>
            <p:cNvPr id="133" name="矩形 52">
              <a:extLst>
                <a:ext uri="{FF2B5EF4-FFF2-40B4-BE49-F238E27FC236}">
                  <a16:creationId xmlns:a16="http://schemas.microsoft.com/office/drawing/2014/main" id="{153576D0-ACDF-4FA8-B96C-4C716E3CEEE3}"/>
                </a:ext>
              </a:extLst>
            </p:cNvPr>
            <p:cNvSpPr>
              <a:spLocks noChangeArrowheads="1"/>
            </p:cNvSpPr>
            <p:nvPr/>
          </p:nvSpPr>
          <p:spPr bwMode="auto">
            <a:xfrm>
              <a:off x="266272" y="0"/>
              <a:ext cx="1620813" cy="3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1600" b="1" dirty="0">
                  <a:solidFill>
                    <a:srgbClr val="00638A"/>
                  </a:solidFill>
                </a:rPr>
                <a:t>方法规范化原则</a:t>
              </a:r>
              <a:endParaRPr lang="en-US" altLang="zh-CN" sz="1600" b="1" dirty="0">
                <a:solidFill>
                  <a:srgbClr val="00638A"/>
                </a:solidFill>
              </a:endParaRPr>
            </a:p>
          </p:txBody>
        </p:sp>
        <p:sp>
          <p:nvSpPr>
            <p:cNvPr id="134" name="矩形 53">
              <a:extLst>
                <a:ext uri="{FF2B5EF4-FFF2-40B4-BE49-F238E27FC236}">
                  <a16:creationId xmlns:a16="http://schemas.microsoft.com/office/drawing/2014/main" id="{5E9A951F-E2D6-4D70-B887-E0EE0B8C9E6B}"/>
                </a:ext>
              </a:extLst>
            </p:cNvPr>
            <p:cNvSpPr>
              <a:spLocks noChangeArrowheads="1"/>
            </p:cNvSpPr>
            <p:nvPr/>
          </p:nvSpPr>
          <p:spPr bwMode="auto">
            <a:xfrm>
              <a:off x="277453" y="298272"/>
              <a:ext cx="2724509" cy="126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50000"/>
                </a:lnSpc>
                <a:spcBef>
                  <a:spcPct val="0"/>
                </a:spcBef>
                <a:spcAft>
                  <a:spcPts val="600"/>
                </a:spcAft>
                <a:buNone/>
              </a:pPr>
              <a:r>
                <a:rPr lang="zh-CN" altLang="en-US" sz="1300" dirty="0">
                  <a:solidFill>
                    <a:srgbClr val="000000"/>
                  </a:solidFill>
                </a:rPr>
                <a:t>方法规范化原则，就是评估工作中所采用的定性分析和定量分析方法，必须符合客观实际，体现事物的内在联系。</a:t>
              </a:r>
            </a:p>
          </p:txBody>
        </p:sp>
      </p:grpSp>
      <p:grpSp>
        <p:nvGrpSpPr>
          <p:cNvPr id="137" name="Group 25">
            <a:extLst>
              <a:ext uri="{FF2B5EF4-FFF2-40B4-BE49-F238E27FC236}">
                <a16:creationId xmlns:a16="http://schemas.microsoft.com/office/drawing/2014/main" id="{C72A2C5A-B50D-485E-919F-B66F0062DE6D}"/>
              </a:ext>
            </a:extLst>
          </p:cNvPr>
          <p:cNvGrpSpPr>
            <a:grpSpLocks/>
          </p:cNvGrpSpPr>
          <p:nvPr/>
        </p:nvGrpSpPr>
        <p:grpSpPr bwMode="auto">
          <a:xfrm>
            <a:off x="8396862" y="4678827"/>
            <a:ext cx="2888356" cy="1276822"/>
            <a:chOff x="0" y="0"/>
            <a:chExt cx="2888098" cy="1276949"/>
          </a:xfrm>
        </p:grpSpPr>
        <p:grpSp>
          <p:nvGrpSpPr>
            <p:cNvPr id="138" name="Group 26">
              <a:extLst>
                <a:ext uri="{FF2B5EF4-FFF2-40B4-BE49-F238E27FC236}">
                  <a16:creationId xmlns:a16="http://schemas.microsoft.com/office/drawing/2014/main" id="{9DAF41F3-6BA3-4FF7-9FDC-7848D9528A9C}"/>
                </a:ext>
              </a:extLst>
            </p:cNvPr>
            <p:cNvGrpSpPr>
              <a:grpSpLocks/>
            </p:cNvGrpSpPr>
            <p:nvPr/>
          </p:nvGrpSpPr>
          <p:grpSpPr bwMode="auto">
            <a:xfrm>
              <a:off x="0" y="42051"/>
              <a:ext cx="277453" cy="277453"/>
              <a:chOff x="0" y="0"/>
              <a:chExt cx="277453" cy="277453"/>
            </a:xfrm>
          </p:grpSpPr>
          <p:sp>
            <p:nvSpPr>
              <p:cNvPr id="141" name="同心圆 64">
                <a:extLst>
                  <a:ext uri="{FF2B5EF4-FFF2-40B4-BE49-F238E27FC236}">
                    <a16:creationId xmlns:a16="http://schemas.microsoft.com/office/drawing/2014/main" id="{ECFF089C-C2A4-40F4-BA70-A22B30088C01}"/>
                  </a:ext>
                </a:extLst>
              </p:cNvPr>
              <p:cNvSpPr>
                <a:spLocks noChangeArrowheads="1"/>
              </p:cNvSpPr>
              <p:nvPr/>
            </p:nvSpPr>
            <p:spPr bwMode="auto">
              <a:xfrm>
                <a:off x="0" y="0"/>
                <a:ext cx="277453" cy="277453"/>
              </a:xfrm>
              <a:custGeom>
                <a:avLst/>
                <a:gdLst>
                  <a:gd name="T0" fmla="*/ 2147483646 w 21600"/>
                  <a:gd name="T1" fmla="*/ 0 h 21600"/>
                  <a:gd name="T2" fmla="*/ 1106059615 w 21600"/>
                  <a:gd name="T3" fmla="*/ 1106059615 h 21600"/>
                  <a:gd name="T4" fmla="*/ 0 w 21600"/>
                  <a:gd name="T5" fmla="*/ 2147483646 h 21600"/>
                  <a:gd name="T6" fmla="*/ 1106059615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110605961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537" y="10800"/>
                    </a:moveTo>
                    <a:cubicBezTo>
                      <a:pt x="3537" y="14811"/>
                      <a:pt x="6789" y="18063"/>
                      <a:pt x="10800" y="18063"/>
                    </a:cubicBezTo>
                    <a:cubicBezTo>
                      <a:pt x="14811" y="18063"/>
                      <a:pt x="18063" y="14811"/>
                      <a:pt x="18063" y="10800"/>
                    </a:cubicBezTo>
                    <a:cubicBezTo>
                      <a:pt x="18063" y="6789"/>
                      <a:pt x="14811" y="3537"/>
                      <a:pt x="10800" y="3537"/>
                    </a:cubicBezTo>
                    <a:cubicBezTo>
                      <a:pt x="6789" y="3537"/>
                      <a:pt x="3537" y="6789"/>
                      <a:pt x="3537" y="10800"/>
                    </a:cubicBezTo>
                    <a:close/>
                  </a:path>
                </a:pathLst>
              </a:custGeom>
              <a:solidFill>
                <a:srgbClr val="005D82"/>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sz="2000"/>
              </a:p>
            </p:txBody>
          </p:sp>
          <p:sp>
            <p:nvSpPr>
              <p:cNvPr id="142" name="空心弧 65">
                <a:extLst>
                  <a:ext uri="{FF2B5EF4-FFF2-40B4-BE49-F238E27FC236}">
                    <a16:creationId xmlns:a16="http://schemas.microsoft.com/office/drawing/2014/main" id="{6B5D7729-DE0A-4827-9E17-9C51A242205F}"/>
                  </a:ext>
                </a:extLst>
              </p:cNvPr>
              <p:cNvSpPr>
                <a:spLocks noChangeArrowheads="1"/>
              </p:cNvSpPr>
              <p:nvPr/>
            </p:nvSpPr>
            <p:spPr bwMode="auto">
              <a:xfrm>
                <a:off x="0" y="0"/>
                <a:ext cx="277453" cy="277453"/>
              </a:xfrm>
              <a:custGeom>
                <a:avLst/>
                <a:gdLst>
                  <a:gd name="T0" fmla="*/ 2147483646 w 21600"/>
                  <a:gd name="T1" fmla="*/ 0 h 21600"/>
                  <a:gd name="T2" fmla="*/ 2147483646 w 21600"/>
                  <a:gd name="T3" fmla="*/ 651810455 h 21600"/>
                  <a:gd name="T4" fmla="*/ 2147483646 w 21600"/>
                  <a:gd name="T5" fmla="*/ 1303974830 h 21600"/>
                  <a:gd name="T6" fmla="*/ 2147483646 w 21600"/>
                  <a:gd name="T7" fmla="*/ 651810455 h 21600"/>
                  <a:gd name="T8" fmla="*/ 0 60000 65536"/>
                  <a:gd name="T9" fmla="*/ 0 60000 65536"/>
                  <a:gd name="T10" fmla="*/ 0 60000 65536"/>
                  <a:gd name="T11" fmla="*/ 0 60000 65536"/>
                  <a:gd name="T12" fmla="*/ 0 w 21600"/>
                  <a:gd name="T13" fmla="*/ 0 h 21600"/>
                  <a:gd name="T14" fmla="*/ 21600 w 21600"/>
                  <a:gd name="T15" fmla="*/ 979 h 21600"/>
                </a:gdLst>
                <a:ahLst/>
                <a:cxnLst>
                  <a:cxn ang="T8">
                    <a:pos x="T0" y="T1"/>
                  </a:cxn>
                  <a:cxn ang="T9">
                    <a:pos x="T2" y="T3"/>
                  </a:cxn>
                  <a:cxn ang="T10">
                    <a:pos x="T4" y="T5"/>
                  </a:cxn>
                  <a:cxn ang="T11">
                    <a:pos x="T6" y="T7"/>
                  </a:cxn>
                </a:cxnLst>
                <a:rect l="T12" t="T13" r="T14" b="T15"/>
                <a:pathLst>
                  <a:path w="21600" h="21600">
                    <a:moveTo>
                      <a:pt x="10762" y="3729"/>
                    </a:moveTo>
                    <a:cubicBezTo>
                      <a:pt x="10775" y="3729"/>
                      <a:pt x="10787" y="3729"/>
                      <a:pt x="10799" y="3729"/>
                    </a:cubicBezTo>
                    <a:cubicBezTo>
                      <a:pt x="10812" y="3728"/>
                      <a:pt x="10824" y="3729"/>
                      <a:pt x="10837" y="3729"/>
                    </a:cubicBezTo>
                    <a:lnTo>
                      <a:pt x="10856" y="0"/>
                    </a:lnTo>
                    <a:cubicBezTo>
                      <a:pt x="10837" y="0"/>
                      <a:pt x="10818" y="0"/>
                      <a:pt x="10800" y="0"/>
                    </a:cubicBezTo>
                    <a:cubicBezTo>
                      <a:pt x="10781" y="-1"/>
                      <a:pt x="10762" y="0"/>
                      <a:pt x="10743" y="0"/>
                    </a:cubicBezTo>
                    <a:lnTo>
                      <a:pt x="10762" y="3729"/>
                    </a:lnTo>
                    <a:close/>
                  </a:path>
                </a:pathLst>
              </a:custGeom>
              <a:solidFill>
                <a:srgbClr val="8ABC1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sz="2000"/>
              </a:p>
            </p:txBody>
          </p:sp>
        </p:grpSp>
        <p:sp>
          <p:nvSpPr>
            <p:cNvPr id="139" name="矩形 62">
              <a:extLst>
                <a:ext uri="{FF2B5EF4-FFF2-40B4-BE49-F238E27FC236}">
                  <a16:creationId xmlns:a16="http://schemas.microsoft.com/office/drawing/2014/main" id="{71587ED5-1A60-43F3-9F20-4B8FBBB3D426}"/>
                </a:ext>
              </a:extLst>
            </p:cNvPr>
            <p:cNvSpPr>
              <a:spLocks noChangeArrowheads="1"/>
            </p:cNvSpPr>
            <p:nvPr/>
          </p:nvSpPr>
          <p:spPr bwMode="auto">
            <a:xfrm>
              <a:off x="266272" y="0"/>
              <a:ext cx="2236311" cy="3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1600" b="1" dirty="0">
                  <a:solidFill>
                    <a:srgbClr val="00638A"/>
                  </a:solidFill>
                </a:rPr>
                <a:t>价值尺度的合理性原则</a:t>
              </a:r>
              <a:endParaRPr lang="en-US" altLang="zh-CN" sz="1600" b="1" dirty="0">
                <a:solidFill>
                  <a:srgbClr val="00638A"/>
                </a:solidFill>
              </a:endParaRPr>
            </a:p>
          </p:txBody>
        </p:sp>
        <p:sp>
          <p:nvSpPr>
            <p:cNvPr id="140" name="矩形 63">
              <a:extLst>
                <a:ext uri="{FF2B5EF4-FFF2-40B4-BE49-F238E27FC236}">
                  <a16:creationId xmlns:a16="http://schemas.microsoft.com/office/drawing/2014/main" id="{4C58B2EF-FA06-45CB-BFCA-37D4CA80D032}"/>
                </a:ext>
              </a:extLst>
            </p:cNvPr>
            <p:cNvSpPr>
              <a:spLocks noChangeArrowheads="1"/>
            </p:cNvSpPr>
            <p:nvPr/>
          </p:nvSpPr>
          <p:spPr bwMode="auto">
            <a:xfrm>
              <a:off x="277453" y="316269"/>
              <a:ext cx="2610645" cy="96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50000"/>
                </a:lnSpc>
                <a:spcBef>
                  <a:spcPct val="0"/>
                </a:spcBef>
                <a:spcAft>
                  <a:spcPts val="600"/>
                </a:spcAft>
                <a:buNone/>
              </a:pPr>
              <a:r>
                <a:rPr lang="zh-CN" altLang="en-US" sz="1300" dirty="0">
                  <a:solidFill>
                    <a:srgbClr val="000000"/>
                  </a:solidFill>
                </a:rPr>
                <a:t>在评估投资效益时，使用合乎于项目评估目标的价值尺度，计量项目的成本和效益。</a:t>
              </a:r>
            </a:p>
          </p:txBody>
        </p:sp>
      </p:grpSp>
      <p:grpSp>
        <p:nvGrpSpPr>
          <p:cNvPr id="143" name="Group 31">
            <a:extLst>
              <a:ext uri="{FF2B5EF4-FFF2-40B4-BE49-F238E27FC236}">
                <a16:creationId xmlns:a16="http://schemas.microsoft.com/office/drawing/2014/main" id="{727083E8-99F0-42F4-8808-4C625EE89001}"/>
              </a:ext>
            </a:extLst>
          </p:cNvPr>
          <p:cNvGrpSpPr>
            <a:grpSpLocks/>
          </p:cNvGrpSpPr>
          <p:nvPr/>
        </p:nvGrpSpPr>
        <p:grpSpPr bwMode="auto">
          <a:xfrm>
            <a:off x="1025476" y="1275224"/>
            <a:ext cx="2674323" cy="1316611"/>
            <a:chOff x="0" y="0"/>
            <a:chExt cx="2674084" cy="1316741"/>
          </a:xfrm>
        </p:grpSpPr>
        <p:grpSp>
          <p:nvGrpSpPr>
            <p:cNvPr id="144" name="Group 32">
              <a:extLst>
                <a:ext uri="{FF2B5EF4-FFF2-40B4-BE49-F238E27FC236}">
                  <a16:creationId xmlns:a16="http://schemas.microsoft.com/office/drawing/2014/main" id="{04913916-2083-49AA-AF29-F460F41564F2}"/>
                </a:ext>
              </a:extLst>
            </p:cNvPr>
            <p:cNvGrpSpPr>
              <a:grpSpLocks/>
            </p:cNvGrpSpPr>
            <p:nvPr/>
          </p:nvGrpSpPr>
          <p:grpSpPr bwMode="auto">
            <a:xfrm>
              <a:off x="0" y="42051"/>
              <a:ext cx="277453" cy="277453"/>
              <a:chOff x="0" y="0"/>
              <a:chExt cx="277453" cy="277453"/>
            </a:xfrm>
          </p:grpSpPr>
          <p:sp>
            <p:nvSpPr>
              <p:cNvPr id="147" name="同心圆 70">
                <a:extLst>
                  <a:ext uri="{FF2B5EF4-FFF2-40B4-BE49-F238E27FC236}">
                    <a16:creationId xmlns:a16="http://schemas.microsoft.com/office/drawing/2014/main" id="{D64BC68F-121A-4B41-ABE1-056E48382065}"/>
                  </a:ext>
                </a:extLst>
              </p:cNvPr>
              <p:cNvSpPr>
                <a:spLocks noChangeArrowheads="1"/>
              </p:cNvSpPr>
              <p:nvPr/>
            </p:nvSpPr>
            <p:spPr bwMode="auto">
              <a:xfrm>
                <a:off x="0" y="0"/>
                <a:ext cx="277453" cy="277453"/>
              </a:xfrm>
              <a:custGeom>
                <a:avLst/>
                <a:gdLst>
                  <a:gd name="T0" fmla="*/ 2147483646 w 21600"/>
                  <a:gd name="T1" fmla="*/ 0 h 21600"/>
                  <a:gd name="T2" fmla="*/ 1106059615 w 21600"/>
                  <a:gd name="T3" fmla="*/ 1106059615 h 21600"/>
                  <a:gd name="T4" fmla="*/ 0 w 21600"/>
                  <a:gd name="T5" fmla="*/ 2147483646 h 21600"/>
                  <a:gd name="T6" fmla="*/ 1106059615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110605961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537" y="10800"/>
                    </a:moveTo>
                    <a:cubicBezTo>
                      <a:pt x="3537" y="14811"/>
                      <a:pt x="6789" y="18063"/>
                      <a:pt x="10800" y="18063"/>
                    </a:cubicBezTo>
                    <a:cubicBezTo>
                      <a:pt x="14811" y="18063"/>
                      <a:pt x="18063" y="14811"/>
                      <a:pt x="18063" y="10800"/>
                    </a:cubicBezTo>
                    <a:cubicBezTo>
                      <a:pt x="18063" y="6789"/>
                      <a:pt x="14811" y="3537"/>
                      <a:pt x="10800" y="3537"/>
                    </a:cubicBezTo>
                    <a:cubicBezTo>
                      <a:pt x="6789" y="3537"/>
                      <a:pt x="3537" y="6789"/>
                      <a:pt x="3537" y="10800"/>
                    </a:cubicBezTo>
                    <a:close/>
                  </a:path>
                </a:pathLst>
              </a:custGeom>
              <a:solidFill>
                <a:srgbClr val="005D82"/>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sz="2000"/>
              </a:p>
            </p:txBody>
          </p:sp>
          <p:sp>
            <p:nvSpPr>
              <p:cNvPr id="148" name="空心弧 71">
                <a:extLst>
                  <a:ext uri="{FF2B5EF4-FFF2-40B4-BE49-F238E27FC236}">
                    <a16:creationId xmlns:a16="http://schemas.microsoft.com/office/drawing/2014/main" id="{B7FE1701-1685-4203-9C3D-8180DAFF54D6}"/>
                  </a:ext>
                </a:extLst>
              </p:cNvPr>
              <p:cNvSpPr>
                <a:spLocks noChangeArrowheads="1"/>
              </p:cNvSpPr>
              <p:nvPr/>
            </p:nvSpPr>
            <p:spPr bwMode="auto">
              <a:xfrm>
                <a:off x="0" y="0"/>
                <a:ext cx="277453" cy="277453"/>
              </a:xfrm>
              <a:custGeom>
                <a:avLst/>
                <a:gdLst>
                  <a:gd name="T0" fmla="*/ 2147483646 w 21600"/>
                  <a:gd name="T1" fmla="*/ 0 h 21600"/>
                  <a:gd name="T2" fmla="*/ 2147483646 w 21600"/>
                  <a:gd name="T3" fmla="*/ 651810455 h 21600"/>
                  <a:gd name="T4" fmla="*/ 2147483646 w 21600"/>
                  <a:gd name="T5" fmla="*/ 1303974830 h 21600"/>
                  <a:gd name="T6" fmla="*/ 2147483646 w 21600"/>
                  <a:gd name="T7" fmla="*/ 651810455 h 21600"/>
                  <a:gd name="T8" fmla="*/ 0 60000 65536"/>
                  <a:gd name="T9" fmla="*/ 0 60000 65536"/>
                  <a:gd name="T10" fmla="*/ 0 60000 65536"/>
                  <a:gd name="T11" fmla="*/ 0 60000 65536"/>
                  <a:gd name="T12" fmla="*/ 0 w 21600"/>
                  <a:gd name="T13" fmla="*/ 0 h 21600"/>
                  <a:gd name="T14" fmla="*/ 21600 w 21600"/>
                  <a:gd name="T15" fmla="*/ 979 h 21600"/>
                </a:gdLst>
                <a:ahLst/>
                <a:cxnLst>
                  <a:cxn ang="T8">
                    <a:pos x="T0" y="T1"/>
                  </a:cxn>
                  <a:cxn ang="T9">
                    <a:pos x="T2" y="T3"/>
                  </a:cxn>
                  <a:cxn ang="T10">
                    <a:pos x="T4" y="T5"/>
                  </a:cxn>
                  <a:cxn ang="T11">
                    <a:pos x="T6" y="T7"/>
                  </a:cxn>
                </a:cxnLst>
                <a:rect l="T12" t="T13" r="T14" b="T15"/>
                <a:pathLst>
                  <a:path w="21600" h="21600">
                    <a:moveTo>
                      <a:pt x="10762" y="3729"/>
                    </a:moveTo>
                    <a:cubicBezTo>
                      <a:pt x="10775" y="3729"/>
                      <a:pt x="10787" y="3729"/>
                      <a:pt x="10799" y="3729"/>
                    </a:cubicBezTo>
                    <a:cubicBezTo>
                      <a:pt x="10812" y="3728"/>
                      <a:pt x="10824" y="3729"/>
                      <a:pt x="10837" y="3729"/>
                    </a:cubicBezTo>
                    <a:lnTo>
                      <a:pt x="10856" y="0"/>
                    </a:lnTo>
                    <a:cubicBezTo>
                      <a:pt x="10837" y="0"/>
                      <a:pt x="10818" y="0"/>
                      <a:pt x="10800" y="0"/>
                    </a:cubicBezTo>
                    <a:cubicBezTo>
                      <a:pt x="10781" y="-1"/>
                      <a:pt x="10762" y="0"/>
                      <a:pt x="10743" y="0"/>
                    </a:cubicBezTo>
                    <a:lnTo>
                      <a:pt x="10762" y="3729"/>
                    </a:lnTo>
                    <a:close/>
                  </a:path>
                </a:pathLst>
              </a:custGeom>
              <a:solidFill>
                <a:srgbClr val="8ABC1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sz="2000"/>
              </a:p>
            </p:txBody>
          </p:sp>
        </p:grpSp>
        <p:sp>
          <p:nvSpPr>
            <p:cNvPr id="145" name="矩形 68">
              <a:extLst>
                <a:ext uri="{FF2B5EF4-FFF2-40B4-BE49-F238E27FC236}">
                  <a16:creationId xmlns:a16="http://schemas.microsoft.com/office/drawing/2014/main" id="{66C9BCC7-697E-41F3-8931-2FB08D2B6AC6}"/>
                </a:ext>
              </a:extLst>
            </p:cNvPr>
            <p:cNvSpPr>
              <a:spLocks noChangeArrowheads="1"/>
            </p:cNvSpPr>
            <p:nvPr/>
          </p:nvSpPr>
          <p:spPr bwMode="auto">
            <a:xfrm>
              <a:off x="266272" y="0"/>
              <a:ext cx="1620813" cy="3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1600" b="1" dirty="0">
                  <a:solidFill>
                    <a:srgbClr val="00638A"/>
                  </a:solidFill>
                </a:rPr>
                <a:t>客观公正性原则</a:t>
              </a:r>
              <a:endParaRPr lang="en-US" altLang="zh-CN" sz="1600" b="1" dirty="0">
                <a:solidFill>
                  <a:srgbClr val="00638A"/>
                </a:solidFill>
              </a:endParaRPr>
            </a:p>
          </p:txBody>
        </p:sp>
        <p:sp>
          <p:nvSpPr>
            <p:cNvPr id="146" name="矩形 69">
              <a:extLst>
                <a:ext uri="{FF2B5EF4-FFF2-40B4-BE49-F238E27FC236}">
                  <a16:creationId xmlns:a16="http://schemas.microsoft.com/office/drawing/2014/main" id="{17F99910-403F-435C-B3EB-1C07B28DCBE8}"/>
                </a:ext>
              </a:extLst>
            </p:cNvPr>
            <p:cNvSpPr>
              <a:spLocks noChangeArrowheads="1"/>
            </p:cNvSpPr>
            <p:nvPr/>
          </p:nvSpPr>
          <p:spPr bwMode="auto">
            <a:xfrm>
              <a:off x="277453" y="356062"/>
              <a:ext cx="2396631" cy="96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50000"/>
                </a:lnSpc>
                <a:spcBef>
                  <a:spcPct val="0"/>
                </a:spcBef>
                <a:spcAft>
                  <a:spcPts val="600"/>
                </a:spcAft>
                <a:buNone/>
              </a:pPr>
              <a:r>
                <a:rPr lang="zh-CN" altLang="en-US" sz="1300" dirty="0">
                  <a:solidFill>
                    <a:srgbClr val="000000"/>
                  </a:solidFill>
                </a:rPr>
                <a:t>客观公正性就是在项目评估中要尊重客观规律，不带主观随意性，讲求科学性。</a:t>
              </a:r>
            </a:p>
          </p:txBody>
        </p:sp>
      </p:grpSp>
      <p:grpSp>
        <p:nvGrpSpPr>
          <p:cNvPr id="149" name="Group 37">
            <a:extLst>
              <a:ext uri="{FF2B5EF4-FFF2-40B4-BE49-F238E27FC236}">
                <a16:creationId xmlns:a16="http://schemas.microsoft.com/office/drawing/2014/main" id="{16B49441-0660-4D1E-8618-89D93428B764}"/>
              </a:ext>
            </a:extLst>
          </p:cNvPr>
          <p:cNvGrpSpPr>
            <a:grpSpLocks/>
          </p:cNvGrpSpPr>
          <p:nvPr/>
        </p:nvGrpSpPr>
        <p:grpSpPr bwMode="auto">
          <a:xfrm>
            <a:off x="1025476" y="2763902"/>
            <a:ext cx="2755022" cy="1249844"/>
            <a:chOff x="0" y="0"/>
            <a:chExt cx="2754777" cy="1249967"/>
          </a:xfrm>
        </p:grpSpPr>
        <p:grpSp>
          <p:nvGrpSpPr>
            <p:cNvPr id="150" name="Group 38">
              <a:extLst>
                <a:ext uri="{FF2B5EF4-FFF2-40B4-BE49-F238E27FC236}">
                  <a16:creationId xmlns:a16="http://schemas.microsoft.com/office/drawing/2014/main" id="{CE6D0D66-FCBE-4F18-8BDD-9463D5CC8D47}"/>
                </a:ext>
              </a:extLst>
            </p:cNvPr>
            <p:cNvGrpSpPr>
              <a:grpSpLocks/>
            </p:cNvGrpSpPr>
            <p:nvPr/>
          </p:nvGrpSpPr>
          <p:grpSpPr bwMode="auto">
            <a:xfrm>
              <a:off x="0" y="42051"/>
              <a:ext cx="277453" cy="277453"/>
              <a:chOff x="0" y="0"/>
              <a:chExt cx="277453" cy="277453"/>
            </a:xfrm>
          </p:grpSpPr>
          <p:sp>
            <p:nvSpPr>
              <p:cNvPr id="153" name="同心圆 76">
                <a:extLst>
                  <a:ext uri="{FF2B5EF4-FFF2-40B4-BE49-F238E27FC236}">
                    <a16:creationId xmlns:a16="http://schemas.microsoft.com/office/drawing/2014/main" id="{66AEC551-B494-4B3C-9526-2F1E57C663FC}"/>
                  </a:ext>
                </a:extLst>
              </p:cNvPr>
              <p:cNvSpPr>
                <a:spLocks noChangeArrowheads="1"/>
              </p:cNvSpPr>
              <p:nvPr/>
            </p:nvSpPr>
            <p:spPr bwMode="auto">
              <a:xfrm>
                <a:off x="0" y="0"/>
                <a:ext cx="277453" cy="277453"/>
              </a:xfrm>
              <a:custGeom>
                <a:avLst/>
                <a:gdLst>
                  <a:gd name="T0" fmla="*/ 2147483646 w 21600"/>
                  <a:gd name="T1" fmla="*/ 0 h 21600"/>
                  <a:gd name="T2" fmla="*/ 1106059615 w 21600"/>
                  <a:gd name="T3" fmla="*/ 1106059615 h 21600"/>
                  <a:gd name="T4" fmla="*/ 0 w 21600"/>
                  <a:gd name="T5" fmla="*/ 2147483646 h 21600"/>
                  <a:gd name="T6" fmla="*/ 1106059615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110605961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537" y="10800"/>
                    </a:moveTo>
                    <a:cubicBezTo>
                      <a:pt x="3537" y="14811"/>
                      <a:pt x="6789" y="18063"/>
                      <a:pt x="10800" y="18063"/>
                    </a:cubicBezTo>
                    <a:cubicBezTo>
                      <a:pt x="14811" y="18063"/>
                      <a:pt x="18063" y="14811"/>
                      <a:pt x="18063" y="10800"/>
                    </a:cubicBezTo>
                    <a:cubicBezTo>
                      <a:pt x="18063" y="6789"/>
                      <a:pt x="14811" y="3537"/>
                      <a:pt x="10800" y="3537"/>
                    </a:cubicBezTo>
                    <a:cubicBezTo>
                      <a:pt x="6789" y="3537"/>
                      <a:pt x="3537" y="6789"/>
                      <a:pt x="3537" y="10800"/>
                    </a:cubicBezTo>
                    <a:close/>
                  </a:path>
                </a:pathLst>
              </a:custGeom>
              <a:solidFill>
                <a:srgbClr val="005D82"/>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sz="2000"/>
              </a:p>
            </p:txBody>
          </p:sp>
          <p:sp>
            <p:nvSpPr>
              <p:cNvPr id="154" name="空心弧 77">
                <a:extLst>
                  <a:ext uri="{FF2B5EF4-FFF2-40B4-BE49-F238E27FC236}">
                    <a16:creationId xmlns:a16="http://schemas.microsoft.com/office/drawing/2014/main" id="{9FBCFE77-5FA3-40ED-AAB6-9F7DBB1917DF}"/>
                  </a:ext>
                </a:extLst>
              </p:cNvPr>
              <p:cNvSpPr>
                <a:spLocks noChangeArrowheads="1"/>
              </p:cNvSpPr>
              <p:nvPr/>
            </p:nvSpPr>
            <p:spPr bwMode="auto">
              <a:xfrm>
                <a:off x="0" y="0"/>
                <a:ext cx="277453" cy="277453"/>
              </a:xfrm>
              <a:custGeom>
                <a:avLst/>
                <a:gdLst>
                  <a:gd name="T0" fmla="*/ 2147483646 w 21600"/>
                  <a:gd name="T1" fmla="*/ 0 h 21600"/>
                  <a:gd name="T2" fmla="*/ 2147483646 w 21600"/>
                  <a:gd name="T3" fmla="*/ 651810455 h 21600"/>
                  <a:gd name="T4" fmla="*/ 2147483646 w 21600"/>
                  <a:gd name="T5" fmla="*/ 1303974830 h 21600"/>
                  <a:gd name="T6" fmla="*/ 2147483646 w 21600"/>
                  <a:gd name="T7" fmla="*/ 651810455 h 21600"/>
                  <a:gd name="T8" fmla="*/ 0 60000 65536"/>
                  <a:gd name="T9" fmla="*/ 0 60000 65536"/>
                  <a:gd name="T10" fmla="*/ 0 60000 65536"/>
                  <a:gd name="T11" fmla="*/ 0 60000 65536"/>
                  <a:gd name="T12" fmla="*/ 0 w 21600"/>
                  <a:gd name="T13" fmla="*/ 0 h 21600"/>
                  <a:gd name="T14" fmla="*/ 21600 w 21600"/>
                  <a:gd name="T15" fmla="*/ 979 h 21600"/>
                </a:gdLst>
                <a:ahLst/>
                <a:cxnLst>
                  <a:cxn ang="T8">
                    <a:pos x="T0" y="T1"/>
                  </a:cxn>
                  <a:cxn ang="T9">
                    <a:pos x="T2" y="T3"/>
                  </a:cxn>
                  <a:cxn ang="T10">
                    <a:pos x="T4" y="T5"/>
                  </a:cxn>
                  <a:cxn ang="T11">
                    <a:pos x="T6" y="T7"/>
                  </a:cxn>
                </a:cxnLst>
                <a:rect l="T12" t="T13" r="T14" b="T15"/>
                <a:pathLst>
                  <a:path w="21600" h="21600">
                    <a:moveTo>
                      <a:pt x="10762" y="3729"/>
                    </a:moveTo>
                    <a:cubicBezTo>
                      <a:pt x="10775" y="3729"/>
                      <a:pt x="10787" y="3729"/>
                      <a:pt x="10799" y="3729"/>
                    </a:cubicBezTo>
                    <a:cubicBezTo>
                      <a:pt x="10812" y="3728"/>
                      <a:pt x="10824" y="3729"/>
                      <a:pt x="10837" y="3729"/>
                    </a:cubicBezTo>
                    <a:lnTo>
                      <a:pt x="10856" y="0"/>
                    </a:lnTo>
                    <a:cubicBezTo>
                      <a:pt x="10837" y="0"/>
                      <a:pt x="10818" y="0"/>
                      <a:pt x="10800" y="0"/>
                    </a:cubicBezTo>
                    <a:cubicBezTo>
                      <a:pt x="10781" y="-1"/>
                      <a:pt x="10762" y="0"/>
                      <a:pt x="10743" y="0"/>
                    </a:cubicBezTo>
                    <a:lnTo>
                      <a:pt x="10762" y="3729"/>
                    </a:lnTo>
                    <a:close/>
                  </a:path>
                </a:pathLst>
              </a:custGeom>
              <a:solidFill>
                <a:srgbClr val="8ABC1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sz="2000"/>
              </a:p>
            </p:txBody>
          </p:sp>
        </p:grpSp>
        <p:sp>
          <p:nvSpPr>
            <p:cNvPr id="151" name="矩形 74">
              <a:extLst>
                <a:ext uri="{FF2B5EF4-FFF2-40B4-BE49-F238E27FC236}">
                  <a16:creationId xmlns:a16="http://schemas.microsoft.com/office/drawing/2014/main" id="{7CF3909C-3115-4E73-84EE-7036CE5835A9}"/>
                </a:ext>
              </a:extLst>
            </p:cNvPr>
            <p:cNvSpPr>
              <a:spLocks noChangeArrowheads="1"/>
            </p:cNvSpPr>
            <p:nvPr/>
          </p:nvSpPr>
          <p:spPr bwMode="auto">
            <a:xfrm>
              <a:off x="266272" y="0"/>
              <a:ext cx="1210480" cy="3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1600" b="1" dirty="0">
                  <a:solidFill>
                    <a:srgbClr val="00638A"/>
                  </a:solidFill>
                </a:rPr>
                <a:t>效益性原则</a:t>
              </a:r>
              <a:endParaRPr lang="en-US" altLang="zh-CN" sz="1600" b="1" dirty="0">
                <a:solidFill>
                  <a:srgbClr val="00638A"/>
                </a:solidFill>
              </a:endParaRPr>
            </a:p>
          </p:txBody>
        </p:sp>
        <p:sp>
          <p:nvSpPr>
            <p:cNvPr id="152" name="矩形 75">
              <a:extLst>
                <a:ext uri="{FF2B5EF4-FFF2-40B4-BE49-F238E27FC236}">
                  <a16:creationId xmlns:a16="http://schemas.microsoft.com/office/drawing/2014/main" id="{463AE3E8-AC51-4969-BA16-C7CD0AFEAB2D}"/>
                </a:ext>
              </a:extLst>
            </p:cNvPr>
            <p:cNvSpPr>
              <a:spLocks noChangeArrowheads="1"/>
            </p:cNvSpPr>
            <p:nvPr/>
          </p:nvSpPr>
          <p:spPr bwMode="auto">
            <a:xfrm>
              <a:off x="288634" y="289288"/>
              <a:ext cx="2466143" cy="96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50000"/>
                </a:lnSpc>
                <a:spcBef>
                  <a:spcPct val="0"/>
                </a:spcBef>
                <a:spcAft>
                  <a:spcPts val="600"/>
                </a:spcAft>
                <a:buNone/>
              </a:pPr>
              <a:r>
                <a:rPr lang="zh-CN" altLang="en-US" sz="1300" dirty="0">
                  <a:solidFill>
                    <a:srgbClr val="000000"/>
                  </a:solidFill>
                </a:rPr>
                <a:t>效益性原则，就是在项目评估中要以投资效益的好坏作为鉴别项目优劣和取舍的标准。</a:t>
              </a:r>
            </a:p>
          </p:txBody>
        </p:sp>
      </p:grpSp>
      <p:grpSp>
        <p:nvGrpSpPr>
          <p:cNvPr id="155" name="Group 43">
            <a:extLst>
              <a:ext uri="{FF2B5EF4-FFF2-40B4-BE49-F238E27FC236}">
                <a16:creationId xmlns:a16="http://schemas.microsoft.com/office/drawing/2014/main" id="{287BDF9B-14BD-482D-BE5E-0E544777BD0C}"/>
              </a:ext>
            </a:extLst>
          </p:cNvPr>
          <p:cNvGrpSpPr>
            <a:grpSpLocks/>
          </p:cNvGrpSpPr>
          <p:nvPr/>
        </p:nvGrpSpPr>
        <p:grpSpPr bwMode="auto">
          <a:xfrm>
            <a:off x="1029196" y="4236769"/>
            <a:ext cx="2545284" cy="1856725"/>
            <a:chOff x="0" y="0"/>
            <a:chExt cx="2545056" cy="1856910"/>
          </a:xfrm>
        </p:grpSpPr>
        <p:grpSp>
          <p:nvGrpSpPr>
            <p:cNvPr id="156" name="Group 44">
              <a:extLst>
                <a:ext uri="{FF2B5EF4-FFF2-40B4-BE49-F238E27FC236}">
                  <a16:creationId xmlns:a16="http://schemas.microsoft.com/office/drawing/2014/main" id="{BBC339AC-D983-4A04-AEF1-F9982E4074ED}"/>
                </a:ext>
              </a:extLst>
            </p:cNvPr>
            <p:cNvGrpSpPr>
              <a:grpSpLocks/>
            </p:cNvGrpSpPr>
            <p:nvPr/>
          </p:nvGrpSpPr>
          <p:grpSpPr bwMode="auto">
            <a:xfrm>
              <a:off x="0" y="42051"/>
              <a:ext cx="277453" cy="277453"/>
              <a:chOff x="0" y="0"/>
              <a:chExt cx="277453" cy="277453"/>
            </a:xfrm>
          </p:grpSpPr>
          <p:sp>
            <p:nvSpPr>
              <p:cNvPr id="159" name="同心圆 82">
                <a:extLst>
                  <a:ext uri="{FF2B5EF4-FFF2-40B4-BE49-F238E27FC236}">
                    <a16:creationId xmlns:a16="http://schemas.microsoft.com/office/drawing/2014/main" id="{FA1E90A3-66B8-4491-861F-DD97911CC210}"/>
                  </a:ext>
                </a:extLst>
              </p:cNvPr>
              <p:cNvSpPr>
                <a:spLocks noChangeArrowheads="1"/>
              </p:cNvSpPr>
              <p:nvPr/>
            </p:nvSpPr>
            <p:spPr bwMode="auto">
              <a:xfrm>
                <a:off x="0" y="0"/>
                <a:ext cx="277453" cy="277453"/>
              </a:xfrm>
              <a:custGeom>
                <a:avLst/>
                <a:gdLst>
                  <a:gd name="T0" fmla="*/ 2147483646 w 21600"/>
                  <a:gd name="T1" fmla="*/ 0 h 21600"/>
                  <a:gd name="T2" fmla="*/ 1106059615 w 21600"/>
                  <a:gd name="T3" fmla="*/ 1106059615 h 21600"/>
                  <a:gd name="T4" fmla="*/ 0 w 21600"/>
                  <a:gd name="T5" fmla="*/ 2147483646 h 21600"/>
                  <a:gd name="T6" fmla="*/ 1106059615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110605961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537" y="10800"/>
                    </a:moveTo>
                    <a:cubicBezTo>
                      <a:pt x="3537" y="14811"/>
                      <a:pt x="6789" y="18063"/>
                      <a:pt x="10800" y="18063"/>
                    </a:cubicBezTo>
                    <a:cubicBezTo>
                      <a:pt x="14811" y="18063"/>
                      <a:pt x="18063" y="14811"/>
                      <a:pt x="18063" y="10800"/>
                    </a:cubicBezTo>
                    <a:cubicBezTo>
                      <a:pt x="18063" y="6789"/>
                      <a:pt x="14811" y="3537"/>
                      <a:pt x="10800" y="3537"/>
                    </a:cubicBezTo>
                    <a:cubicBezTo>
                      <a:pt x="6789" y="3537"/>
                      <a:pt x="3537" y="6789"/>
                      <a:pt x="3537" y="10800"/>
                    </a:cubicBezTo>
                    <a:close/>
                  </a:path>
                </a:pathLst>
              </a:custGeom>
              <a:solidFill>
                <a:srgbClr val="005D82"/>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sz="2000"/>
              </a:p>
            </p:txBody>
          </p:sp>
          <p:sp>
            <p:nvSpPr>
              <p:cNvPr id="160" name="空心弧 83">
                <a:extLst>
                  <a:ext uri="{FF2B5EF4-FFF2-40B4-BE49-F238E27FC236}">
                    <a16:creationId xmlns:a16="http://schemas.microsoft.com/office/drawing/2014/main" id="{8E4602A6-8DC9-4E8D-B3CC-CDB886E2FE21}"/>
                  </a:ext>
                </a:extLst>
              </p:cNvPr>
              <p:cNvSpPr>
                <a:spLocks noChangeArrowheads="1"/>
              </p:cNvSpPr>
              <p:nvPr/>
            </p:nvSpPr>
            <p:spPr bwMode="auto">
              <a:xfrm>
                <a:off x="0" y="0"/>
                <a:ext cx="277453" cy="277453"/>
              </a:xfrm>
              <a:custGeom>
                <a:avLst/>
                <a:gdLst>
                  <a:gd name="T0" fmla="*/ 2147483646 w 21600"/>
                  <a:gd name="T1" fmla="*/ 0 h 21600"/>
                  <a:gd name="T2" fmla="*/ 2147483646 w 21600"/>
                  <a:gd name="T3" fmla="*/ 651810455 h 21600"/>
                  <a:gd name="T4" fmla="*/ 2147483646 w 21600"/>
                  <a:gd name="T5" fmla="*/ 1303974830 h 21600"/>
                  <a:gd name="T6" fmla="*/ 2147483646 w 21600"/>
                  <a:gd name="T7" fmla="*/ 651810455 h 21600"/>
                  <a:gd name="T8" fmla="*/ 0 60000 65536"/>
                  <a:gd name="T9" fmla="*/ 0 60000 65536"/>
                  <a:gd name="T10" fmla="*/ 0 60000 65536"/>
                  <a:gd name="T11" fmla="*/ 0 60000 65536"/>
                  <a:gd name="T12" fmla="*/ 0 w 21600"/>
                  <a:gd name="T13" fmla="*/ 0 h 21600"/>
                  <a:gd name="T14" fmla="*/ 21600 w 21600"/>
                  <a:gd name="T15" fmla="*/ 979 h 21600"/>
                </a:gdLst>
                <a:ahLst/>
                <a:cxnLst>
                  <a:cxn ang="T8">
                    <a:pos x="T0" y="T1"/>
                  </a:cxn>
                  <a:cxn ang="T9">
                    <a:pos x="T2" y="T3"/>
                  </a:cxn>
                  <a:cxn ang="T10">
                    <a:pos x="T4" y="T5"/>
                  </a:cxn>
                  <a:cxn ang="T11">
                    <a:pos x="T6" y="T7"/>
                  </a:cxn>
                </a:cxnLst>
                <a:rect l="T12" t="T13" r="T14" b="T15"/>
                <a:pathLst>
                  <a:path w="21600" h="21600">
                    <a:moveTo>
                      <a:pt x="10762" y="3729"/>
                    </a:moveTo>
                    <a:cubicBezTo>
                      <a:pt x="10775" y="3729"/>
                      <a:pt x="10787" y="3729"/>
                      <a:pt x="10799" y="3729"/>
                    </a:cubicBezTo>
                    <a:cubicBezTo>
                      <a:pt x="10812" y="3728"/>
                      <a:pt x="10824" y="3729"/>
                      <a:pt x="10837" y="3729"/>
                    </a:cubicBezTo>
                    <a:lnTo>
                      <a:pt x="10856" y="0"/>
                    </a:lnTo>
                    <a:cubicBezTo>
                      <a:pt x="10837" y="0"/>
                      <a:pt x="10818" y="0"/>
                      <a:pt x="10800" y="0"/>
                    </a:cubicBezTo>
                    <a:cubicBezTo>
                      <a:pt x="10781" y="-1"/>
                      <a:pt x="10762" y="0"/>
                      <a:pt x="10743" y="0"/>
                    </a:cubicBezTo>
                    <a:lnTo>
                      <a:pt x="10762" y="3729"/>
                    </a:lnTo>
                    <a:close/>
                  </a:path>
                </a:pathLst>
              </a:custGeom>
              <a:solidFill>
                <a:srgbClr val="8ABC1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sz="2000"/>
              </a:p>
            </p:txBody>
          </p:sp>
        </p:grpSp>
        <p:sp>
          <p:nvSpPr>
            <p:cNvPr id="157" name="矩形 80">
              <a:extLst>
                <a:ext uri="{FF2B5EF4-FFF2-40B4-BE49-F238E27FC236}">
                  <a16:creationId xmlns:a16="http://schemas.microsoft.com/office/drawing/2014/main" id="{7B2A3507-8C12-4E3A-A8E8-23C2EF411518}"/>
                </a:ext>
              </a:extLst>
            </p:cNvPr>
            <p:cNvSpPr>
              <a:spLocks noChangeArrowheads="1"/>
            </p:cNvSpPr>
            <p:nvPr/>
          </p:nvSpPr>
          <p:spPr bwMode="auto">
            <a:xfrm>
              <a:off x="266272" y="0"/>
              <a:ext cx="1825978" cy="3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1600" b="1" dirty="0">
                  <a:solidFill>
                    <a:srgbClr val="00638A"/>
                  </a:solidFill>
                </a:rPr>
                <a:t>指标的统一性原则</a:t>
              </a:r>
              <a:endParaRPr lang="en-US" altLang="zh-CN" sz="1600" b="1" dirty="0">
                <a:solidFill>
                  <a:srgbClr val="00638A"/>
                </a:solidFill>
              </a:endParaRPr>
            </a:p>
          </p:txBody>
        </p:sp>
        <p:sp>
          <p:nvSpPr>
            <p:cNvPr id="158" name="矩形 81">
              <a:extLst>
                <a:ext uri="{FF2B5EF4-FFF2-40B4-BE49-F238E27FC236}">
                  <a16:creationId xmlns:a16="http://schemas.microsoft.com/office/drawing/2014/main" id="{A4BDE3CF-5ABF-4310-ABF1-786DCB7B5313}"/>
                </a:ext>
              </a:extLst>
            </p:cNvPr>
            <p:cNvSpPr>
              <a:spLocks noChangeArrowheads="1"/>
            </p:cNvSpPr>
            <p:nvPr/>
          </p:nvSpPr>
          <p:spPr bwMode="auto">
            <a:xfrm>
              <a:off x="297920" y="296007"/>
              <a:ext cx="2247136" cy="156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50000"/>
                </a:lnSpc>
                <a:spcBef>
                  <a:spcPct val="0"/>
                </a:spcBef>
                <a:spcAft>
                  <a:spcPts val="600"/>
                </a:spcAft>
                <a:buNone/>
              </a:pPr>
              <a:r>
                <a:rPr lang="zh-CN" altLang="en-US" sz="1300" dirty="0">
                  <a:solidFill>
                    <a:srgbClr val="000000"/>
                  </a:solidFill>
                </a:rPr>
                <a:t>指标的统一性原则，是指在项目评估中所使用的国家参数、效益指标的标准化，也就是衡量项目经济效益统一的标准和尺度。</a:t>
              </a:r>
            </a:p>
          </p:txBody>
        </p:sp>
      </p:grpSp>
      <p:grpSp>
        <p:nvGrpSpPr>
          <p:cNvPr id="161" name="Group 25">
            <a:extLst>
              <a:ext uri="{FF2B5EF4-FFF2-40B4-BE49-F238E27FC236}">
                <a16:creationId xmlns:a16="http://schemas.microsoft.com/office/drawing/2014/main" id="{3C45FB3D-CF0A-442C-A537-28545048DEC4}"/>
              </a:ext>
            </a:extLst>
          </p:cNvPr>
          <p:cNvGrpSpPr>
            <a:grpSpLocks/>
          </p:cNvGrpSpPr>
          <p:nvPr/>
        </p:nvGrpSpPr>
        <p:grpSpPr bwMode="auto">
          <a:xfrm>
            <a:off x="4674641" y="4565169"/>
            <a:ext cx="2888356" cy="1576903"/>
            <a:chOff x="0" y="0"/>
            <a:chExt cx="2888098" cy="1577060"/>
          </a:xfrm>
        </p:grpSpPr>
        <p:grpSp>
          <p:nvGrpSpPr>
            <p:cNvPr id="162" name="Group 26">
              <a:extLst>
                <a:ext uri="{FF2B5EF4-FFF2-40B4-BE49-F238E27FC236}">
                  <a16:creationId xmlns:a16="http://schemas.microsoft.com/office/drawing/2014/main" id="{17D3408E-2346-44ED-BD42-FA946167D967}"/>
                </a:ext>
              </a:extLst>
            </p:cNvPr>
            <p:cNvGrpSpPr>
              <a:grpSpLocks/>
            </p:cNvGrpSpPr>
            <p:nvPr/>
          </p:nvGrpSpPr>
          <p:grpSpPr bwMode="auto">
            <a:xfrm>
              <a:off x="0" y="42051"/>
              <a:ext cx="277453" cy="277453"/>
              <a:chOff x="0" y="0"/>
              <a:chExt cx="277453" cy="277453"/>
            </a:xfrm>
          </p:grpSpPr>
          <p:sp>
            <p:nvSpPr>
              <p:cNvPr id="165" name="同心圆 64">
                <a:extLst>
                  <a:ext uri="{FF2B5EF4-FFF2-40B4-BE49-F238E27FC236}">
                    <a16:creationId xmlns:a16="http://schemas.microsoft.com/office/drawing/2014/main" id="{B80CE3D6-BBB9-48B9-AEDA-D56CAE3ABC64}"/>
                  </a:ext>
                </a:extLst>
              </p:cNvPr>
              <p:cNvSpPr>
                <a:spLocks noChangeArrowheads="1"/>
              </p:cNvSpPr>
              <p:nvPr/>
            </p:nvSpPr>
            <p:spPr bwMode="auto">
              <a:xfrm>
                <a:off x="0" y="0"/>
                <a:ext cx="277453" cy="277453"/>
              </a:xfrm>
              <a:custGeom>
                <a:avLst/>
                <a:gdLst>
                  <a:gd name="T0" fmla="*/ 2147483646 w 21600"/>
                  <a:gd name="T1" fmla="*/ 0 h 21600"/>
                  <a:gd name="T2" fmla="*/ 1106059615 w 21600"/>
                  <a:gd name="T3" fmla="*/ 1106059615 h 21600"/>
                  <a:gd name="T4" fmla="*/ 0 w 21600"/>
                  <a:gd name="T5" fmla="*/ 2147483646 h 21600"/>
                  <a:gd name="T6" fmla="*/ 1106059615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110605961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537" y="10800"/>
                    </a:moveTo>
                    <a:cubicBezTo>
                      <a:pt x="3537" y="14811"/>
                      <a:pt x="6789" y="18063"/>
                      <a:pt x="10800" y="18063"/>
                    </a:cubicBezTo>
                    <a:cubicBezTo>
                      <a:pt x="14811" y="18063"/>
                      <a:pt x="18063" y="14811"/>
                      <a:pt x="18063" y="10800"/>
                    </a:cubicBezTo>
                    <a:cubicBezTo>
                      <a:pt x="18063" y="6789"/>
                      <a:pt x="14811" y="3537"/>
                      <a:pt x="10800" y="3537"/>
                    </a:cubicBezTo>
                    <a:cubicBezTo>
                      <a:pt x="6789" y="3537"/>
                      <a:pt x="3537" y="6789"/>
                      <a:pt x="3537" y="10800"/>
                    </a:cubicBezTo>
                    <a:close/>
                  </a:path>
                </a:pathLst>
              </a:custGeom>
              <a:solidFill>
                <a:srgbClr val="005D82"/>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sz="2000"/>
              </a:p>
            </p:txBody>
          </p:sp>
          <p:sp>
            <p:nvSpPr>
              <p:cNvPr id="166" name="空心弧 65">
                <a:extLst>
                  <a:ext uri="{FF2B5EF4-FFF2-40B4-BE49-F238E27FC236}">
                    <a16:creationId xmlns:a16="http://schemas.microsoft.com/office/drawing/2014/main" id="{A5153344-9F18-4145-9D3E-19B257267BF0}"/>
                  </a:ext>
                </a:extLst>
              </p:cNvPr>
              <p:cNvSpPr>
                <a:spLocks noChangeArrowheads="1"/>
              </p:cNvSpPr>
              <p:nvPr/>
            </p:nvSpPr>
            <p:spPr bwMode="auto">
              <a:xfrm>
                <a:off x="0" y="0"/>
                <a:ext cx="277453" cy="277453"/>
              </a:xfrm>
              <a:custGeom>
                <a:avLst/>
                <a:gdLst>
                  <a:gd name="T0" fmla="*/ 2147483646 w 21600"/>
                  <a:gd name="T1" fmla="*/ 0 h 21600"/>
                  <a:gd name="T2" fmla="*/ 2147483646 w 21600"/>
                  <a:gd name="T3" fmla="*/ 651810455 h 21600"/>
                  <a:gd name="T4" fmla="*/ 2147483646 w 21600"/>
                  <a:gd name="T5" fmla="*/ 1303974830 h 21600"/>
                  <a:gd name="T6" fmla="*/ 2147483646 w 21600"/>
                  <a:gd name="T7" fmla="*/ 651810455 h 21600"/>
                  <a:gd name="T8" fmla="*/ 0 60000 65536"/>
                  <a:gd name="T9" fmla="*/ 0 60000 65536"/>
                  <a:gd name="T10" fmla="*/ 0 60000 65536"/>
                  <a:gd name="T11" fmla="*/ 0 60000 65536"/>
                  <a:gd name="T12" fmla="*/ 0 w 21600"/>
                  <a:gd name="T13" fmla="*/ 0 h 21600"/>
                  <a:gd name="T14" fmla="*/ 21600 w 21600"/>
                  <a:gd name="T15" fmla="*/ 979 h 21600"/>
                </a:gdLst>
                <a:ahLst/>
                <a:cxnLst>
                  <a:cxn ang="T8">
                    <a:pos x="T0" y="T1"/>
                  </a:cxn>
                  <a:cxn ang="T9">
                    <a:pos x="T2" y="T3"/>
                  </a:cxn>
                  <a:cxn ang="T10">
                    <a:pos x="T4" y="T5"/>
                  </a:cxn>
                  <a:cxn ang="T11">
                    <a:pos x="T6" y="T7"/>
                  </a:cxn>
                </a:cxnLst>
                <a:rect l="T12" t="T13" r="T14" b="T15"/>
                <a:pathLst>
                  <a:path w="21600" h="21600">
                    <a:moveTo>
                      <a:pt x="10762" y="3729"/>
                    </a:moveTo>
                    <a:cubicBezTo>
                      <a:pt x="10775" y="3729"/>
                      <a:pt x="10787" y="3729"/>
                      <a:pt x="10799" y="3729"/>
                    </a:cubicBezTo>
                    <a:cubicBezTo>
                      <a:pt x="10812" y="3728"/>
                      <a:pt x="10824" y="3729"/>
                      <a:pt x="10837" y="3729"/>
                    </a:cubicBezTo>
                    <a:lnTo>
                      <a:pt x="10856" y="0"/>
                    </a:lnTo>
                    <a:cubicBezTo>
                      <a:pt x="10837" y="0"/>
                      <a:pt x="10818" y="0"/>
                      <a:pt x="10800" y="0"/>
                    </a:cubicBezTo>
                    <a:cubicBezTo>
                      <a:pt x="10781" y="-1"/>
                      <a:pt x="10762" y="0"/>
                      <a:pt x="10743" y="0"/>
                    </a:cubicBezTo>
                    <a:lnTo>
                      <a:pt x="10762" y="3729"/>
                    </a:lnTo>
                    <a:close/>
                  </a:path>
                </a:pathLst>
              </a:custGeom>
              <a:solidFill>
                <a:srgbClr val="8ABC1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sz="2000"/>
              </a:p>
            </p:txBody>
          </p:sp>
        </p:grpSp>
        <p:sp>
          <p:nvSpPr>
            <p:cNvPr id="163" name="矩形 62">
              <a:extLst>
                <a:ext uri="{FF2B5EF4-FFF2-40B4-BE49-F238E27FC236}">
                  <a16:creationId xmlns:a16="http://schemas.microsoft.com/office/drawing/2014/main" id="{CBC10D0B-8BB1-4CD4-B1EC-CBB0465CB661}"/>
                </a:ext>
              </a:extLst>
            </p:cNvPr>
            <p:cNvSpPr>
              <a:spLocks noChangeArrowheads="1"/>
            </p:cNvSpPr>
            <p:nvPr/>
          </p:nvSpPr>
          <p:spPr bwMode="auto">
            <a:xfrm>
              <a:off x="266272" y="0"/>
              <a:ext cx="2031144" cy="3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1600" b="1" dirty="0">
                  <a:solidFill>
                    <a:srgbClr val="00638A"/>
                  </a:solidFill>
                </a:rPr>
                <a:t>资金的时间价值原则</a:t>
              </a:r>
              <a:endParaRPr lang="en-US" altLang="zh-CN" sz="1600" b="1" dirty="0">
                <a:solidFill>
                  <a:srgbClr val="00638A"/>
                </a:solidFill>
              </a:endParaRPr>
            </a:p>
          </p:txBody>
        </p:sp>
        <p:sp>
          <p:nvSpPr>
            <p:cNvPr id="164" name="矩形 63">
              <a:extLst>
                <a:ext uri="{FF2B5EF4-FFF2-40B4-BE49-F238E27FC236}">
                  <a16:creationId xmlns:a16="http://schemas.microsoft.com/office/drawing/2014/main" id="{59FDB616-6871-4B4D-AE51-32597E0B06AB}"/>
                </a:ext>
              </a:extLst>
            </p:cNvPr>
            <p:cNvSpPr>
              <a:spLocks noChangeArrowheads="1"/>
            </p:cNvSpPr>
            <p:nvPr/>
          </p:nvSpPr>
          <p:spPr bwMode="auto">
            <a:xfrm>
              <a:off x="277453" y="316269"/>
              <a:ext cx="2610645" cy="126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50000"/>
                </a:lnSpc>
                <a:spcBef>
                  <a:spcPct val="0"/>
                </a:spcBef>
                <a:spcAft>
                  <a:spcPts val="600"/>
                </a:spcAft>
                <a:buNone/>
              </a:pPr>
              <a:r>
                <a:rPr lang="zh-CN" altLang="en-US" sz="1300" dirty="0">
                  <a:solidFill>
                    <a:srgbClr val="000000"/>
                  </a:solidFill>
                </a:rPr>
                <a:t>货币的时间价值的主要内容是等额货币在不同的时间具有不等的价值，其差别为货币的时间价值，其表现形式就是利息。</a:t>
              </a:r>
            </a:p>
          </p:txBody>
        </p:sp>
      </p:grpSp>
    </p:spTree>
    <p:extLst>
      <p:ext uri="{BB962C8B-B14F-4D97-AF65-F5344CB8AC3E}">
        <p14:creationId xmlns:p14="http://schemas.microsoft.com/office/powerpoint/2010/main" val="3744159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6" name="标题 4">
            <a:extLst>
              <a:ext uri="{FF2B5EF4-FFF2-40B4-BE49-F238E27FC236}">
                <a16:creationId xmlns:a16="http://schemas.microsoft.com/office/drawing/2014/main" id="{F80CEA1F-1594-4F45-8144-E98D5965BF6F}"/>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固定资产贷款项目评估</a:t>
            </a: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项目评估内容</a:t>
            </a:r>
          </a:p>
        </p:txBody>
      </p:sp>
    </p:spTree>
    <p:extLst>
      <p:ext uri="{BB962C8B-B14F-4D97-AF65-F5344CB8AC3E}">
        <p14:creationId xmlns:p14="http://schemas.microsoft.com/office/powerpoint/2010/main" val="35226569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grpSp>
        <p:nvGrpSpPr>
          <p:cNvPr id="52" name="组合 51">
            <a:extLst>
              <a:ext uri="{FF2B5EF4-FFF2-40B4-BE49-F238E27FC236}">
                <a16:creationId xmlns:a16="http://schemas.microsoft.com/office/drawing/2014/main" id="{C787A429-D163-4950-B466-CE7CB69DD785}"/>
              </a:ext>
            </a:extLst>
          </p:cNvPr>
          <p:cNvGrpSpPr/>
          <p:nvPr/>
        </p:nvGrpSpPr>
        <p:grpSpPr>
          <a:xfrm>
            <a:off x="631409" y="2145155"/>
            <a:ext cx="3283636" cy="3283636"/>
            <a:chOff x="999816" y="1847946"/>
            <a:chExt cx="3879086" cy="3879086"/>
          </a:xfrm>
        </p:grpSpPr>
        <p:sp>
          <p:nvSpPr>
            <p:cNvPr id="53" name="矩形: 圆角 52">
              <a:extLst>
                <a:ext uri="{FF2B5EF4-FFF2-40B4-BE49-F238E27FC236}">
                  <a16:creationId xmlns:a16="http://schemas.microsoft.com/office/drawing/2014/main" id="{884B6408-F891-46ED-B356-6945200CCE67}"/>
                </a:ext>
              </a:extLst>
            </p:cNvPr>
            <p:cNvSpPr/>
            <p:nvPr/>
          </p:nvSpPr>
          <p:spPr bwMode="auto">
            <a:xfrm rot="2700000" flipH="1">
              <a:off x="999816" y="1847946"/>
              <a:ext cx="3879086" cy="3879086"/>
            </a:xfrm>
            <a:prstGeom prst="roundRect">
              <a:avLst/>
            </a:prstGeom>
            <a:solidFill>
              <a:schemeClr val="bg1"/>
            </a:solidFill>
            <a:ln w="57150">
              <a:solidFill>
                <a:srgbClr val="FFFFFF"/>
              </a:solidFill>
              <a:round/>
              <a:headEnd/>
              <a:tailEnd/>
            </a:ln>
            <a:effectLst>
              <a:outerShdw blurRad="1143000" algn="ctr" rotWithShape="0">
                <a:prstClr val="black">
                  <a:alpha val="15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a typeface="思源宋体 CN" panose="02020400000000000000" pitchFamily="18" charset="-122"/>
                <a:sym typeface="思源黑体 CN Normal" panose="020B0400000000000000" pitchFamily="34" charset="-122"/>
              </a:endParaRPr>
            </a:p>
          </p:txBody>
        </p:sp>
        <p:sp>
          <p:nvSpPr>
            <p:cNvPr id="54" name="文本框 27">
              <a:extLst>
                <a:ext uri="{FF2B5EF4-FFF2-40B4-BE49-F238E27FC236}">
                  <a16:creationId xmlns:a16="http://schemas.microsoft.com/office/drawing/2014/main" id="{5D8DA71A-92EA-42BD-BAC2-D86CD4D2DB64}"/>
                </a:ext>
              </a:extLst>
            </p:cNvPr>
            <p:cNvSpPr/>
            <p:nvPr/>
          </p:nvSpPr>
          <p:spPr>
            <a:xfrm>
              <a:off x="1224648" y="2633794"/>
              <a:ext cx="3411207" cy="1802944"/>
            </a:xfrm>
            <a:prstGeom prst="rect">
              <a:avLst/>
            </a:prstGeom>
          </p:spPr>
          <p:txBody>
            <a:bodyPr wrap="square">
              <a:spAutoFit/>
            </a:bodyPr>
            <a:lstStyle/>
            <a:p>
              <a:pPr lvl="0" algn="just" defTabSz="914332">
                <a:lnSpc>
                  <a:spcPct val="15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项目所属行业当前整体状况分析，国内外情况对比，发展趋势预测，项目所生产产品的生命周期分析。</a:t>
              </a:r>
            </a:p>
          </p:txBody>
        </p:sp>
        <p:sp>
          <p:nvSpPr>
            <p:cNvPr id="56" name="文本框 28">
              <a:extLst>
                <a:ext uri="{FF2B5EF4-FFF2-40B4-BE49-F238E27FC236}">
                  <a16:creationId xmlns:a16="http://schemas.microsoft.com/office/drawing/2014/main" id="{664C1092-CE7B-48D6-8765-D7ED06E023B1}"/>
                </a:ext>
              </a:extLst>
            </p:cNvPr>
            <p:cNvSpPr txBox="1"/>
            <p:nvPr/>
          </p:nvSpPr>
          <p:spPr>
            <a:xfrm>
              <a:off x="1740004" y="2105042"/>
              <a:ext cx="2380497" cy="545383"/>
            </a:xfrm>
            <a:prstGeom prst="rect">
              <a:avLst/>
            </a:prstGeom>
            <a:noFill/>
          </p:spPr>
          <p:txBody>
            <a:bodyPr wrap="square" rtlCol="0">
              <a:spAutoFit/>
            </a:bodyPr>
            <a:lstStyle/>
            <a:p>
              <a:pPr lvl="0" algn="ctr"/>
              <a:r>
                <a:rPr lang="zh-CN" altLang="en-US" sz="2400" b="1" dirty="0">
                  <a:solidFill>
                    <a:srgbClr val="004D73"/>
                  </a:solidFill>
                  <a:latin typeface="思源宋体 CN" panose="02020400000000000000" pitchFamily="18" charset="-122"/>
                  <a:ea typeface="思源宋体 CN" panose="02020400000000000000" pitchFamily="18" charset="-122"/>
                  <a:sym typeface="思源黑体 CN Bold" panose="020B0800000000000000" pitchFamily="34" charset="-122"/>
                </a:rPr>
                <a:t>①</a:t>
              </a:r>
              <a:endParaRPr lang="en-US" altLang="zh-CN" sz="2400" b="1" dirty="0">
                <a:solidFill>
                  <a:srgbClr val="004D73"/>
                </a:solidFill>
                <a:latin typeface="思源宋体 CN" panose="02020400000000000000" pitchFamily="18" charset="-122"/>
                <a:ea typeface="思源宋体 CN" panose="02020400000000000000" pitchFamily="18" charset="-122"/>
                <a:sym typeface="思源黑体 CN Bold" panose="020B0800000000000000" pitchFamily="34" charset="-122"/>
              </a:endParaRPr>
            </a:p>
          </p:txBody>
        </p:sp>
      </p:grpSp>
      <p:sp>
        <p:nvSpPr>
          <p:cNvPr id="17" name="Rectangle 18">
            <a:extLst>
              <a:ext uri="{FF2B5EF4-FFF2-40B4-BE49-F238E27FC236}">
                <a16:creationId xmlns:a16="http://schemas.microsoft.com/office/drawing/2014/main" id="{7424DF24-AF03-4849-8434-6833DDE6F4F1}"/>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固定资产贷款项目评估</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项目评估内容</a:t>
            </a:r>
          </a:p>
        </p:txBody>
      </p:sp>
      <p:sp>
        <p:nvSpPr>
          <p:cNvPr id="3" name="矩形 2">
            <a:extLst>
              <a:ext uri="{FF2B5EF4-FFF2-40B4-BE49-F238E27FC236}">
                <a16:creationId xmlns:a16="http://schemas.microsoft.com/office/drawing/2014/main" id="{B0E77EC5-4172-4A49-BDED-E956D9ED4AE4}"/>
              </a:ext>
            </a:extLst>
          </p:cNvPr>
          <p:cNvSpPr/>
          <p:nvPr/>
        </p:nvSpPr>
        <p:spPr>
          <a:xfrm>
            <a:off x="1009860" y="963881"/>
            <a:ext cx="2492990" cy="369332"/>
          </a:xfrm>
          <a:prstGeom prst="rect">
            <a:avLst/>
          </a:prstGeom>
        </p:spPr>
        <p:txBody>
          <a:bodyPr wrap="none">
            <a:spAutoFit/>
          </a:bodyPr>
          <a:lstStyle/>
          <a:p>
            <a:r>
              <a:rPr lang="zh-CN" altLang="en-US" b="1" i="1" dirty="0">
                <a:solidFill>
                  <a:srgbClr val="004D73"/>
                </a:solidFill>
                <a:latin typeface="微软雅黑" panose="020B0503020204020204" pitchFamily="34" charset="-122"/>
                <a:ea typeface="微软雅黑" panose="020B0503020204020204" pitchFamily="34" charset="-122"/>
              </a:rPr>
              <a:t>项目建设的必要性评估</a:t>
            </a:r>
          </a:p>
        </p:txBody>
      </p:sp>
      <p:grpSp>
        <p:nvGrpSpPr>
          <p:cNvPr id="23" name="组合 22">
            <a:extLst>
              <a:ext uri="{FF2B5EF4-FFF2-40B4-BE49-F238E27FC236}">
                <a16:creationId xmlns:a16="http://schemas.microsoft.com/office/drawing/2014/main" id="{F9C3E802-8813-4918-99D8-BB49E6D9C6BE}"/>
              </a:ext>
            </a:extLst>
          </p:cNvPr>
          <p:cNvGrpSpPr/>
          <p:nvPr/>
        </p:nvGrpSpPr>
        <p:grpSpPr>
          <a:xfrm>
            <a:off x="4333802" y="2145155"/>
            <a:ext cx="3322310" cy="3283636"/>
            <a:chOff x="999816" y="1847946"/>
            <a:chExt cx="3924773" cy="3879086"/>
          </a:xfrm>
        </p:grpSpPr>
        <p:sp>
          <p:nvSpPr>
            <p:cNvPr id="24" name="矩形: 圆角 23">
              <a:extLst>
                <a:ext uri="{FF2B5EF4-FFF2-40B4-BE49-F238E27FC236}">
                  <a16:creationId xmlns:a16="http://schemas.microsoft.com/office/drawing/2014/main" id="{87F08102-4AD2-4191-B235-D9970F1D4E96}"/>
                </a:ext>
              </a:extLst>
            </p:cNvPr>
            <p:cNvSpPr/>
            <p:nvPr/>
          </p:nvSpPr>
          <p:spPr bwMode="auto">
            <a:xfrm rot="2700000" flipH="1">
              <a:off x="999816" y="1847946"/>
              <a:ext cx="3879086" cy="3879086"/>
            </a:xfrm>
            <a:prstGeom prst="roundRect">
              <a:avLst/>
            </a:prstGeom>
            <a:solidFill>
              <a:schemeClr val="bg1"/>
            </a:solidFill>
            <a:ln w="57150">
              <a:solidFill>
                <a:srgbClr val="FFFFFF"/>
              </a:solidFill>
              <a:round/>
              <a:headEnd/>
              <a:tailEnd/>
            </a:ln>
            <a:effectLst>
              <a:outerShdw blurRad="1143000" algn="ctr" rotWithShape="0">
                <a:prstClr val="black">
                  <a:alpha val="15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a typeface="思源宋体 CN" panose="02020400000000000000" pitchFamily="18" charset="-122"/>
                <a:sym typeface="思源黑体 CN Normal" panose="020B0400000000000000" pitchFamily="34" charset="-122"/>
              </a:endParaRPr>
            </a:p>
          </p:txBody>
        </p:sp>
        <p:sp>
          <p:nvSpPr>
            <p:cNvPr id="25" name="文本框 27">
              <a:extLst>
                <a:ext uri="{FF2B5EF4-FFF2-40B4-BE49-F238E27FC236}">
                  <a16:creationId xmlns:a16="http://schemas.microsoft.com/office/drawing/2014/main" id="{D8988F7E-66BA-4443-81F7-5822186EA03B}"/>
                </a:ext>
              </a:extLst>
            </p:cNvPr>
            <p:cNvSpPr/>
            <p:nvPr/>
          </p:nvSpPr>
          <p:spPr>
            <a:xfrm>
              <a:off x="1308508" y="2633794"/>
              <a:ext cx="3616081" cy="2239250"/>
            </a:xfrm>
            <a:prstGeom prst="rect">
              <a:avLst/>
            </a:prstGeom>
          </p:spPr>
          <p:txBody>
            <a:bodyPr wrap="square">
              <a:spAutoFit/>
            </a:bodyPr>
            <a:lstStyle/>
            <a:p>
              <a:pPr lvl="0" algn="just" defTabSz="914332">
                <a:lnSpc>
                  <a:spcPct val="15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贷款项目是否符合国家产业政策，项目建设和运营是否符合相关法律法规要求，是否经过必要的报批程序，是否符合国家总体布局和地区经济结构的需要。</a:t>
              </a:r>
            </a:p>
          </p:txBody>
        </p:sp>
        <p:sp>
          <p:nvSpPr>
            <p:cNvPr id="26" name="文本框 28">
              <a:extLst>
                <a:ext uri="{FF2B5EF4-FFF2-40B4-BE49-F238E27FC236}">
                  <a16:creationId xmlns:a16="http://schemas.microsoft.com/office/drawing/2014/main" id="{E7EA8247-E7D8-4971-8ACB-93AD665B956D}"/>
                </a:ext>
              </a:extLst>
            </p:cNvPr>
            <p:cNvSpPr txBox="1"/>
            <p:nvPr/>
          </p:nvSpPr>
          <p:spPr>
            <a:xfrm>
              <a:off x="1773378" y="2105042"/>
              <a:ext cx="2380497" cy="545383"/>
            </a:xfrm>
            <a:prstGeom prst="rect">
              <a:avLst/>
            </a:prstGeom>
            <a:noFill/>
          </p:spPr>
          <p:txBody>
            <a:bodyPr wrap="square" rtlCol="0">
              <a:spAutoFit/>
            </a:bodyPr>
            <a:lstStyle/>
            <a:p>
              <a:pPr lvl="0" algn="ctr"/>
              <a:r>
                <a:rPr lang="zh-CN" altLang="en-US" sz="2400" b="1" dirty="0">
                  <a:solidFill>
                    <a:srgbClr val="004D73"/>
                  </a:solidFill>
                  <a:latin typeface="思源宋体 CN" panose="02020400000000000000" pitchFamily="18" charset="-122"/>
                  <a:ea typeface="思源宋体 CN" panose="02020400000000000000" pitchFamily="18" charset="-122"/>
                  <a:sym typeface="思源黑体 CN Bold" panose="020B0800000000000000" pitchFamily="34" charset="-122"/>
                </a:rPr>
                <a:t>②</a:t>
              </a:r>
              <a:endParaRPr lang="en-US" altLang="zh-CN" sz="2400" b="1" dirty="0">
                <a:solidFill>
                  <a:srgbClr val="004D73"/>
                </a:solidFill>
                <a:latin typeface="思源宋体 CN" panose="02020400000000000000" pitchFamily="18" charset="-122"/>
                <a:ea typeface="思源宋体 CN" panose="02020400000000000000" pitchFamily="18" charset="-122"/>
                <a:sym typeface="思源黑体 CN Bold" panose="020B0800000000000000" pitchFamily="34" charset="-122"/>
              </a:endParaRPr>
            </a:p>
          </p:txBody>
        </p:sp>
      </p:grpSp>
      <p:grpSp>
        <p:nvGrpSpPr>
          <p:cNvPr id="27" name="组合 26">
            <a:extLst>
              <a:ext uri="{FF2B5EF4-FFF2-40B4-BE49-F238E27FC236}">
                <a16:creationId xmlns:a16="http://schemas.microsoft.com/office/drawing/2014/main" id="{BBEF3BBE-73AB-48A0-AD2D-A37BAB320581}"/>
              </a:ext>
            </a:extLst>
          </p:cNvPr>
          <p:cNvGrpSpPr/>
          <p:nvPr/>
        </p:nvGrpSpPr>
        <p:grpSpPr>
          <a:xfrm>
            <a:off x="8247833" y="2116314"/>
            <a:ext cx="3322310" cy="3283636"/>
            <a:chOff x="999816" y="1847946"/>
            <a:chExt cx="3924773" cy="3879086"/>
          </a:xfrm>
        </p:grpSpPr>
        <p:sp>
          <p:nvSpPr>
            <p:cNvPr id="28" name="矩形: 圆角 27">
              <a:extLst>
                <a:ext uri="{FF2B5EF4-FFF2-40B4-BE49-F238E27FC236}">
                  <a16:creationId xmlns:a16="http://schemas.microsoft.com/office/drawing/2014/main" id="{9113DB19-5133-4717-A9B3-84738076D047}"/>
                </a:ext>
              </a:extLst>
            </p:cNvPr>
            <p:cNvSpPr/>
            <p:nvPr/>
          </p:nvSpPr>
          <p:spPr bwMode="auto">
            <a:xfrm rot="2700000" flipH="1">
              <a:off x="999816" y="1847946"/>
              <a:ext cx="3879086" cy="3879086"/>
            </a:xfrm>
            <a:prstGeom prst="roundRect">
              <a:avLst/>
            </a:prstGeom>
            <a:solidFill>
              <a:schemeClr val="bg1"/>
            </a:solidFill>
            <a:ln w="57150">
              <a:solidFill>
                <a:srgbClr val="FFFFFF"/>
              </a:solidFill>
              <a:round/>
              <a:headEnd/>
              <a:tailEnd/>
            </a:ln>
            <a:effectLst>
              <a:outerShdw blurRad="1143000" algn="ctr" rotWithShape="0">
                <a:prstClr val="black">
                  <a:alpha val="15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a typeface="思源宋体 CN" panose="02020400000000000000" pitchFamily="18" charset="-122"/>
                <a:sym typeface="思源黑体 CN Normal" panose="020B0400000000000000" pitchFamily="34" charset="-122"/>
              </a:endParaRPr>
            </a:p>
          </p:txBody>
        </p:sp>
        <p:sp>
          <p:nvSpPr>
            <p:cNvPr id="29" name="文本框 27">
              <a:extLst>
                <a:ext uri="{FF2B5EF4-FFF2-40B4-BE49-F238E27FC236}">
                  <a16:creationId xmlns:a16="http://schemas.microsoft.com/office/drawing/2014/main" id="{8E802909-DB32-4F3D-B3A7-3A4D6A4B3D8E}"/>
                </a:ext>
              </a:extLst>
            </p:cNvPr>
            <p:cNvSpPr/>
            <p:nvPr/>
          </p:nvSpPr>
          <p:spPr>
            <a:xfrm>
              <a:off x="1308508" y="2633794"/>
              <a:ext cx="3616081" cy="2675556"/>
            </a:xfrm>
            <a:prstGeom prst="rect">
              <a:avLst/>
            </a:prstGeom>
          </p:spPr>
          <p:txBody>
            <a:bodyPr wrap="square">
              <a:spAutoFit/>
            </a:bodyPr>
            <a:lstStyle/>
            <a:p>
              <a:pPr lvl="0" algn="just" defTabSz="914332">
                <a:lnSpc>
                  <a:spcPct val="15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项目产品市场情况分析和项目产品的竞争力分析，包括：国内外市场的供求现状及未来情况预测，生产同类产品的厂家竞争情况及项目的竞争能力分析，项目产品销售渠道分析。</a:t>
              </a:r>
            </a:p>
          </p:txBody>
        </p:sp>
        <p:sp>
          <p:nvSpPr>
            <p:cNvPr id="30" name="文本框 28">
              <a:extLst>
                <a:ext uri="{FF2B5EF4-FFF2-40B4-BE49-F238E27FC236}">
                  <a16:creationId xmlns:a16="http://schemas.microsoft.com/office/drawing/2014/main" id="{6B6AA7EB-10B3-40D2-9204-493E3E8AC689}"/>
                </a:ext>
              </a:extLst>
            </p:cNvPr>
            <p:cNvSpPr txBox="1"/>
            <p:nvPr/>
          </p:nvSpPr>
          <p:spPr>
            <a:xfrm>
              <a:off x="1773378" y="2105042"/>
              <a:ext cx="2380496" cy="545383"/>
            </a:xfrm>
            <a:prstGeom prst="rect">
              <a:avLst/>
            </a:prstGeom>
            <a:noFill/>
          </p:spPr>
          <p:txBody>
            <a:bodyPr wrap="square" rtlCol="0">
              <a:spAutoFit/>
            </a:bodyPr>
            <a:lstStyle/>
            <a:p>
              <a:pPr lvl="0" algn="ctr"/>
              <a:r>
                <a:rPr lang="zh-CN" altLang="en-US" sz="2400" b="1" dirty="0">
                  <a:solidFill>
                    <a:srgbClr val="004D73"/>
                  </a:solidFill>
                  <a:latin typeface="思源宋体 CN" panose="02020400000000000000" pitchFamily="18" charset="-122"/>
                  <a:ea typeface="思源宋体 CN" panose="02020400000000000000" pitchFamily="18" charset="-122"/>
                  <a:sym typeface="思源黑体 CN Bold" panose="020B0800000000000000" pitchFamily="34" charset="-122"/>
                </a:rPr>
                <a:t>③</a:t>
              </a:r>
              <a:endParaRPr lang="en-US" altLang="zh-CN" sz="2400" b="1" dirty="0">
                <a:solidFill>
                  <a:srgbClr val="004D73"/>
                </a:solidFill>
                <a:latin typeface="思源宋体 CN" panose="02020400000000000000" pitchFamily="18" charset="-122"/>
                <a:ea typeface="思源宋体 CN" panose="02020400000000000000" pitchFamily="18" charset="-122"/>
                <a:sym typeface="思源黑体 CN Bold" panose="020B0800000000000000" pitchFamily="34" charset="-122"/>
              </a:endParaRPr>
            </a:p>
          </p:txBody>
        </p:sp>
      </p:grpSp>
    </p:spTree>
    <p:extLst>
      <p:ext uri="{BB962C8B-B14F-4D97-AF65-F5344CB8AC3E}">
        <p14:creationId xmlns:p14="http://schemas.microsoft.com/office/powerpoint/2010/main" val="106463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anim calcmode="lin" valueType="num">
                                      <p:cBhvr>
                                        <p:cTn id="10" dur="500" fill="hold"/>
                                        <p:tgtEl>
                                          <p:spTgt spid="52"/>
                                        </p:tgtEl>
                                        <p:attrNameLst>
                                          <p:attrName>ppt_x</p:attrName>
                                        </p:attrNameLst>
                                      </p:cBhvr>
                                      <p:tavLst>
                                        <p:tav tm="0">
                                          <p:val>
                                            <p:fltVal val="0.5"/>
                                          </p:val>
                                        </p:tav>
                                        <p:tav tm="100000">
                                          <p:val>
                                            <p:strVal val="#ppt_x"/>
                                          </p:val>
                                        </p:tav>
                                      </p:tavLst>
                                    </p:anim>
                                    <p:anim calcmode="lin" valueType="num">
                                      <p:cBhvr>
                                        <p:cTn id="11" dur="500" fill="hold"/>
                                        <p:tgtEl>
                                          <p:spTgt spid="5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fltVal val="0.5"/>
                                          </p:val>
                                        </p:tav>
                                        <p:tav tm="100000">
                                          <p:val>
                                            <p:strVal val="#ppt_x"/>
                                          </p:val>
                                        </p:tav>
                                      </p:tavLst>
                                    </p:anim>
                                    <p:anim calcmode="lin" valueType="num">
                                      <p:cBhvr>
                                        <p:cTn id="18" dur="500" fill="hold"/>
                                        <p:tgtEl>
                                          <p:spTgt spid="2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anim calcmode="lin" valueType="num">
                                      <p:cBhvr>
                                        <p:cTn id="24" dur="500" fill="hold"/>
                                        <p:tgtEl>
                                          <p:spTgt spid="27"/>
                                        </p:tgtEl>
                                        <p:attrNameLst>
                                          <p:attrName>ppt_x</p:attrName>
                                        </p:attrNameLst>
                                      </p:cBhvr>
                                      <p:tavLst>
                                        <p:tav tm="0">
                                          <p:val>
                                            <p:fltVal val="0.5"/>
                                          </p:val>
                                        </p:tav>
                                        <p:tav tm="100000">
                                          <p:val>
                                            <p:strVal val="#ppt_x"/>
                                          </p:val>
                                        </p:tav>
                                      </p:tavLst>
                                    </p:anim>
                                    <p:anim calcmode="lin" valueType="num">
                                      <p:cBhvr>
                                        <p:cTn id="25" dur="500" fill="hold"/>
                                        <p:tgtEl>
                                          <p:spTgt spid="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1831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ags/tag5.xml><?xml version="1.0" encoding="utf-8"?>
<p:tagLst xmlns:a="http://schemas.openxmlformats.org/drawingml/2006/main" xmlns:r="http://schemas.openxmlformats.org/officeDocument/2006/relationships" xmlns:p="http://schemas.openxmlformats.org/presentationml/2006/main">
  <p:tag name="PA" val="v5.1.2"/>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主题​​">
  <a:themeElements>
    <a:clrScheme name="Custom 27">
      <a:dk1>
        <a:srgbClr val="000000"/>
      </a:dk1>
      <a:lt1>
        <a:srgbClr val="FFFFFF"/>
      </a:lt1>
      <a:dk2>
        <a:srgbClr val="44546A"/>
      </a:dk2>
      <a:lt2>
        <a:srgbClr val="E7E6E6"/>
      </a:lt2>
      <a:accent1>
        <a:srgbClr val="004D73"/>
      </a:accent1>
      <a:accent2>
        <a:srgbClr val="3C7AAB"/>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2153</TotalTime>
  <Words>1421</Words>
  <Application>Microsoft Office PowerPoint</Application>
  <PresentationFormat>宽屏</PresentationFormat>
  <Paragraphs>103</Paragraphs>
  <Slides>20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FZQingKeBenYueSongS-R-GB</vt:lpstr>
      <vt:lpstr>Microsoft YaHei Light</vt:lpstr>
      <vt:lpstr>Source Han Sans SC</vt:lpstr>
      <vt:lpstr>等线</vt:lpstr>
      <vt:lpstr>等线 Light</vt:lpstr>
      <vt:lpstr>思源黑体</vt:lpstr>
      <vt:lpstr>思源宋体 CN</vt:lpstr>
      <vt:lpstr>思源宋体 CN Heavy</vt:lpstr>
      <vt:lpstr>微软雅黑</vt:lpstr>
      <vt:lpstr>Aparajita</vt:lpstr>
      <vt:lpstr>Arial</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123</cp:lastModifiedBy>
  <cp:revision>68</cp:revision>
  <dcterms:created xsi:type="dcterms:W3CDTF">2022-09-09T01:53:11Z</dcterms:created>
  <dcterms:modified xsi:type="dcterms:W3CDTF">2022-10-08T15:23:17Z</dcterms:modified>
</cp:coreProperties>
</file>